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1.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2.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charts/chart3.xml" ContentType="application/vnd.openxmlformats-officedocument.drawingml.chart+xml"/>
  <Override PartName="/ppt/notesSlides/notesSlide24.xml" ContentType="application/vnd.openxmlformats-officedocument.presentationml.notesSlide+xml"/>
  <Override PartName="/ppt/slides/slide25.xml" ContentType="application/vnd.openxmlformats-officedocument.presentationml.slide+xml"/>
  <Override PartName="/ppt/slides/charts/chart4.xml" ContentType="application/vnd.openxmlformats-officedocument.drawingml.chart+xml"/>
  <Override PartName="/ppt/notesSlides/notesSlide25.xml" ContentType="application/vnd.openxmlformats-officedocument.presentationml.notesSlide+xml"/>
  <Override PartName="/ppt/slides/slide26.xml" ContentType="application/vnd.openxmlformats-officedocument.presentationml.slide+xml"/>
  <Override PartName="/ppt/slides/charts/chart5.xml" ContentType="application/vnd.openxmlformats-officedocument.drawingml.chart+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79ad113896f14a26" /><Relationship Type="http://schemas.openxmlformats.org/officeDocument/2006/relationships/extended-properties" Target="/docProps/app.xml" Id="Rca6ac8bf874f46ea" /><Relationship Type="http://schemas.openxmlformats.org/officeDocument/2006/relationships/officeDocument" Target="/ppt/presentation.xml" Id="R0a555f2418704445" /></Relationships>
</file>

<file path=ppt/presentation.xml><?xml version="1.0" encoding="utf-8"?>
<p:presentation xmlns:p="http://schemas.openxmlformats.org/presentationml/2006/main">
  <p:sldMasterIdLst>
    <p:sldMasterId xmlns:r="http://schemas.openxmlformats.org/officeDocument/2006/relationships" id="2147483648" r:id="R45bff3f97dc14b44"/>
  </p:sldMasterIdLst>
  <p:notesMasterIdLst>
    <p:notesMasterId xmlns:r="http://schemas.openxmlformats.org/officeDocument/2006/relationships" r:id="R34b77147231a4d56"/>
  </p:notesMasterIdLst>
  <p:sldIdLst>
    <p:sldId xmlns:r="http://schemas.openxmlformats.org/officeDocument/2006/relationships" id="256" r:id="R648a66d1d0364ee9"/>
    <p:sldId xmlns:r="http://schemas.openxmlformats.org/officeDocument/2006/relationships" id="257" r:id="R0f4bae28e3c74614"/>
    <p:sldId xmlns:r="http://schemas.openxmlformats.org/officeDocument/2006/relationships" id="258" r:id="Rb28c2691068d4c27"/>
    <p:sldId xmlns:r="http://schemas.openxmlformats.org/officeDocument/2006/relationships" id="259" r:id="Rf5fae537311d4723"/>
    <p:sldId xmlns:r="http://schemas.openxmlformats.org/officeDocument/2006/relationships" id="260" r:id="R752ea0c625e04847"/>
    <p:sldId xmlns:r="http://schemas.openxmlformats.org/officeDocument/2006/relationships" id="261" r:id="R2858e49257c0463e"/>
    <p:sldId xmlns:r="http://schemas.openxmlformats.org/officeDocument/2006/relationships" id="262" r:id="Re88c7eea5f71437b"/>
    <p:sldId xmlns:r="http://schemas.openxmlformats.org/officeDocument/2006/relationships" id="263" r:id="R5fb0ebc6e4604e75"/>
    <p:sldId xmlns:r="http://schemas.openxmlformats.org/officeDocument/2006/relationships" id="264" r:id="R05d8108c86834422"/>
    <p:sldId xmlns:r="http://schemas.openxmlformats.org/officeDocument/2006/relationships" id="265" r:id="R3b5b363aecd545d8"/>
    <p:sldId xmlns:r="http://schemas.openxmlformats.org/officeDocument/2006/relationships" id="266" r:id="R639d6ea7cea743e2"/>
    <p:sldId xmlns:r="http://schemas.openxmlformats.org/officeDocument/2006/relationships" id="267" r:id="R3e40a61ae9184268"/>
    <p:sldId xmlns:r="http://schemas.openxmlformats.org/officeDocument/2006/relationships" id="268" r:id="Rb97082a49dd7431f"/>
    <p:sldId xmlns:r="http://schemas.openxmlformats.org/officeDocument/2006/relationships" id="269" r:id="R54c1decedc504d1e"/>
    <p:sldId xmlns:r="http://schemas.openxmlformats.org/officeDocument/2006/relationships" id="270" r:id="R5a6390c91d314f6f"/>
    <p:sldId xmlns:r="http://schemas.openxmlformats.org/officeDocument/2006/relationships" id="271" r:id="Ra0eff26711594581"/>
    <p:sldId xmlns:r="http://schemas.openxmlformats.org/officeDocument/2006/relationships" id="272" r:id="R7491f16dc0604682"/>
    <p:sldId xmlns:r="http://schemas.openxmlformats.org/officeDocument/2006/relationships" id="273" r:id="R29523d74ca024929"/>
    <p:sldId xmlns:r="http://schemas.openxmlformats.org/officeDocument/2006/relationships" id="274" r:id="Re13dfbffff6d4f78"/>
    <p:sldId xmlns:r="http://schemas.openxmlformats.org/officeDocument/2006/relationships" id="275" r:id="R551e60e736444563"/>
    <p:sldId xmlns:r="http://schemas.openxmlformats.org/officeDocument/2006/relationships" id="276" r:id="R92573cbccb364a54"/>
    <p:sldId xmlns:r="http://schemas.openxmlformats.org/officeDocument/2006/relationships" id="277" r:id="Rc3581f163adf4d6e"/>
    <p:sldId xmlns:r="http://schemas.openxmlformats.org/officeDocument/2006/relationships" id="278" r:id="Re83ff6a0997e4808"/>
    <p:sldId xmlns:r="http://schemas.openxmlformats.org/officeDocument/2006/relationships" id="279" r:id="Rd852c870e21247f5"/>
    <p:sldId xmlns:r="http://schemas.openxmlformats.org/officeDocument/2006/relationships" id="280" r:id="R4639704adc564d1f"/>
    <p:sldId xmlns:r="http://schemas.openxmlformats.org/officeDocument/2006/relationships" id="281" r:id="R5ae06395dec94b19"/>
    <p:sldId xmlns:r="http://schemas.openxmlformats.org/officeDocument/2006/relationships" id="282" r:id="Rd28628ca08b441e4"/>
    <p:sldId xmlns:r="http://schemas.openxmlformats.org/officeDocument/2006/relationships" id="283" r:id="Re5d9b8f39eba41ad"/>
    <p:sldId xmlns:r="http://schemas.openxmlformats.org/officeDocument/2006/relationships" id="284" r:id="R1cd6dd740126436b"/>
    <p:sldId xmlns:r="http://schemas.openxmlformats.org/officeDocument/2006/relationships" id="285" r:id="R9ba178f4510748aa"/>
    <p:sldId xmlns:r="http://schemas.openxmlformats.org/officeDocument/2006/relationships" id="286" r:id="R43e48b33a69f497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83de21ca9524117" /><Relationship Type="http://schemas.openxmlformats.org/officeDocument/2006/relationships/slideMaster" Target="/ppt/slideMasters/slideMaster1.xml" Id="R45bff3f97dc14b44" /><Relationship Type="http://schemas.openxmlformats.org/officeDocument/2006/relationships/notesMaster" Target="/ppt/notesMasters/notesMaster1.xml" Id="R34b77147231a4d56" /><Relationship Type="http://schemas.openxmlformats.org/officeDocument/2006/relationships/presProps" Target="/ppt/presProps.xml" Id="Re1190143b8a94afe" /><Relationship Type="http://schemas.openxmlformats.org/officeDocument/2006/relationships/tableStyles" Target="/ppt/tableStyles.xml" Id="Rfe75adf1b6b84031" /><Relationship Type="http://schemas.openxmlformats.org/officeDocument/2006/relationships/slide" Target="/ppt/slides/slide1.xml" Id="R648a66d1d0364ee9" /><Relationship Type="http://schemas.openxmlformats.org/officeDocument/2006/relationships/slide" Target="/ppt/slides/slide2.xml" Id="R0f4bae28e3c74614" /><Relationship Type="http://schemas.openxmlformats.org/officeDocument/2006/relationships/slide" Target="/ppt/slides/slide3.xml" Id="Rb28c2691068d4c27" /><Relationship Type="http://schemas.openxmlformats.org/officeDocument/2006/relationships/slide" Target="/ppt/slides/slide4.xml" Id="Rf5fae537311d4723" /><Relationship Type="http://schemas.openxmlformats.org/officeDocument/2006/relationships/slide" Target="/ppt/slides/slide5.xml" Id="R752ea0c625e04847" /><Relationship Type="http://schemas.openxmlformats.org/officeDocument/2006/relationships/slide" Target="/ppt/slides/slide6.xml" Id="R2858e49257c0463e" /><Relationship Type="http://schemas.openxmlformats.org/officeDocument/2006/relationships/slide" Target="/ppt/slides/slide7.xml" Id="Re88c7eea5f71437b" /><Relationship Type="http://schemas.openxmlformats.org/officeDocument/2006/relationships/slide" Target="/ppt/slides/slide8.xml" Id="R5fb0ebc6e4604e75" /><Relationship Type="http://schemas.openxmlformats.org/officeDocument/2006/relationships/slide" Target="/ppt/slides/slide9.xml" Id="R05d8108c86834422" /><Relationship Type="http://schemas.openxmlformats.org/officeDocument/2006/relationships/slide" Target="/ppt/slides/slide10.xml" Id="R3b5b363aecd545d8" /><Relationship Type="http://schemas.openxmlformats.org/officeDocument/2006/relationships/slide" Target="/ppt/slides/slide11.xml" Id="R639d6ea7cea743e2" /><Relationship Type="http://schemas.openxmlformats.org/officeDocument/2006/relationships/slide" Target="/ppt/slides/slide12.xml" Id="R3e40a61ae9184268" /><Relationship Type="http://schemas.openxmlformats.org/officeDocument/2006/relationships/slide" Target="/ppt/slides/slide13.xml" Id="Rb97082a49dd7431f" /><Relationship Type="http://schemas.openxmlformats.org/officeDocument/2006/relationships/slide" Target="/ppt/slides/slide14.xml" Id="R54c1decedc504d1e" /><Relationship Type="http://schemas.openxmlformats.org/officeDocument/2006/relationships/slide" Target="/ppt/slides/slide15.xml" Id="R5a6390c91d314f6f" /><Relationship Type="http://schemas.openxmlformats.org/officeDocument/2006/relationships/slide" Target="/ppt/slides/slide16.xml" Id="Ra0eff26711594581" /><Relationship Type="http://schemas.openxmlformats.org/officeDocument/2006/relationships/slide" Target="/ppt/slides/slide17.xml" Id="R7491f16dc0604682" /><Relationship Type="http://schemas.openxmlformats.org/officeDocument/2006/relationships/slide" Target="/ppt/slides/slide18.xml" Id="R29523d74ca024929" /><Relationship Type="http://schemas.openxmlformats.org/officeDocument/2006/relationships/slide" Target="/ppt/slides/slide19.xml" Id="Re13dfbffff6d4f78" /><Relationship Type="http://schemas.openxmlformats.org/officeDocument/2006/relationships/slide" Target="/ppt/slides/slide20.xml" Id="R551e60e736444563" /><Relationship Type="http://schemas.openxmlformats.org/officeDocument/2006/relationships/slide" Target="/ppt/slides/slide21.xml" Id="R92573cbccb364a54" /><Relationship Type="http://schemas.openxmlformats.org/officeDocument/2006/relationships/slide" Target="/ppt/slides/slide22.xml" Id="Rc3581f163adf4d6e" /><Relationship Type="http://schemas.openxmlformats.org/officeDocument/2006/relationships/slide" Target="/ppt/slides/slide23.xml" Id="Re83ff6a0997e4808" /><Relationship Type="http://schemas.openxmlformats.org/officeDocument/2006/relationships/slide" Target="/ppt/slides/slide24.xml" Id="Rd852c870e21247f5" /><Relationship Type="http://schemas.openxmlformats.org/officeDocument/2006/relationships/slide" Target="/ppt/slides/slide25.xml" Id="R4639704adc564d1f" /><Relationship Type="http://schemas.openxmlformats.org/officeDocument/2006/relationships/slide" Target="/ppt/slides/slide26.xml" Id="R5ae06395dec94b19" /><Relationship Type="http://schemas.openxmlformats.org/officeDocument/2006/relationships/slide" Target="/ppt/slides/slide27.xml" Id="Rd28628ca08b441e4" /><Relationship Type="http://schemas.openxmlformats.org/officeDocument/2006/relationships/slide" Target="/ppt/slides/slide28.xml" Id="Re5d9b8f39eba41ad" /><Relationship Type="http://schemas.openxmlformats.org/officeDocument/2006/relationships/slide" Target="/ppt/slides/slide29.xml" Id="R1cd6dd740126436b" /><Relationship Type="http://schemas.openxmlformats.org/officeDocument/2006/relationships/slide" Target="/ppt/slides/slide30.xml" Id="R9ba178f4510748aa" /><Relationship Type="http://schemas.openxmlformats.org/officeDocument/2006/relationships/slide" Target="/ppt/slides/slide31.xml" Id="R43e48b33a69f497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61d1d262894a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5d081d814e49cf" /><Relationship Type="http://schemas.openxmlformats.org/officeDocument/2006/relationships/notesMaster" Target="/ppt/notesMasters/notesMaster1.xml" Id="Re8971450604247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a0cf2d15d7465d" /><Relationship Type="http://schemas.openxmlformats.org/officeDocument/2006/relationships/notesMaster" Target="/ppt/notesMasters/notesMaster1.xml" Id="R1047ab2f309849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fc720d6889774122" /><Relationship Type="http://schemas.openxmlformats.org/officeDocument/2006/relationships/notesMaster" Target="/ppt/notesMasters/notesMaster1.xml" Id="Ra37cc8f12cc14b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684d23adcc34c2f" /><Relationship Type="http://schemas.openxmlformats.org/officeDocument/2006/relationships/notesMaster" Target="/ppt/notesMasters/notesMaster1.xml" Id="R4caeefb402c54a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4621576dd34527" /><Relationship Type="http://schemas.openxmlformats.org/officeDocument/2006/relationships/notesMaster" Target="/ppt/notesMasters/notesMaster1.xml" Id="R887c4ab0541649ab"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a46b43a302436f" /><Relationship Type="http://schemas.openxmlformats.org/officeDocument/2006/relationships/notesMaster" Target="/ppt/notesMasters/notesMaster1.xml" Id="R2288109d1b2540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649da3b27e046c2" /><Relationship Type="http://schemas.openxmlformats.org/officeDocument/2006/relationships/notesMaster" Target="/ppt/notesMasters/notesMaster1.xml" Id="Raa9fec727c924867" /></Relationships>
</file>

<file path=ppt/notesSlides/_rels/notesSlide8.xml.rels>&#65279;<?xml version="1.0" encoding="utf-8"?><Relationships xmlns="http://schemas.openxmlformats.org/package/2006/relationships"><Relationship Type="http://schemas.openxmlformats.org/officeDocument/2006/relationships/slide" Target="/ppt/slides/slide8.xml" Id="R65b021047d22421b" /><Relationship Type="http://schemas.openxmlformats.org/officeDocument/2006/relationships/notesMaster" Target="/ppt/notesMasters/notesMaster1.xml" Id="R6244495214f24c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f2d0b138444a39" /><Relationship Type="http://schemas.openxmlformats.org/officeDocument/2006/relationships/notesMaster" Target="/ppt/notesMasters/notesMaster1.xml" Id="Rd90c487f404f4c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71398b936946bf" /><Relationship Type="http://schemas.openxmlformats.org/officeDocument/2006/relationships/notesMaster" Target="/ppt/notesMasters/notesMaster1.xml" Id="Rd102334af43e4c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c23006335a84b90" /><Relationship Type="http://schemas.openxmlformats.org/officeDocument/2006/relationships/notesMaster" Target="/ppt/notesMasters/notesMaster1.xml" Id="R5948e7bcaee74e9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b5aef84e8c840aa" /><Relationship Type="http://schemas.openxmlformats.org/officeDocument/2006/relationships/notesMaster" Target="/ppt/notesMasters/notesMaster1.xml" Id="R88c14846121d40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cceaa72cc1c49a2" /><Relationship Type="http://schemas.openxmlformats.org/officeDocument/2006/relationships/notesMaster" Target="/ppt/notesMasters/notesMaster1.xml" Id="R75c9f1ebde154c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4565a5b4d20490b" /><Relationship Type="http://schemas.openxmlformats.org/officeDocument/2006/relationships/notesMaster" Target="/ppt/notesMasters/notesMaster1.xml" Id="Rf1ffc5f376ab4d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2cf97393824170" /><Relationship Type="http://schemas.openxmlformats.org/officeDocument/2006/relationships/notesMaster" Target="/ppt/notesMasters/notesMaster1.xml" Id="R21945b49a10c4c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f2decc8c9747b8" /><Relationship Type="http://schemas.openxmlformats.org/officeDocument/2006/relationships/notesMaster" Target="/ppt/notesMasters/notesMaster1.xml" Id="Rb69bf85238d44b6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2c54d90d8154c11" /><Relationship Type="http://schemas.openxmlformats.org/officeDocument/2006/relationships/notesMaster" Target="/ppt/notesMasters/notesMaster1.xml" Id="Rc26711191ab74e0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95d4fb5cc624e75" /><Relationship Type="http://schemas.openxmlformats.org/officeDocument/2006/relationships/notesMaster" Target="/ppt/notesMasters/notesMaster1.xml" Id="Rd94dfe96b2c8498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a92fce62c04132" /><Relationship Type="http://schemas.openxmlformats.org/officeDocument/2006/relationships/notesMaster" Target="/ppt/notesMasters/notesMaster1.xml" Id="R7369ac2163ac4d5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af231fd8376410b" /><Relationship Type="http://schemas.openxmlformats.org/officeDocument/2006/relationships/notesMaster" Target="/ppt/notesMasters/notesMaster1.xml" Id="R46138aaf8e40482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bb8a7253106416e" /><Relationship Type="http://schemas.openxmlformats.org/officeDocument/2006/relationships/notesMaster" Target="/ppt/notesMasters/notesMaster1.xml" Id="R74e8de811683471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9e1c11fc981475f" /><Relationship Type="http://schemas.openxmlformats.org/officeDocument/2006/relationships/notesMaster" Target="/ppt/notesMasters/notesMaster1.xml" Id="R09fb919acb424f2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dccf580d7d49b3" /><Relationship Type="http://schemas.openxmlformats.org/officeDocument/2006/relationships/notesMaster" Target="/ppt/notesMasters/notesMaster1.xml" Id="R5c8acfa1f5d443f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6261ab02779483a" /><Relationship Type="http://schemas.openxmlformats.org/officeDocument/2006/relationships/notesMaster" Target="/ppt/notesMasters/notesMaster1.xml" Id="Rfed9e26d490344e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6793fe49ea44a28" /><Relationship Type="http://schemas.openxmlformats.org/officeDocument/2006/relationships/notesMaster" Target="/ppt/notesMasters/notesMaster1.xml" Id="Rcdd0fcc46a384f6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1775c1f7c8243ca" /><Relationship Type="http://schemas.openxmlformats.org/officeDocument/2006/relationships/notesMaster" Target="/ppt/notesMasters/notesMaster1.xml" Id="Radcbe5d5e22b442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3f917d1676f486c" /><Relationship Type="http://schemas.openxmlformats.org/officeDocument/2006/relationships/notesMaster" Target="/ppt/notesMasters/notesMaster1.xml" Id="R9851978344294a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8af2fc305e54cc7" /><Relationship Type="http://schemas.openxmlformats.org/officeDocument/2006/relationships/notesMaster" Target="/ppt/notesMasters/notesMaster1.xml" Id="Rc5afa4af6ecd4c1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ce35797db694478" /><Relationship Type="http://schemas.openxmlformats.org/officeDocument/2006/relationships/notesMaster" Target="/ppt/notesMasters/notesMaster1.xml" Id="Rb2a2a0e83878476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91c8c0172bf435c" /><Relationship Type="http://schemas.openxmlformats.org/officeDocument/2006/relationships/notesMaster" Target="/ppt/notesMasters/notesMaster1.xml" Id="R9642ce14c6b5435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51667c570274f50" /><Relationship Type="http://schemas.openxmlformats.org/officeDocument/2006/relationships/notesMaster" Target="/ppt/notesMasters/notesMaster1.xml" Id="R02e629bd50894dc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insurance executives, integration leaders, CIOs, COOs, finance and policy administration teams. The presentation describes a proposed Genellipse approach using AegisNow, data engineering, APIs and governed AI tooling. MCP means Model Context Protocol. More than 30% lower recurring policy administration cost is a scoped commercial objective rather than a verified customer result or unconditional guarantee. Interfaces and specialist product functions require demonstration.</a:t>
            </a:r>
          </a:p>
          <a:p xmlns:a="http://schemas.openxmlformats.org/drawingml/2006/main">
            <a:r>
              <a:t/>
            </a:r>
          </a:p>
          <a:p xmlns:a="http://schemas.openxmlformats.org/drawingml/2006/main">
            <a:r>
              <a:t>AegisNow with Genellipse. UK and US markets. September 2026.</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corporate merger, a portfolio acquisition and an administration outsourcing change can have different legal and operating implications. Genellipse would agree the transaction perimeter and the outcome expected from technology integration. A common customer view must not collapse legally distinct policies or erase their history. Cost retirement depends on release acceptance, vendor commitments and continuing service obligations.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programme separates discovery, operational control and long-term platform conversion. API and MCP architecture slides describe proposed implementation patterns. Financial models use one internally consistent illustrative GBP case. A US business case must use actual USD budgets and its own assumptions.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operating stages. Pre-close access must follow transaction restrictions, confidentiality obligations and counsel-approved arrangements. Do not assume unrestricted data sharing between merging entities before legal completion. Day-one technology integration can be limited while service continuity remains essential. The agreed plan should identify transition service agreements, expiry dates and business dependencies.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Genellipse workflow. Compare source systems at the same effective date and transaction cut-off. Preserve entity, policy, product, currency and period context. A matched policy count does not establish benefit equivalence or financial correctness. Exception handling needs authority, supporting evidence and independent review where material. Do not overwrite source data to force a match.</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reconciliation design. Similar names or addresses should not cause automatic identity merges. Distinguish duplicate extracts from duplicate contracts and duplicates from valid multiple holdings. Match confidence informs review priority but does not replace evidence. Record original identifiers and all mapping versions. Separation by legal entity and authorised use remains necessary even where a group-level customer view is available.</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 contains 120,000 distinct policies and Source B 80,000, giving 200,000 combined contracts. Of these, 199,200 reconcile for the checks shown and 800 remain on hold: 0.4% of the source population. No contracts are removed because their owners appear in both books. The columns show source and disposition groups, not four quantities to add together. Additional financial, benefit and operational tests remain necessary.</a:t>
            </a:r>
          </a:p>
          <a:p xmlns:a="http://schemas.openxmlformats.org/drawingml/2006/main">
            <a:r>
              <a:t/>
            </a:r>
          </a:p>
          <a:p xmlns:a="http://schemas.openxmlformats.org/drawingml/2006/main">
            <a:r>
              <a:t>Illustrative counts. Reconciled status alone does not establish readiness for conversion.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Synthetic policy-value reconciliation, not a reserve, premium income or capital statement. Source net movement is premiums 48 less claims 36 less charges 5 plus investment movement 12 = 19. Target movement is 47.8 − 36.2 − 5 + 11.9 = 18.5. The £0.5m break consists of £0.2m premium, £0.2m claims and £0.1m investment differences. Timing or mapping explanations require evidence, not automatic balancing entries. Values are illustrative.</a:t>
            </a:r>
          </a:p>
          <a:p xmlns:a="http://schemas.openxmlformats.org/drawingml/2006/main">
            <a:r>
              <a:t/>
            </a:r>
          </a:p>
          <a:p xmlns:a="http://schemas.openxmlformats.org/drawingml/2006/main">
            <a:r>
              <a:t>Synthetic example. Closing difference £0.5m remains open until investigation and authorised resolution.</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Fictional conceptual scene. Genellipse would establish a reconciliation workbench or integrate with existing case tools, assigning differences to operations, finance, data or actuarial owners. An exception is complete only when its cause, approved action and retested result are recorded. A large queue can be prioritised by value, customer impact, age and dependency, with escalation for material issues.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architecture, not a list of connectors certified or installed in AegisNow. Identify supported legacy access methods first: APIs, messaging, database views, scheduled extracts or other authorised interfaces. The service boundary retains business rules and source transaction semantics. Use stable identifiers, versioned contracts and traceable requests. Some operations may remain asynchronous because the core processes them in batches.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Genellipse integration requirements. An HTTP success code must not mean a financial transaction has settled if the source process has only queued it. Define acknowledgement, completion and rejection states. Use source reconciliation as a final control. For operations spanning systems, define compensation and investigation routes rather than assuming one distributed database transaction.</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MCP specification describes tools exposed by servers for model interaction with external systems. This diagram is a proposed Genellipse deployment. Tool exposure must be narrow and authenticated. A model’s request cannot override a user’s permissions or the policy service’s business rules. Approval for consequential mutations should bind to the exact intended operation and current record version. Do not imply MCP is a ready-made mainframe connector.</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https://modelcontextprotocol.io/docs/2025-11-25/tutorials/security/security_best_practices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tool names are illustrative interface designs, not existing AegisNow endpoint names. Genellipse would agree schemas, identity propagation, output redaction and allowed operations with the insurer. Tool annotations alone do not establish security. Start with read-only access and drafts where possible. If a write tool is introduced, the business API still performs independent permission and state checks.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https://modelcontextprotocol.io/specification/2025-11-25/server/tools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security design informed by MCP security guidance. Token passthrough to downstream services is prohibited by the referenced guidance. Authorisation must be designed for the chosen transport and deployment. Protect both request and response data, prevent unintended outbound connections, and minimise sensitive content in prompts and logs. Maintain the ability to disable a tool without disabling essential policy administration. No security certification is asserted.</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https://modelcontextprotocol.io/docs/2025-11-25/tutorials/security/security_best_practices</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workflow. The exact command should include identifiers, requested changes and version or concurrency information. Approval expires or requires renewal if material inputs change. Monetary or contract-sensitive operations may require additional approval. A generated narrative is not the transaction itself. Confirm the source core result and prevent duplicate execution after timeout or retry.</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analysis covers job control, procedures, code, data and operator knowledge. A batch job that appears obsolete may supply a downstream finance or actuarial process. Changes require representative end-of-day, month-end, year-end and leap-year tests where relevant. Preserve monetary precision, date conventions, record ordering where material and exceptional processing behaviour. AI may assist documentation, but specialist review establishes correctness.</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batch orchestration. Separate a technical job ending successfully from a business cycle reconciling successfully. Late arrivals and partial feeds need explicit handling. Define retry limits, quarantine and operator escalation. Preserve effective dates across time zones and daylight-saving changes where applicable. An API can expose job status without converting every calculation into real-time processing.</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Existing stage durations total 8.2 hours and targets total 5.0 hours. The target reduction is 3.2 hours, approximately 39%. This is a synthetic orchestration example, not evidence that a particular estate can meet that window. Benchmark representative production volumes and month-end peaks. Redesign might remove unnecessary waits, improve restart behaviour or tune processing. Parallelisation is permissible only when dependencies and business semantics allow it.</a:t>
            </a:r>
          </a:p>
          <a:p xmlns:a="http://schemas.openxmlformats.org/drawingml/2006/main">
            <a:r>
              <a:t/>
            </a:r>
          </a:p>
          <a:p xmlns:a="http://schemas.openxmlformats.org/drawingml/2006/main">
            <a:r>
              <a:t>Illustrative design targets, not measured AegisNow performance. Total windows assume sequential stages.</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options. A code translation is only one part of conversion and does not prove equivalent financial outcomes. Genellipse would assess AegisNow fit against required policy functions and retain or integrate specialist engines where appropriate. Automated analysis and AI-assisted code work require human review, regression testing and secure development practices. Avoid committing to a replacement before product fit and migration economics are understood.</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conversion acceptance process. Test product versions, states or jurisdictions, effective dates and material edge cases. Aggregate totals can conceal offsetting differences. Tolerances must be agreed by accountable business and actuarial owners. Keep the reference data and expected outputs immutable for regression purposes. The length of parallel running depends on the portfolio and relevant business cycles, not a universal fixed duration.</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release gates. Decommissioning should account for retention rules, litigation holds, future claims, regulator access and contractual obligations. Savings are not realised simply because a system becomes read-only. Record residual archive, retrieval and support costs. Vendor notice periods and transition service agreements may delay cost removal. Genellipse would make those dependencies visible in the benefit plan.</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requirements-scoping comparison, not legal advice about a particular transaction. A software migration does not itself complete an insurance business transfer. Genellipse supports data, workflow and operational evidence while the insurer’s legal, compliance, finance and actuarial owners determine obligations. Preserve access restrictions during pre-close discovery and after integration where entities or authorised purposes differ.</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https://www.fca.org.uk/publications/finalised-guidance/fg18-04-review-part-vii-insurance-business-transfers</a:t>
            </a:r>
          </a:p>
          <a:p xmlns:a="http://schemas.openxmlformats.org/drawingml/2006/main">
            <a:r>
              <a:t>https://www.fca.org.uk/firms/consumer-duty/information-firms</a:t>
            </a:r>
          </a:p>
          <a:p xmlns:a="http://schemas.openxmlformats.org/drawingml/2006/main">
            <a:r>
              <a:t>https://www.bankofengland.co.uk/prudential-regulation/prudential-and-resolution-policy-index/insurance/operational-resilience</a:t>
            </a:r>
          </a:p>
          <a:p xmlns:a="http://schemas.openxmlformats.org/drawingml/2006/main">
            <a:r>
              <a:t>https://content.naic.org/insurance-topics/artificial-intelligence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risk-management structure. Each risk needs a measurable trigger, escalation path and evidence that the response works. Risk acceptance must be explicit rather than hidden in a technical deployment decision. Genellipse can coordinate testing and reporting, but the insurer retains its regulated responsibilities and final acceptance authority.</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illustrates the user’s objective of more than 30% lower policy administration cost. Existing annual cost totals £12m and target cost £8m, including incremental platform costs. Net recurring savings are £4m, or 33.333%. The target licences / platform cost of £2.8m includes £0.8m residual licences and £2m incremental platform and support cost. Total gross avoided cost is £6m. Staffing-related savings require actual avoidable cost and must not also be counted as a separate capacity benefit. No customer result or guarantee is claimed.</a:t>
            </a:r>
          </a:p>
          <a:p xmlns:a="http://schemas.openxmlformats.org/drawingml/2006/main">
            <a:r>
              <a:t/>
            </a:r>
          </a:p>
          <a:p xmlns:a="http://schemas.openxmlformats.org/drawingml/2006/main">
            <a:r>
              <a:t>Commercial objective and illustrative model. Actual savings require an agreed baseline and realised cost actions.</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bridge uses exactly the same case as slide 24. Avoided cost is £6m, incremental recurring cost £2m and net annual reduction £4m. One-time transformation spend is assumed at £5m in the following slide, including migration, parallel running, testing, training and exit effort. Financial release depends on vendor exits and operational change. Do not present £6m gross removal as the net saving.</a:t>
            </a:r>
          </a:p>
          <a:p xmlns:a="http://schemas.openxmlformats.org/drawingml/2006/main">
            <a:r>
              <a:t/>
            </a:r>
          </a:p>
          <a:p xmlns:a="http://schemas.openxmlformats.org/drawingml/2006/main">
            <a:r>
              <a:t>Illustrative arithmetic. £12m − £6m + £2m = £8m annual target cost.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Full-savings case: −£5m + £4m × years gives −£1m, £3m and £7m cumulative net cash benefit at years 1, 2 and 3. Slower case assumes £2m net savings in year 1, then £4m in each subsequent year, giving −£3m, £1m and £5m. Savings and spend timing within each year are simplified. The example does not establish an investment recommendation. A US version needs a separate USD baseline, not a currency relabelling.</a:t>
            </a:r>
          </a:p>
          <a:p xmlns:a="http://schemas.openxmlformats.org/drawingml/2006/main">
            <a:r>
              <a:t/>
            </a:r>
          </a:p>
          <a:p xmlns:a="http://schemas.openxmlformats.org/drawingml/2006/main">
            <a:r>
              <a:t>Synthetic scenarios. £4m annual net savings and £5m transition spend. No tax, financing or discounting.</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scoped delivery, dependent on timely data access, source expertise and named reviewers. An MVP might expose policy enquiries and reconciliation exceptions across two source systems while retaining the existing systems of record. It should prove permissions and traceability as well as a happy-path demonstration. A six-week MVP is not a commitment to convert a complete policy administration estate.</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programme sequencing, not fixed durations. Complex guarantees, source quality, release windows and contractual dependencies determine timing. A wave may combine several cohorts or retain a specialist engine. The programme should measure service outcomes throughout, not just technical completion. Each release adds evidence to the next investment decision.</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authorised synthetic or minimised data in the first session. The demonstration should distinguish implemented capabilities from proposed interfaces and configuration. Genellipse would document fit, gaps and dependencies before agreeing delivery scope. The insurer should see how evidence survives a failure, not only a successful service request.</a:t>
            </a:r>
          </a:p>
          <a:p xmlns:a="http://schemas.openxmlformats.org/drawingml/2006/main">
            <a:r>
              <a:t/>
            </a:r>
          </a:p>
          <a:p xmlns:a="http://schemas.openxmlformats.org/drawingml/2006/main">
            <a:r>
              <a:t>Proposed Genellipse solution. Integration scope and acceptance require agreement.</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preconfigured or certified connector to every legacy platform is asserted. MCP tooling and adapters in this presentation are proposed designs. Market requirements depend on the legal entity, contract and jurisdiction. Actual cost reductions require validated baseline data and realised commercial actions. The financial examples are original synthetic models and not attributed to a customer.</a:t>
            </a:r>
          </a:p>
          <a:p xmlns:a="http://schemas.openxmlformats.org/drawingml/2006/main">
            <a:r>
              <a:t/>
            </a:r>
          </a:p>
          <a:p xmlns:a="http://schemas.openxmlformats.org/drawingml/2006/main">
            <a:r>
              <a:t>Sources reviewed 27 September 2026. Cost figures are synthetic. The &gt;30% figure is a delivery objective.</a:t>
            </a:r>
          </a:p>
          <a:p xmlns:a="http://schemas.openxmlformats.org/drawingml/2006/main">
            <a:r>
              <a:t/>
            </a:r>
          </a:p>
          <a:p xmlns:a="http://schemas.openxmlformats.org/drawingml/2006/main">
            <a:r>
              <a:t>Sources reviewed 27 September 2026:</a:t>
            </a:r>
          </a:p>
          <a:p xmlns:a="http://schemas.openxmlformats.org/drawingml/2006/main">
            <a:r>
              <a:t>https://aegisnow.ai/platform/policy-admin</a:t>
            </a:r>
          </a:p>
          <a:p xmlns:a="http://schemas.openxmlformats.org/drawingml/2006/main">
            <a:r>
              <a:t>https://modelcontextprotocol.io/specification/2025-11-25/server/tools</a:t>
            </a:r>
          </a:p>
          <a:p xmlns:a="http://schemas.openxmlformats.org/drawingml/2006/main">
            <a:r>
              <a:t>https://modelcontextprotocol.io/docs/2025-11-25/tutorials/security/security_best_practices</a:t>
            </a:r>
          </a:p>
          <a:p xmlns:a="http://schemas.openxmlformats.org/drawingml/2006/main">
            <a:r>
              <a:t>https://www.fca.org.uk/firms/consumer-duty/information-firms</a:t>
            </a:r>
          </a:p>
          <a:p xmlns:a="http://schemas.openxmlformats.org/drawingml/2006/main">
            <a:r>
              <a:t>https://www.fca.org.uk/publications/finalised-guidance/fg18-04-review-part-vii-insurance-business-transfers</a:t>
            </a:r>
          </a:p>
          <a:p xmlns:a="http://schemas.openxmlformats.org/drawingml/2006/main">
            <a:r>
              <a:t>https://www.bankofengland.co.uk/prudential-regulation/prudential-and-resolution-policy-index/insurance/operational-resilience</a:t>
            </a:r>
          </a:p>
          <a:p xmlns:a="http://schemas.openxmlformats.org/drawingml/2006/main">
            <a:r>
              <a:t>https://content.naic.org/insurance-topics/artificial-intelligence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Genellipse can assess the estate, identify the first integration workflow and develop an accountable transition plan. Contact info@genellipse.com. Visit Genellipse.com and AegisNow.ai. The proposed &gt;30% recurring cost reduction objective is subject to portfolio assessment, scope and confirmed cost-removal opportunities.</a:t>
            </a:r>
          </a:p>
          <a:p xmlns:a="http://schemas.openxmlformats.org/drawingml/2006/main">
            <a:r>
              <a:t/>
            </a:r>
          </a:p>
          <a:p xmlns:a="http://schemas.openxmlformats.org/drawingml/2006/main">
            <a:r>
              <a:t>Insurance merger integration and policy administration transformation with Genellipse.</a:t>
            </a:r>
          </a:p>
          <a:p xmlns:a="http://schemas.openxmlformats.org/drawingml/2006/main">
            <a:r>
              <a:t/>
            </a:r>
          </a:p>
          <a:p xmlns:a="http://schemas.openxmlformats.org/drawingml/2006/main">
            <a:r>
              <a:t>Sources reviewed 27 September 2026:</a:t>
            </a:r>
          </a:p>
          <a:p xmlns:a="http://schemas.openxmlformats.org/drawingml/2006/main">
            <a:r>
              <a:t>Original Genellipse solution proposal or synthetic example.</a:t>
            </a:r>
          </a:p>
          <a:p xmlns:a="http://schemas.openxmlformats.org/drawingml/2006/main">
            <a:r>
              <a:t/>
            </a:r>
          </a:p>
          <a:p xmlns:a="http://schemas.openxmlformats.org/drawingml/2006/main">
            <a:r>
              <a:t>Brand assets: original AegisNow and Genellipse logos from Genellipse.com. Conceptual images depict fictional scenes and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69e1d502bb44dc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0ffcfd74564fd0" /><Relationship Type="http://schemas.openxmlformats.org/officeDocument/2006/relationships/slideLayout" Target="/ppt/slideLayouts/slideLayout1.xml" Id="Rc61e4f9223af44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1e4f9223af44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1.xml" Id="R5e918446e6184998"/><Relationship Type="http://schemas.openxmlformats.org/officeDocument/2006/relationships/image" Target="/ppt/media/image.jpeg" Id="Rd5eaaf9fc7644436"/><Relationship Type="http://schemas.openxmlformats.org/officeDocument/2006/relationships/image" Target="/ppt/media/image.png" Id="R892e7d1bcc544776"/><Relationship Type="http://schemas.openxmlformats.org/officeDocument/2006/relationships/image" Target="/ppt/media/image2.png" Id="R7e50227be9f64e24"/><Relationship Type="http://schemas.openxmlformats.org/officeDocument/2006/relationships/notesSlide" Target="/ppt/notesSlides/notesSlide1.xml" Id="Rfe2014bb38dd431a"/><Relationship Id="rIdInsuranceStory3" Type="http://schemas.openxmlformats.org/officeDocument/2006/relationships/slide" Target="slide3.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1.xml" Id="R519a172bd8df4d5b"/><Relationship Type="http://schemas.openxmlformats.org/officeDocument/2006/relationships/image" Target="/ppt/media/image3.png" Id="R1e3ba57cc153482f"/><Relationship Type="http://schemas.openxmlformats.org/officeDocument/2006/relationships/notesSlide" Target="/ppt/notesSlides/notesSlide2.xml" Id="R1c16d089d0654714"/><Relationship Id="rIdInsuranceStory3" Type="http://schemas.openxmlformats.org/officeDocument/2006/relationships/slide" Target="slide3.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1.xml" Id="R0a248daba9fe44fc"/><Relationship Type="http://schemas.openxmlformats.org/officeDocument/2006/relationships/image" Target="/ppt/media/image4.png" Id="R8cb3a35dab144f97"/><Relationship Type="http://schemas.openxmlformats.org/officeDocument/2006/relationships/notesSlide" Target="/ppt/notesSlides/notesSlide3.xml" Id="R1b492c1bd4c1459f"/><Relationship Id="rIdInsuranceStory4" Type="http://schemas.openxmlformats.org/officeDocument/2006/relationships/slide" Target="slide4.xml"/><Relationship Id="rIdInsuranceStory10" Type="http://schemas.openxmlformats.org/officeDocument/2006/relationships/slide" Target="slide10.xml"/><Relationship Id="rIdInsuranceStory16" Type="http://schemas.openxmlformats.org/officeDocument/2006/relationships/slide" Target="slide16.xml"/><Relationship Id="rIdInsuranceStory22" Type="http://schemas.openxmlformats.org/officeDocument/2006/relationships/slide" Target="slide22.xml"/><Relationship Id="rIdInsuranceStory24" Type="http://schemas.openxmlformats.org/officeDocument/2006/relationships/slide" Target="slide24.xml"/><Relationship Id="rIdInsuranceStory29" Type="http://schemas.openxmlformats.org/officeDocument/2006/relationships/slide" Target="slide29.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ac1070fb08954892"/><Relationship Type="http://schemas.openxmlformats.org/officeDocument/2006/relationships/image" Target="/ppt/media/image5.png" Id="R8874adc908134653"/><Relationship Type="http://schemas.openxmlformats.org/officeDocument/2006/relationships/notesSlide" Target="/ppt/notesSlides/notesSlide4.xml" Id="R0d8ff0fc2840442e"/><Relationship Id="rIdInsuranceStory3" Type="http://schemas.openxmlformats.org/officeDocument/2006/relationships/slide" Target="slide3.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1.xml" Id="Rc0a2fb9536f643d5"/><Relationship Type="http://schemas.openxmlformats.org/officeDocument/2006/relationships/image" Target="/ppt/media/image6.png" Id="Rc73578d99fc24ca5"/><Relationship Type="http://schemas.openxmlformats.org/officeDocument/2006/relationships/notesSlide" Target="/ppt/notesSlides/notesSlide5.xml" Id="R2c6f6139180c441c"/><Relationship Id="rIdInsuranceStory3" Type="http://schemas.openxmlformats.org/officeDocument/2006/relationships/slide" Target="slide3.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0577348307fa4a2b"/><Relationship Type="http://schemas.openxmlformats.org/officeDocument/2006/relationships/image" Target="/ppt/media/image7.png" Id="R6d0d7acf9d724dd3"/><Relationship Type="http://schemas.openxmlformats.org/officeDocument/2006/relationships/notesSlide" Target="/ppt/notesSlides/notesSlide6.xml" Id="R591abdd417854606"/><Relationship Id="rIdInsuranceStory3" Type="http://schemas.openxmlformats.org/officeDocument/2006/relationships/slide" Target="slide3.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c46f2033ebd945d4"/><Relationship Type="http://schemas.openxmlformats.org/officeDocument/2006/relationships/image" Target="/ppt/media/image8.png" Id="R0421f0afe1b84d2e"/><Relationship Type="http://schemas.openxmlformats.org/officeDocument/2006/relationships/chart" Target="/ppt/slides/charts/chart1.xml" Id="R63115186983a430c"/><Relationship Type="http://schemas.openxmlformats.org/officeDocument/2006/relationships/notesSlide" Target="/ppt/notesSlides/notesSlide7.xml" Id="R84b4c59d937c4059"/><Relationship Id="rIdInsuranceStory3" Type="http://schemas.openxmlformats.org/officeDocument/2006/relationships/slide" Target="slide3.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3c3f365e26b54566"/><Relationship Type="http://schemas.openxmlformats.org/officeDocument/2006/relationships/image" Target="/ppt/media/image9.png" Id="Rd34565b0bba44bc4"/><Relationship Type="http://schemas.openxmlformats.org/officeDocument/2006/relationships/notesSlide" Target="/ppt/notesSlides/notesSlide8.xml" Id="R2173c5bb21fb4887"/><Relationship Id="rIdInsuranceStory3" Type="http://schemas.openxmlformats.org/officeDocument/2006/relationships/slide" Target="slide3.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1.xml" Id="Rc65ef15b94d54554"/><Relationship Type="http://schemas.openxmlformats.org/officeDocument/2006/relationships/image" Target="/ppt/media/image2.jpeg" Id="Ra431cffdb0a24157"/><Relationship Type="http://schemas.openxmlformats.org/officeDocument/2006/relationships/image" Target="/ppt/media/image10.png" Id="Rbf73c8c1a12a4a57"/><Relationship Type="http://schemas.openxmlformats.org/officeDocument/2006/relationships/notesSlide" Target="/ppt/notesSlides/notesSlide9.xml" Id="R110d64949d4146e9"/><Relationship Id="rIdInsuranceStory3" Type="http://schemas.openxmlformats.org/officeDocument/2006/relationships/slide" Target="slide3.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1.xml" Id="R0e2f4bacc6894c7a"/><Relationship Type="http://schemas.openxmlformats.org/officeDocument/2006/relationships/image" Target="/ppt/media/image11.png" Id="Redcca60bc4c0488a"/><Relationship Type="http://schemas.openxmlformats.org/officeDocument/2006/relationships/notesSlide" Target="/ppt/notesSlides/notesSlide10.xml" Id="R34ad0dd82b6240e5"/><Relationship Id="rIdInsuranceStory3" Type="http://schemas.openxmlformats.org/officeDocument/2006/relationships/slide" Target="slide3.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1.xml" Id="R7f8f68b441004d9d"/><Relationship Type="http://schemas.openxmlformats.org/officeDocument/2006/relationships/image" Target="/ppt/media/image12.png" Id="R2b97532b5663478c"/><Relationship Type="http://schemas.openxmlformats.org/officeDocument/2006/relationships/notesSlide" Target="/ppt/notesSlides/notesSlide11.xml" Id="R5142ca3bf4d14dab"/><Relationship Id="rIdInsuranceStory3" Type="http://schemas.openxmlformats.org/officeDocument/2006/relationships/slide" Target="slide3.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1.xml" Id="R06e66af3dc4c466b"/><Relationship Type="http://schemas.openxmlformats.org/officeDocument/2006/relationships/image" Target="/ppt/media/image13.png" Id="Rcd04a1d3ebca478d"/><Relationship Type="http://schemas.openxmlformats.org/officeDocument/2006/relationships/notesSlide" Target="/ppt/notesSlides/notesSlide12.xml" Id="Rfc2be0d3af2e4319"/><Relationship Id="rIdInsuranceStory3" Type="http://schemas.openxmlformats.org/officeDocument/2006/relationships/slide" Target="slide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1.xml" Id="R40408d044296480f"/><Relationship Type="http://schemas.openxmlformats.org/officeDocument/2006/relationships/image" Target="/ppt/media/image14.png" Id="R34790bf4165648bb"/><Relationship Type="http://schemas.openxmlformats.org/officeDocument/2006/relationships/notesSlide" Target="/ppt/notesSlides/notesSlide13.xml" Id="Rfcfe8b97ca004e69"/><Relationship Id="rIdInsuranceStory3" Type="http://schemas.openxmlformats.org/officeDocument/2006/relationships/slide" Target="slide3.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1.xml" Id="Recbb67c4c1844744"/><Relationship Type="http://schemas.openxmlformats.org/officeDocument/2006/relationships/image" Target="/ppt/media/image15.png" Id="R82b127c7ca6340be"/><Relationship Type="http://schemas.openxmlformats.org/officeDocument/2006/relationships/notesSlide" Target="/ppt/notesSlides/notesSlide14.xml" Id="R48f1209d93c04db1"/><Relationship Id="rIdInsuranceStory3" Type="http://schemas.openxmlformats.org/officeDocument/2006/relationships/slide" Target="slide3.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1.xml" Id="R812da91c2469428d"/><Relationship Type="http://schemas.openxmlformats.org/officeDocument/2006/relationships/image" Target="/ppt/media/image16.png" Id="Rd442ebcc6fa44fc2"/><Relationship Type="http://schemas.openxmlformats.org/officeDocument/2006/relationships/notesSlide" Target="/ppt/notesSlides/notesSlide15.xml" Id="Ra21a5547a9e3468d"/><Relationship Id="rIdInsuranceStory3" Type="http://schemas.openxmlformats.org/officeDocument/2006/relationships/slide" Target="slide3.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1.xml" Id="Rb2dfddc9ac7c4efb"/><Relationship Type="http://schemas.openxmlformats.org/officeDocument/2006/relationships/image" Target="/ppt/media/image17.png" Id="R1a7a92ed48a34523"/><Relationship Type="http://schemas.openxmlformats.org/officeDocument/2006/relationships/notesSlide" Target="/ppt/notesSlides/notesSlide16.xml" Id="R62e323fe9ad04ca1"/><Relationship Id="rIdInsuranceStory3" Type="http://schemas.openxmlformats.org/officeDocument/2006/relationships/slide" Target="slide3.xml"/></Relationships>
</file>

<file path=ppt/slides/_rels/slide17.xml.rels><?xml version='1.0' encoding='UTF-8' standalone='yes'?>
<Relationships xmlns="http://schemas.openxmlformats.org/package/2006/relationships"><Relationship Type="http://schemas.openxmlformats.org/officeDocument/2006/relationships/slideLayout" Target="/ppt/slideLayouts/slideLayout1.xml" Id="R069538c9afb945e6"/><Relationship Type="http://schemas.openxmlformats.org/officeDocument/2006/relationships/image" Target="/ppt/media/image18.png" Id="Rbc70d96233fb468c"/><Relationship Type="http://schemas.openxmlformats.org/officeDocument/2006/relationships/notesSlide" Target="/ppt/notesSlides/notesSlide17.xml" Id="R6b1f145b235947cb"/><Relationship Id="rIdInsuranceStory3" Type="http://schemas.openxmlformats.org/officeDocument/2006/relationships/slide" Target="slide3.xml"/></Relationships>
</file>

<file path=ppt/slides/_rels/slide18.xml.rels><?xml version='1.0' encoding='UTF-8' standalone='yes'?>
<Relationships xmlns="http://schemas.openxmlformats.org/package/2006/relationships"><Relationship Type="http://schemas.openxmlformats.org/officeDocument/2006/relationships/slideLayout" Target="/ppt/slideLayouts/slideLayout1.xml" Id="R5bf3946d56c147f1"/><Relationship Type="http://schemas.openxmlformats.org/officeDocument/2006/relationships/image" Target="/ppt/media/image19.png" Id="Ra75cbd32840d49f9"/><Relationship Type="http://schemas.openxmlformats.org/officeDocument/2006/relationships/chart" Target="/ppt/slides/charts/chart2.xml" Id="R2dfeeb32bcf0426f"/><Relationship Type="http://schemas.openxmlformats.org/officeDocument/2006/relationships/notesSlide" Target="/ppt/notesSlides/notesSlide18.xml" Id="R080491110d334466"/><Relationship Id="rIdInsuranceStory3" Type="http://schemas.openxmlformats.org/officeDocument/2006/relationships/slide" Target="slide3.xml"/></Relationships>
</file>

<file path=ppt/slides/_rels/slide19.xml.rels><?xml version='1.0' encoding='UTF-8' standalone='yes'?>
<Relationships xmlns="http://schemas.openxmlformats.org/package/2006/relationships"><Relationship Type="http://schemas.openxmlformats.org/officeDocument/2006/relationships/slideLayout" Target="/ppt/slideLayouts/slideLayout1.xml" Id="R5dc0d6fa68e34d7f"/><Relationship Type="http://schemas.openxmlformats.org/officeDocument/2006/relationships/image" Target="/ppt/media/image20.png" Id="R8c432673b7cb4a6f"/><Relationship Type="http://schemas.openxmlformats.org/officeDocument/2006/relationships/notesSlide" Target="/ppt/notesSlides/notesSlide19.xml" Id="R5bfa138357914992"/><Relationship Id="rIdInsuranceStory3" Type="http://schemas.openxmlformats.org/officeDocument/2006/relationships/slide" Target="slide3.xml"/></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1.xml" Id="R95a914668bb54ca6"/><Relationship Type="http://schemas.openxmlformats.org/officeDocument/2006/relationships/image" Target="/ppt/media/image21.png" Id="R447388390fb941ea"/><Relationship Type="http://schemas.openxmlformats.org/officeDocument/2006/relationships/notesSlide" Target="/ppt/notesSlides/notesSlide20.xml" Id="R5a79f960f8bb4246"/><Relationship Id="rIdInsuranceStory3" Type="http://schemas.openxmlformats.org/officeDocument/2006/relationships/slide" Target="slide3.xml"/></Relationships>
</file>

<file path=ppt/slides/_rels/slide21.xml.rels><?xml version='1.0' encoding='UTF-8' standalone='yes'?>
<Relationships xmlns="http://schemas.openxmlformats.org/package/2006/relationships"><Relationship Type="http://schemas.openxmlformats.org/officeDocument/2006/relationships/slideLayout" Target="/ppt/slideLayouts/slideLayout1.xml" Id="R19fbffa2e39d4a05"/><Relationship Type="http://schemas.openxmlformats.org/officeDocument/2006/relationships/image" Target="/ppt/media/image22.png" Id="Rf5b96c714519497e"/><Relationship Type="http://schemas.openxmlformats.org/officeDocument/2006/relationships/notesSlide" Target="/ppt/notesSlides/notesSlide21.xml" Id="R6675e1f766fd452f"/><Relationship Id="rIdInsuranceStory3" Type="http://schemas.openxmlformats.org/officeDocument/2006/relationships/slide" Target="slide3.xml"/></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1.xml" Id="R1fe8530340a747b8"/><Relationship Type="http://schemas.openxmlformats.org/officeDocument/2006/relationships/image" Target="/ppt/media/image23.png" Id="R0b24a8825b55496b"/><Relationship Type="http://schemas.openxmlformats.org/officeDocument/2006/relationships/notesSlide" Target="/ppt/notesSlides/notesSlide22.xml" Id="R976b31b86c3c4e1b"/><Relationship Id="rIdInsuranceStory3" Type="http://schemas.openxmlformats.org/officeDocument/2006/relationships/slide" Target="slide3.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1.xml" Id="R4c5713909fc14381"/><Relationship Type="http://schemas.openxmlformats.org/officeDocument/2006/relationships/image" Target="/ppt/media/image24.png" Id="R19b03a5dbbe44a8e"/><Relationship Type="http://schemas.openxmlformats.org/officeDocument/2006/relationships/notesSlide" Target="/ppt/notesSlides/notesSlide23.xml" Id="R77ee9fa08aed40ba"/><Relationship Id="rIdInsuranceStory3" Type="http://schemas.openxmlformats.org/officeDocument/2006/relationships/slide" Target="slide3.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1.xml" Id="R2e56a8fdbe404c79"/><Relationship Type="http://schemas.openxmlformats.org/officeDocument/2006/relationships/image" Target="/ppt/media/image25.png" Id="Rc6ba4d3934534255"/><Relationship Type="http://schemas.openxmlformats.org/officeDocument/2006/relationships/chart" Target="/ppt/slides/charts/chart3.xml" Id="R175db968ad024c1d"/><Relationship Type="http://schemas.openxmlformats.org/officeDocument/2006/relationships/notesSlide" Target="/ppt/notesSlides/notesSlide24.xml" Id="Reabdb7e020a7411b"/><Relationship Id="rIdInsuranceStory3" Type="http://schemas.openxmlformats.org/officeDocument/2006/relationships/slide" Target="slide3.xml"/></Relationships>
</file>

<file path=ppt/slides/_rels/slide25.xml.rels><?xml version='1.0' encoding='UTF-8' standalone='yes'?>
<Relationships xmlns="http://schemas.openxmlformats.org/package/2006/relationships"><Relationship Type="http://schemas.openxmlformats.org/officeDocument/2006/relationships/slideLayout" Target="/ppt/slideLayouts/slideLayout1.xml" Id="Rd294541a4ff24714"/><Relationship Type="http://schemas.openxmlformats.org/officeDocument/2006/relationships/image" Target="/ppt/media/image26.png" Id="Re133134b7d69439e"/><Relationship Type="http://schemas.openxmlformats.org/officeDocument/2006/relationships/chart" Target="/ppt/slides/charts/chart4.xml" Id="Rc8a834681bb64b52"/><Relationship Type="http://schemas.openxmlformats.org/officeDocument/2006/relationships/notesSlide" Target="/ppt/notesSlides/notesSlide25.xml" Id="Ra832cae56ed6476b"/><Relationship Id="rIdInsuranceStory3" Type="http://schemas.openxmlformats.org/officeDocument/2006/relationships/slide" Target="slide3.xml"/></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1.xml" Id="R300c3fcaf59c43b0"/><Relationship Type="http://schemas.openxmlformats.org/officeDocument/2006/relationships/image" Target="/ppt/media/image27.png" Id="R0d572403fe354554"/><Relationship Type="http://schemas.openxmlformats.org/officeDocument/2006/relationships/chart" Target="/ppt/slides/charts/chart5.xml" Id="R7610a36465bd46bd"/><Relationship Type="http://schemas.openxmlformats.org/officeDocument/2006/relationships/notesSlide" Target="/ppt/notesSlides/notesSlide26.xml" Id="R4c4b80592c7a46a6"/><Relationship Id="rIdInsuranceStory3" Type="http://schemas.openxmlformats.org/officeDocument/2006/relationships/slide" Target="slide3.xml"/></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1.xml" Id="R68349adfb5e646e3"/><Relationship Type="http://schemas.openxmlformats.org/officeDocument/2006/relationships/image" Target="/ppt/media/image28.png" Id="R81ba064b4b83401f"/><Relationship Type="http://schemas.openxmlformats.org/officeDocument/2006/relationships/notesSlide" Target="/ppt/notesSlides/notesSlide27.xml" Id="R9f6934066f9143ea"/><Relationship Id="rIdInsuranceStory3" Type="http://schemas.openxmlformats.org/officeDocument/2006/relationships/slide" Target="slide3.xml"/></Relationships>
</file>

<file path=ppt/slides/_rels/slide28.xml.rels><?xml version='1.0' encoding='UTF-8' standalone='yes'?>
<Relationships xmlns="http://schemas.openxmlformats.org/package/2006/relationships"><Relationship Type="http://schemas.openxmlformats.org/officeDocument/2006/relationships/slideLayout" Target="/ppt/slideLayouts/slideLayout1.xml" Id="Rd6270948fbd94d00"/><Relationship Type="http://schemas.openxmlformats.org/officeDocument/2006/relationships/image" Target="/ppt/media/image29.png" Id="R2dc9b7a02aed4298"/><Relationship Type="http://schemas.openxmlformats.org/officeDocument/2006/relationships/notesSlide" Target="/ppt/notesSlides/notesSlide28.xml" Id="Rfd657e07891e4a3e"/><Relationship Id="rIdInsuranceStory3" Type="http://schemas.openxmlformats.org/officeDocument/2006/relationships/slide" Target="slide3.xml"/></Relationships>
</file>

<file path=ppt/slides/_rels/slide29.xml.rels><?xml version='1.0' encoding='UTF-8' standalone='yes'?>
<Relationships xmlns="http://schemas.openxmlformats.org/package/2006/relationships"><Relationship Type="http://schemas.openxmlformats.org/officeDocument/2006/relationships/slideLayout" Target="/ppt/slideLayouts/slideLayout1.xml" Id="R1dede98b65544172"/><Relationship Type="http://schemas.openxmlformats.org/officeDocument/2006/relationships/image" Target="/ppt/media/image30.png" Id="R97c49788b85f4bea"/><Relationship Type="http://schemas.openxmlformats.org/officeDocument/2006/relationships/notesSlide" Target="/ppt/notesSlides/notesSlide29.xml" Id="R7c8857f271ee4660"/><Relationship Id="rIdInsuranceStory3" Type="http://schemas.openxmlformats.org/officeDocument/2006/relationships/slide" Target="slide3.xml"/></Relationships>
</file>

<file path=ppt/slides/_rels/slide30.xml.rels><?xml version='1.0' encoding='UTF-8' standalone='yes'?>
<Relationships xmlns="http://schemas.openxmlformats.org/package/2006/relationships"><Relationship Type="http://schemas.openxmlformats.org/officeDocument/2006/relationships/slideLayout" Target="/ppt/slideLayouts/slideLayout1.xml" Id="Re182eae7119e451c"/><Relationship Type="http://schemas.openxmlformats.org/officeDocument/2006/relationships/image" Target="/ppt/media/image31.png" Id="Rd816aa659e9b42b2"/><Relationship Type="http://schemas.openxmlformats.org/officeDocument/2006/relationships/notesSlide" Target="/ppt/notesSlides/notesSlide30.xml" Id="R7c93fc098ed94381"/><Relationship Id="rIdInsuranceStory3" Type="http://schemas.openxmlformats.org/officeDocument/2006/relationships/slide" Target="slide3.xml"/></Relationships>
</file>

<file path=ppt/slides/_rels/slide31.xml.rels><?xml version='1.0' encoding='UTF-8' standalone='yes'?>
<Relationships xmlns="http://schemas.openxmlformats.org/package/2006/relationships"><Relationship Type="http://schemas.openxmlformats.org/officeDocument/2006/relationships/slideLayout" Target="/ppt/slideLayouts/slideLayout1.xml" Id="R3057f87d371a4aed"/><Relationship Type="http://schemas.openxmlformats.org/officeDocument/2006/relationships/image" Target="/ppt/media/image32.png" Id="R9fdfe37ee02e4046"/><Relationship Type="http://schemas.openxmlformats.org/officeDocument/2006/relationships/image" Target="/ppt/media/image33.png" Id="Rcc045c75d72d48fb"/><Relationship Type="http://schemas.openxmlformats.org/officeDocument/2006/relationships/hyperlink" Target="https://genellipse.com" TargetMode="External" Id="Ra2520232b98f4c8e"/><Relationship Type="http://schemas.openxmlformats.org/officeDocument/2006/relationships/hyperlink" Target="mailto:info@genellipse.com" TargetMode="External" Id="Rcde1c285312841f5"/><Relationship Type="http://schemas.openxmlformats.org/officeDocument/2006/relationships/hyperlink" Target="https://aegisnow.ai" TargetMode="External" Id="R3234dc63cfe644fc"/><Relationship Type="http://schemas.openxmlformats.org/officeDocument/2006/relationships/notesSlide" Target="/ppt/notesSlides/notesSlide31.xml" Id="R513ae8ffabb74f3a"/><Relationship Id="rIdInsuranceStory3" Type="http://schemas.openxmlformats.org/officeDocument/2006/relationships/slide" Target="slide3.xml"/></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Policies</c:v>
          </c:tx>
          <c:spPr>
            <a:solidFill xmlns:a="http://schemas.openxmlformats.org/drawingml/2006/main">
              <a:srgbClr val="127D85"/>
            </a:solidFill>
            <a:ln xmlns:a="http://schemas.openxmlformats.org/drawingml/2006/main" w="0">
              <a:solidFill>
                <a:srgbClr val="127D85"/>
              </a:solidFill>
            </a:ln>
          </c:spPr>
          <c:cat>
            <c:strRef>
              <c:f>'Chart Data'!$A$2:$A$5</c:f>
              <c:strCache>
                <c:ptCount val="4"/>
                <c:pt idx="0">
                  <c:v>Source A</c:v>
                </c:pt>
                <c:pt idx="1">
                  <c:v>Source B</c:v>
                </c:pt>
                <c:pt idx="2">
                  <c:v>Reconciled</c:v>
                </c:pt>
                <c:pt idx="3">
                  <c:v>Held for review</c:v>
                </c:pt>
              </c:strCache>
            </c:strRef>
          </c:cat>
          <c:val>
            <c:numRef>
              <c:f>'Chart Data'!$B$2:$B$5</c:f>
              <c:numCache>
                <c:formatCode>#,##0</c:formatCode>
                <c:ptCount val="4"/>
                <c:pt idx="0">
                  <c:v>120000</c:v>
                </c:pt>
                <c:pt idx="1">
                  <c:v>80000</c:v>
                </c:pt>
                <c:pt idx="2">
                  <c:v>199200</c:v>
                </c:pt>
                <c:pt idx="3">
                  <c:v>800</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Existing cycle</c:v>
          </c:tx>
          <c:spPr>
            <a:solidFill xmlns:a="http://schemas.openxmlformats.org/drawingml/2006/main">
              <a:srgbClr val="B88945"/>
            </a:solidFill>
            <a:ln xmlns:a="http://schemas.openxmlformats.org/drawingml/2006/main" w="0">
              <a:solidFill>
                <a:srgbClr val="B88945"/>
              </a:solidFill>
            </a:ln>
          </c:spPr>
          <c:cat>
            <c:strRef>
              <c:f>'Chart Data'!$A$2:$A$5</c:f>
              <c:strCache>
                <c:ptCount val="4"/>
                <c:pt idx="0">
                  <c:v>Input checks</c:v>
                </c:pt>
                <c:pt idx="1">
                  <c:v>Core processing</c:v>
                </c:pt>
                <c:pt idx="2">
                  <c:v>Reconciliation</c:v>
                </c:pt>
                <c:pt idx="3">
                  <c:v>Recovery buffer</c:v>
                </c:pt>
              </c:strCache>
            </c:strRef>
          </c:cat>
          <c:val>
            <c:numRef>
              <c:f>'Chart Data'!$B$2:$B$5</c:f>
              <c:numCache>
                <c:formatCode>0.0;(0.0);0.0</c:formatCode>
                <c:ptCount val="4"/>
                <c:pt idx="0">
                  <c:v>1.2</c:v>
                </c:pt>
                <c:pt idx="1">
                  <c:v>4.5</c:v>
                </c:pt>
                <c:pt idx="2">
                  <c:v>1.5</c:v>
                </c:pt>
                <c:pt idx="3">
                  <c:v>1</c:v>
                </c:pt>
              </c:numCache>
            </c:numRef>
          </c:val>
        </c:ser>
        <c:ser>
          <c:idx val="1"/>
          <c:order val="1"/>
          <c:tx>
            <c:v>Target cycle</c:v>
          </c:tx>
          <c:spPr>
            <a:solidFill xmlns:a="http://schemas.openxmlformats.org/drawingml/2006/main">
              <a:srgbClr val="127D85"/>
            </a:solidFill>
            <a:ln xmlns:a="http://schemas.openxmlformats.org/drawingml/2006/main" w="0">
              <a:solidFill>
                <a:srgbClr val="127D85"/>
              </a:solidFill>
            </a:ln>
          </c:spPr>
          <c:cat>
            <c:strRef>
              <c:f>'Chart Data'!$C$2:$C$5</c:f>
              <c:strCache>
                <c:ptCount val="4"/>
                <c:pt idx="0">
                  <c:v>Input checks</c:v>
                </c:pt>
                <c:pt idx="1">
                  <c:v>Core processing</c:v>
                </c:pt>
                <c:pt idx="2">
                  <c:v>Reconciliation</c:v>
                </c:pt>
                <c:pt idx="3">
                  <c:v>Recovery buffer</c:v>
                </c:pt>
              </c:strCache>
            </c:strRef>
          </c:cat>
          <c:val>
            <c:numRef>
              <c:f>'Chart Data'!$D$2:$D$5</c:f>
              <c:numCache>
                <c:formatCode>0.0;(0.0);0.0</c:formatCode>
                <c:ptCount val="4"/>
                <c:pt idx="0">
                  <c:v>0.6</c:v>
                </c:pt>
                <c:pt idx="1">
                  <c:v>3</c:v>
                </c:pt>
                <c:pt idx="2">
                  <c:v>0.8</c:v>
                </c:pt>
                <c:pt idx="3">
                  <c:v>0.6</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125">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Existing annual cost</c:v>
          </c:tx>
          <c:spPr>
            <a:solidFill xmlns:a="http://schemas.openxmlformats.org/drawingml/2006/main">
              <a:srgbClr val="B88945"/>
            </a:solidFill>
            <a:ln xmlns:a="http://schemas.openxmlformats.org/drawingml/2006/main" w="0">
              <a:solidFill>
                <a:srgbClr val="B88945"/>
              </a:solidFill>
            </a:ln>
          </c:spPr>
          <c:cat>
            <c:strRef>
              <c:f>'Chart Data'!$A$2:$A$6</c:f>
              <c:strCache>
                <c:ptCount val="5"/>
                <c:pt idx="0">
                  <c:v>Infrastructure</c:v>
                </c:pt>
                <c:pt idx="1">
                  <c:v>PAS support</c:v>
                </c:pt>
                <c:pt idx="2">
                  <c:v>Manual work</c:v>
                </c:pt>
                <c:pt idx="3">
                  <c:v>Batch operations</c:v>
                </c:pt>
                <c:pt idx="4">
                  <c:v>Licences / platform</c:v>
                </c:pt>
              </c:strCache>
            </c:strRef>
          </c:cat>
          <c:val>
            <c:numRef>
              <c:f>'Chart Data'!$B$2:$B$6</c:f>
              <c:numCache>
                <c:formatCode>0.0;(0.0);0.0</c:formatCode>
                <c:ptCount val="5"/>
                <c:pt idx="0">
                  <c:v>4.2</c:v>
                </c:pt>
                <c:pt idx="1">
                  <c:v>3</c:v>
                </c:pt>
                <c:pt idx="2">
                  <c:v>2.4</c:v>
                </c:pt>
                <c:pt idx="3">
                  <c:v>1.2</c:v>
                </c:pt>
                <c:pt idx="4">
                  <c:v>1.2</c:v>
                </c:pt>
              </c:numCache>
            </c:numRef>
          </c:val>
        </c:ser>
        <c:ser>
          <c:idx val="1"/>
          <c:order val="1"/>
          <c:tx>
            <c:v>Target annual cost</c:v>
          </c:tx>
          <c:spPr>
            <a:solidFill xmlns:a="http://schemas.openxmlformats.org/drawingml/2006/main">
              <a:srgbClr val="127D85"/>
            </a:solidFill>
            <a:ln xmlns:a="http://schemas.openxmlformats.org/drawingml/2006/main" w="0">
              <a:solidFill>
                <a:srgbClr val="127D85"/>
              </a:solidFill>
            </a:ln>
          </c:spPr>
          <c:cat>
            <c:strRef>
              <c:f>'Chart Data'!$C$2:$C$6</c:f>
              <c:strCache>
                <c:ptCount val="5"/>
                <c:pt idx="0">
                  <c:v>Infrastructure</c:v>
                </c:pt>
                <c:pt idx="1">
                  <c:v>PAS support</c:v>
                </c:pt>
                <c:pt idx="2">
                  <c:v>Manual work</c:v>
                </c:pt>
                <c:pt idx="3">
                  <c:v>Batch operations</c:v>
                </c:pt>
                <c:pt idx="4">
                  <c:v>Licences / platform</c:v>
                </c:pt>
              </c:strCache>
            </c:strRef>
          </c:cat>
          <c:val>
            <c:numRef>
              <c:f>'Chart Data'!$D$2:$D$6</c:f>
              <c:numCache>
                <c:formatCode>0.0;(0.0);0.0</c:formatCode>
                <c:ptCount val="5"/>
                <c:pt idx="0">
                  <c:v>1.8</c:v>
                </c:pt>
                <c:pt idx="1">
                  <c:v>1.6</c:v>
                </c:pt>
                <c:pt idx="2">
                  <c:v>1.2</c:v>
                </c:pt>
                <c:pt idx="3">
                  <c:v>0.6</c:v>
                </c:pt>
                <c:pt idx="4">
                  <c:v>2.8</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outEnd"/>
          <c:showLegendKey val="0"/>
          <c:showVal val="1"/>
          <c:showCatName val="0"/>
          <c:showSerName val="0"/>
          <c:showPercent val="0"/>
          <c:showBubbleSize val="0"/>
          <c:showLeaderLines val="0"/>
        </c:dLbls>
        <c:gapWidth val="75"/>
        <c:overlap val="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125">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stacked"/>
        <c:varyColors val="0"/>
        <c:ser>
          <c:idx val="0"/>
          <c:order val="0"/>
          <c:tx>
            <c:v>Offset</c:v>
          </c:tx>
          <c:spPr>
            <a:noFill xmlns:a="http://schemas.openxmlformats.org/drawingml/2006/main"/>
            <a:ln xmlns:a="http://schemas.openxmlformats.org/drawingml/2006/main" w="0">
              <a:noFill/>
            </a:ln>
          </c:spPr>
          <c:dLbls>
            <c:dLbl>
              <c:idx val="0"/>
              <c:showLegendKey val="0"/>
              <c:showVal val="0"/>
              <c:showCatName val="0"/>
              <c:showSerName val="0"/>
              <c:showPercent val="0"/>
              <c:showBubbleSize val="0"/>
            </c:dLbl>
            <c:dLbl>
              <c:idx val="1"/>
              <c:showLegendKey val="0"/>
              <c:showVal val="0"/>
              <c:showCatName val="0"/>
              <c:showSerName val="0"/>
              <c:showPercent val="0"/>
              <c:showBubbleSize val="0"/>
            </c:dLbl>
            <c:dLbl>
              <c:idx val="2"/>
              <c:showLegendKey val="0"/>
              <c:showVal val="0"/>
              <c:showCatName val="0"/>
              <c:showSerName val="0"/>
              <c:showPercent val="0"/>
              <c:showBubbleSize val="0"/>
            </c:dLbl>
            <c:dLbl>
              <c:idx val="3"/>
              <c:showLegendKey val="0"/>
              <c:showVal val="0"/>
              <c:showCatName val="0"/>
              <c:showSerName val="0"/>
              <c:showPercent val="0"/>
              <c:showBubbleSize val="0"/>
            </c:dLbl>
          </c:dLbls>
          <c:cat>
            <c:strRef>
              <c:f>'Chart Data'!$A$2:$A$5</c:f>
              <c:strCache>
                <c:ptCount val="4"/>
                <c:pt idx="0">
                  <c:v>Existing cost</c:v>
                </c:pt>
                <c:pt idx="1">
                  <c:v>Avoided cost</c:v>
                </c:pt>
                <c:pt idx="2">
                  <c:v>New recurring</c:v>
                </c:pt>
                <c:pt idx="3">
                  <c:v>Target cost</c:v>
                </c:pt>
              </c:strCache>
            </c:strRef>
          </c:cat>
          <c:val>
            <c:numRef>
              <c:f>'Chart Data'!$B$2:$B$5</c:f>
              <c:numCache>
                <c:formatCode>#,##0.0;(#,##0.0);0</c:formatCode>
                <c:ptCount val="4"/>
                <c:pt idx="0">
                  <c:v>0</c:v>
                </c:pt>
                <c:pt idx="1">
                  <c:v>6</c:v>
                </c:pt>
                <c:pt idx="2">
                  <c:v>6</c:v>
                </c:pt>
                <c:pt idx="3">
                  <c:v>0</c:v>
                </c:pt>
              </c:numCache>
            </c:numRef>
          </c:val>
        </c:ser>
        <c:ser>
          <c:idx val="1"/>
          <c:order val="1"/>
          <c:tx>
            <c:v>Value bridge</c:v>
          </c:tx>
          <c:dPt>
            <c:idx val="0"/>
            <c:invertIfNegative val="0"/>
            <c:spPr>
              <a:solidFill xmlns:a="http://schemas.openxmlformats.org/drawingml/2006/main">
                <a:srgbClr val="127D85"/>
              </a:solidFill>
            </c:spPr>
          </c:dPt>
          <c:dPt>
            <c:idx val="1"/>
            <c:invertIfNegative val="0"/>
            <c:spPr>
              <a:solidFill xmlns:a="http://schemas.openxmlformats.org/drawingml/2006/main">
                <a:srgbClr val="B88945"/>
              </a:solidFill>
            </c:spPr>
          </c:dPt>
          <c:dPt>
            <c:idx val="2"/>
            <c:invertIfNegative val="0"/>
            <c:spPr>
              <a:solidFill xmlns:a="http://schemas.openxmlformats.org/drawingml/2006/main">
                <a:srgbClr val="127D85"/>
              </a:solidFill>
            </c:spPr>
          </c:dPt>
          <c:dPt>
            <c:idx val="3"/>
            <c:invertIfNegative val="0"/>
            <c:spPr>
              <a:solidFill xmlns:a="http://schemas.openxmlformats.org/drawingml/2006/main">
                <a:srgbClr val="102C43"/>
              </a:solidFill>
            </c:spPr>
          </c:dPt>
          <c:dLbls>
            <c:dLbl>
              <c:idx val="0"/>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12.0</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(6.0)</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2.0</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275" b="1">
                        <a:solidFill>
                          <a:srgbClr val="FFFFFF"/>
                        </a:solidFill>
                        <a:latin typeface="Liberation Sans"/>
                        <a:ea typeface="Liberation Sans"/>
                        <a:cs typeface="Liberation Sans"/>
                      </a:rPr>
                      <a:t>8.0</a:t>
                    </a:r>
                  </a:p>
                </c:rich>
              </c:tx>
              <c:txPr>
                <a:bodyPr xmlns:a="http://schemas.openxmlformats.org/drawingml/2006/main" anchorCtr="1"/>
                <a:lstStyle xmlns:a="http://schemas.openxmlformats.org/drawingml/2006/main"/>
                <a:p xmlns:a="http://schemas.openxmlformats.org/drawingml/2006/main">
                  <a:pPr>
                    <a:defRPr sz="1275" b="1">
                      <a:solidFill>
                        <a:srgbClr val="FFFFFF"/>
                      </a:solidFill>
                      <a:latin typeface="Liberation Sans"/>
                      <a:ea typeface="Liberation Sans"/>
                      <a:cs typeface="Liberation Sans"/>
                    </a:defRPr>
                  </a:pPr>
                </a:p>
              </c:txPr>
              <c:dLblPos val="ctr"/>
              <c:showLegendKey val="0"/>
              <c:showVal val="0"/>
              <c:showCatName val="0"/>
              <c:showSerName val="0"/>
              <c:showPercent val="0"/>
              <c:showBubbleSize val="0"/>
            </c:dLbl>
          </c:dLbls>
          <c:cat>
            <c:strRef>
              <c:f>'Chart Data'!$C$2:$C$5</c:f>
              <c:strCache>
                <c:ptCount val="4"/>
                <c:pt idx="0">
                  <c:v>Existing cost</c:v>
                </c:pt>
                <c:pt idx="1">
                  <c:v>Avoided cost</c:v>
                </c:pt>
                <c:pt idx="2">
                  <c:v>New recurring</c:v>
                </c:pt>
                <c:pt idx="3">
                  <c:v>Target cost</c:v>
                </c:pt>
              </c:strCache>
            </c:strRef>
          </c:cat>
          <c:val>
            <c:numRef>
              <c:f>'Chart Data'!$D$2:$D$5</c:f>
              <c:numCache>
                <c:formatCode>0.0;(0.0);0.0</c:formatCode>
                <c:ptCount val="4"/>
                <c:pt idx="0">
                  <c:v>12</c:v>
                </c:pt>
                <c:pt idx="1">
                  <c:v>6</c:v>
                </c:pt>
                <c:pt idx="2">
                  <c:v>2</c:v>
                </c:pt>
                <c:pt idx="3">
                  <c:v>8</c:v>
                </c:pt>
              </c:numCache>
            </c:numRef>
          </c:val>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dLblPos val="inEnd"/>
          <c:showLegendKey val="0"/>
          <c:showVal val="0"/>
          <c:showCatName val="0"/>
          <c:showSerName val="0"/>
          <c:showPercent val="0"/>
          <c:showBubbleSize val="0"/>
          <c:showLeaderLines val="0"/>
        </c:dLbls>
        <c:gapWidth val="75"/>
        <c:overlap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plotVisOnly val="1"/>
  </c:chart>
  <c:spPr>
    <a:solidFill xmlns:a="http://schemas.openxmlformats.org/drawingml/2006/main">
      <a:srgbClr val="FFFFFF"/>
    </a:solidFill>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lineChart>
        <c:grouping val="standard"/>
        <c:varyColors val="0"/>
        <c:ser>
          <c:idx val="0"/>
          <c:order val="0"/>
          <c:tx>
            <c:v>Full annual savings from year 1</c:v>
          </c:tx>
          <c:spPr>
            <a:solidFill xmlns:a="http://schemas.openxmlformats.org/drawingml/2006/main">
              <a:srgbClr val="127D85"/>
            </a:solidFill>
            <a:ln xmlns:a="http://schemas.openxmlformats.org/drawingml/2006/main" w="28575">
              <a:solidFill>
                <a:srgbClr val="127D85"/>
              </a:solidFill>
            </a:ln>
          </c:spPr>
          <c:marker>
            <c:symbol val="circle"/>
            <c:size val="6"/>
            <c:spPr>
              <a:solidFill xmlns:a="http://schemas.openxmlformats.org/drawingml/2006/main">
                <a:srgbClr val="127D8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127D8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Data'!$A$2:$A$4</c:f>
              <c:strCache>
                <c:ptCount val="3"/>
                <c:pt idx="0">
                  <c:v>Year 1</c:v>
                </c:pt>
                <c:pt idx="1">
                  <c:v>Year 2</c:v>
                </c:pt>
                <c:pt idx="2">
                  <c:v>Year 3</c:v>
                </c:pt>
              </c:strCache>
            </c:strRef>
          </c:cat>
          <c:val>
            <c:numRef>
              <c:f>'Chart Data'!$B$2:$B$4</c:f>
              <c:numCache>
                <c:formatCode>0.0</c:formatCode>
                <c:ptCount val="3"/>
                <c:pt idx="0">
                  <c:v>-1</c:v>
                </c:pt>
                <c:pt idx="1">
                  <c:v>3</c:v>
                </c:pt>
                <c:pt idx="2">
                  <c:v>7</c:v>
                </c:pt>
              </c:numCache>
            </c:numRef>
          </c:val>
          <c:smooth val="0"/>
        </c:ser>
        <c:ser>
          <c:idx val="1"/>
          <c:order val="1"/>
          <c:tx>
            <c:v>Half savings in year 1</c:v>
          </c:tx>
          <c:spPr>
            <a:solidFill xmlns:a="http://schemas.openxmlformats.org/drawingml/2006/main">
              <a:srgbClr val="B88945"/>
            </a:solidFill>
            <a:ln xmlns:a="http://schemas.openxmlformats.org/drawingml/2006/main" w="28575">
              <a:solidFill>
                <a:srgbClr val="B88945"/>
              </a:solidFill>
            </a:ln>
          </c:spPr>
          <c:marker>
            <c:symbol val="diamond"/>
            <c:size val="6"/>
            <c:spPr>
              <a:solidFill xmlns:a="http://schemas.openxmlformats.org/drawingml/2006/main">
                <a:srgbClr val="B88945"/>
              </a:solidFill>
            </c:spPr>
          </c:marker>
          <c:dLbls>
            <c:dLbl>
              <c:idx val="0"/>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0"/>
              <c:showCatName val="0"/>
              <c:showSerName val="0"/>
              <c:showPercent val="0"/>
              <c:showBubbleSize val="0"/>
            </c:dLbl>
            <c:dLbl>
              <c:idx val="1"/>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0"/>
              <c:showCatName val="0"/>
              <c:showSerName val="0"/>
              <c:showPercent val="0"/>
              <c:showBubbleSize val="0"/>
            </c:dLbl>
            <c:dLbl>
              <c:idx val="2"/>
              <c:txPr>
                <a:bodyPr xmlns:a="http://schemas.openxmlformats.org/drawingml/2006/main" anchorCtr="1"/>
                <a:lstStyle xmlns:a="http://schemas.openxmlformats.org/drawingml/2006/main"/>
                <a:p xmlns:a="http://schemas.openxmlformats.org/drawingml/2006/main">
                  <a:pPr>
                    <a:defRPr sz="1275" b="1">
                      <a:solidFill>
                        <a:srgbClr val="B88945"/>
                      </a:solidFill>
                      <a:latin typeface="Liberation Sans"/>
                      <a:ea typeface="Liberation Sans"/>
                      <a:cs typeface="Liberation Sans"/>
                    </a:defRPr>
                  </a:pPr>
                </a:p>
              </c:txPr>
              <c:showLegendKey val="0"/>
              <c:showVal val="1"/>
              <c:showCatName val="0"/>
              <c:showSerName val="0"/>
              <c:showPercent val="0"/>
              <c:showBubbleSize val="0"/>
            </c:dLbl>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cat>
            <c:strRef>
              <c:f>'Chart Data'!$C$2:$C$4</c:f>
              <c:strCache>
                <c:ptCount val="3"/>
                <c:pt idx="0">
                  <c:v>Year 1</c:v>
                </c:pt>
                <c:pt idx="1">
                  <c:v>Year 2</c:v>
                </c:pt>
                <c:pt idx="2">
                  <c:v>Year 3</c:v>
                </c:pt>
              </c:strCache>
            </c:strRef>
          </c:cat>
          <c:val>
            <c:numRef>
              <c:f>'Chart Data'!$D$2:$D$4</c:f>
              <c:numCache>
                <c:formatCode>0.0</c:formatCode>
                <c:ptCount val="3"/>
                <c:pt idx="0">
                  <c:v>-3</c:v>
                </c:pt>
                <c:pt idx="1">
                  <c:v>1</c:v>
                </c:pt>
                <c:pt idx="2">
                  <c:v>5</c:v>
                </c:pt>
              </c:numCache>
            </c:numRef>
          </c:val>
          <c:smooth val="0"/>
        </c:ser>
        <c:dLbls>
          <c:txPr>
            <a:bodyPr xmlns:a="http://schemas.openxmlformats.org/drawingml/2006/main" anchorCtr="1"/>
            <a:lstStyle xmlns:a="http://schemas.openxmlformats.org/drawingml/2006/main"/>
            <a:p xmlns:a="http://schemas.openxmlformats.org/drawingml/2006/main">
              <a:pPr>
                <a:defRPr sz="1350" b="1">
                  <a:solidFill>
                    <a:srgbClr val="102C43"/>
                  </a:solidFill>
                  <a:latin typeface="Liberation Sans"/>
                  <a:ea typeface="Liberation Sans"/>
                  <a:cs typeface="Liberation Sans"/>
                </a:defRPr>
              </a:pPr>
            </a:p>
          </c:txPr>
          <c:showLegendKey val="0"/>
          <c:showVal val="0"/>
          <c:showCatName val="0"/>
          <c:showSerName val="0"/>
          <c:showPercent val="0"/>
          <c:showBubbleSize val="0"/>
          <c:showLeaderLines val="0"/>
        </c:dLbls>
        <c:smooth val="0"/>
        <c:axId val="48650112"/>
        <c:axId val="48672768"/>
      </c:line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9E3E0"/>
            </a:solidFill>
          </a:ln>
        </c:spPr>
        <c:txPr>
          <a:bodyPr xmlns:a="http://schemas.openxmlformats.org/drawingml/2006/main" anchorCtr="1"/>
          <a:lstStyle xmlns:a="http://schemas.openxmlformats.org/drawingml/2006/main"/>
          <a:p xmlns:a="http://schemas.openxmlformats.org/drawingml/2006/main">
            <a:pPr>
              <a:defRPr sz="1200">
                <a:solidFill>
                  <a:srgbClr val="47606F"/>
                </a:solidFill>
                <a:latin typeface="Liberation Sans"/>
                <a:ea typeface="Liberation Sans"/>
                <a:cs typeface="Liberation Sans"/>
              </a:defRPr>
            </a:pPr>
          </a:p>
        </c:txPr>
        <c:crossAx val="48672768"/>
      </c:catAx>
      <c:valAx>
        <c:axId val="48672768"/>
        <c:scaling>
          <c:orientation val="minMax"/>
        </c:scaling>
        <c:delete val="0"/>
        <c:axPos val="l"/>
        <c:majorGridlines>
          <c:spPr>
            <a:ln xmlns:a="http://schemas.openxmlformats.org/drawingml/2006/main" w="9525">
              <a:solidFill>
                <a:srgbClr val="E9EEEC"/>
              </a:solidFill>
            </a:ln>
          </c:spPr>
        </c:majorGridlines>
        <c:numFmt formatCode="#,##0.0;(#,##0.0);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125">
                <a:solidFill>
                  <a:srgbClr val="47606F"/>
                </a:solidFill>
                <a:latin typeface="Liberation Sans"/>
                <a:ea typeface="Liberation Sans"/>
                <a:cs typeface="Liberation Sans"/>
              </a:defRPr>
            </a:pPr>
          </a:p>
        </c:txPr>
        <c:crossAx val="48650112"/>
        <c:crossBetween val="between"/>
      </c:valAx>
      <c:spPr>
        <a:solidFill xmlns:a="http://schemas.openxmlformats.org/drawingml/2006/main">
          <a:srgbClr val="FFFFFF"/>
        </a:solidFill>
      </c:spPr>
    </c:plotArea>
    <c:legend>
      <c:legendPos val="b"/>
      <c:overlay val="0"/>
      <c:txPr>
        <a:bodyPr xmlns:a="http://schemas.openxmlformats.org/drawingml/2006/main" anchorCtr="1"/>
        <a:lstStyle xmlns:a="http://schemas.openxmlformats.org/drawingml/2006/main"/>
        <a:p xmlns:a="http://schemas.openxmlformats.org/drawingml/2006/main">
          <a:pPr>
            <a:defRPr sz="1125">
              <a:solidFill>
                <a:srgbClr val="102C43"/>
              </a:solidFill>
              <a:latin typeface="Liberation Sans"/>
              <a:ea typeface="Liberation Sans"/>
              <a:cs typeface="Liberation Sans"/>
            </a:defRPr>
          </a:pPr>
        </a:p>
      </c:txPr>
    </c:legend>
    <c:plotVisOnly val="1"/>
  </c:chart>
  <c:spPr>
    <a:solidFill xmlns:a="http://schemas.openxmlformats.org/drawingml/2006/main">
      <a:srgbClr val="FFFFF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d5eaaf9fc7644436"/>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92e7d1bcc54477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e50227be9f64e24"/>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6197E52-F8BF-4FD0-8C3D-A629C602C30A}"/>
              </a:ext>
            </a:extLst>
          </p:cNvPr>
          <p:cNvSpPr>
            <a:spLocks xmlns:a="http://schemas.openxmlformats.org/drawingml/2006/main" noGrp="1"/>
          </p:cNvSpPr>
          <p:nvPr/>
        </p:nvSpPr>
        <p:spPr>
          <a:xfrm xmlns:a="http://schemas.openxmlformats.org/drawingml/2006/main">
            <a:off x="666750" y="1952625"/>
            <a:ext cx="7524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Insurance merger</a:t>
            </a:r>
          </a:p>
          <a:p xmlns:a="http://schemas.openxmlformats.org/drawingml/2006/main">
            <a:pPr>
              <a:defRPr sz="5100" b="0">
                <a:solidFill>
                  <a:srgbClr val="F8F4EC"/>
                </a:solidFill>
                <a:latin typeface="Liberation Sans"/>
                <a:ea typeface="Liberation Sans"/>
                <a:cs typeface="Liberation Sans"/>
              </a:defRPr>
            </a:pPr>
            <a:r>
              <a:rPr sz="5100" b="0">
                <a:solidFill>
                  <a:srgbClr val="F8F4EC"/>
                </a:solidFill>
                <a:latin typeface="Liberation Sans"/>
                <a:ea typeface="Liberation Sans"/>
                <a:cs typeface="Liberation Sans"/>
              </a:rPr>
              <a:t>transformation</a:t>
            </a:r>
          </a:p>
        </p:txBody>
      </p:sp>
      <p:sp>
        <p:nvSpPr>
          <p:cNvPr id="5" name="">
            <a:extLst xmlns:a="http://schemas.openxmlformats.org/drawingml/2006/main">
              <a:ext uri="{FF2B5EF4-FFF2-40B4-BE49-F238E27FC236}">
                <a16:creationId xmlns:a16="http://schemas.microsoft.com/office/drawing/2014/main" id="{39823573-30EA-4ED0-9995-FF899F67098C}"/>
              </a:ext>
            </a:extLst>
          </p:cNvPr>
          <p:cNvSpPr>
            <a:spLocks xmlns:a="http://schemas.openxmlformats.org/drawingml/2006/main" noGrp="1"/>
          </p:cNvSpPr>
          <p:nvPr/>
        </p:nvSpPr>
        <p:spPr>
          <a:xfrm xmlns:a="http://schemas.openxmlformats.org/drawingml/2006/main">
            <a:off x="695325" y="3952875"/>
            <a:ext cx="6381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Book reconciliation and policy administration modernisation</a:t>
            </a:r>
          </a:p>
        </p:txBody>
      </p:sp>
      <p:sp>
        <p:nvSpPr>
          <p:cNvPr id="6" name="">
            <a:extLst xmlns:a="http://schemas.openxmlformats.org/drawingml/2006/main">
              <a:ext uri="{FF2B5EF4-FFF2-40B4-BE49-F238E27FC236}">
                <a16:creationId xmlns:a16="http://schemas.microsoft.com/office/drawing/2014/main" id="{8A9EF884-6D09-4458-9F64-A1854937FE09}"/>
              </a:ext>
            </a:extLst>
          </p:cNvPr>
          <p:cNvSpPr>
            <a:spLocks xmlns:a="http://schemas.openxmlformats.org/drawingml/2006/main" noGrp="1"/>
          </p:cNvSpPr>
          <p:nvPr/>
        </p:nvSpPr>
        <p:spPr>
          <a:xfrm xmlns:a="http://schemas.openxmlformats.org/drawingml/2006/main">
            <a:off x="695325" y="5514975"/>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B88945"/>
                </a:solidFill>
                <a:latin typeface="Liberation Sans"/>
                <a:ea typeface="Liberation Sans"/>
                <a:cs typeface="Liberation Sans"/>
              </a:defRPr>
            </a:pPr>
            <a:r>
              <a:rPr sz="1875" b="0">
                <a:solidFill>
                  <a:srgbClr val="B88945"/>
                </a:solidFill>
                <a:latin typeface="Liberation Sans"/>
                <a:ea typeface="Liberation Sans"/>
                <a:cs typeface="Liberation Sans"/>
                <a:hlinkClick xmlns:ns0="http://schemas.openxmlformats.org/officeDocument/2006/relationships" action="ppaction://hlinksldjump" ns0:id="rIdInsuranceStory3"/>
              </a:rPr>
              <a:t>Explore the presentation</a:t>
            </a:r>
          </a:p>
        </p:txBody>
      </p:sp>
      <p:sp>
        <p:nvSpPr>
          <p:cNvPr id="7" name="">
            <a:extLst xmlns:a="http://schemas.openxmlformats.org/drawingml/2006/main">
              <a:ext uri="{FF2B5EF4-FFF2-40B4-BE49-F238E27FC236}">
                <a16:creationId xmlns:a16="http://schemas.microsoft.com/office/drawing/2014/main" id="{09D80A67-AA0F-46A6-A8D7-AD6FF06DEF2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AegisNow with Genellipse. UK and US markets. September 2026.</a:t>
            </a:r>
          </a:p>
        </p:txBody>
      </p:sp>
      <p:sp>
        <p:nvSpPr>
          <p:cNvPr id="8" name="">
            <a:extLst xmlns:a="http://schemas.openxmlformats.org/drawingml/2006/main">
              <a:ext uri="{FF2B5EF4-FFF2-40B4-BE49-F238E27FC236}">
                <a16:creationId xmlns:a16="http://schemas.microsoft.com/office/drawing/2014/main" id="{E079E572-B4AC-4CE1-A513-96DD5C0744F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9F059DF-D1B3-4E6E-8DDC-0B4F0026F27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01 / 31</a:t>
            </a:r>
          </a:p>
        </p:txBody>
      </p:sp>
    </p:spTree>
    <p:extLst>
      <p:ext uri="{BB962C8B-B14F-4D97-AF65-F5344CB8AC3E}">
        <p14:creationId xmlns:p14="http://schemas.microsoft.com/office/powerpoint/2010/main" val="189765570"/>
      </p:ext>
    </p:extLst>
  </p:cSld>
</p:sld>
</file>

<file path=ppt/slides/slide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3ba57cc153482f"/>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E62D19C-7E19-4719-A3F2-654B595EFC4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merger needs operational integration</a:t>
            </a:r>
          </a:p>
        </p:txBody>
      </p:sp>
      <p:sp>
        <p:nvSpPr>
          <p:cNvPr id="3" name="">
            <a:extLst xmlns:a="http://schemas.openxmlformats.org/drawingml/2006/main">
              <a:ext uri="{FF2B5EF4-FFF2-40B4-BE49-F238E27FC236}">
                <a16:creationId xmlns:a16="http://schemas.microsoft.com/office/drawing/2014/main" id="{AFAE8B1A-54F7-45FC-A29F-FB37250C23D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42EEEAD-1C72-4A0C-A914-9692B723D64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Value emerges when the combined organisation can service policies, explain balances and remove duplicated cost.</a:t>
            </a:r>
          </a:p>
        </p:txBody>
      </p:sp>
      <p:sp>
        <p:nvSpPr>
          <p:cNvPr id="5" name="">
            <a:extLst xmlns:a="http://schemas.openxmlformats.org/drawingml/2006/main">
              <a:ext uri="{FF2B5EF4-FFF2-40B4-BE49-F238E27FC236}">
                <a16:creationId xmlns:a16="http://schemas.microsoft.com/office/drawing/2014/main" id="{7A597D75-25BF-4F88-BEC9-4EE27D4D2F36}"/>
              </a:ext>
            </a:extLst>
          </p:cNvPr>
          <p:cNvSpPr>
            <a:spLocks xmlns:a="http://schemas.openxmlformats.org/drawingml/2006/main" noGrp="1"/>
          </p:cNvSpPr>
          <p:nvPr/>
        </p:nvSpPr>
        <p:spPr>
          <a:xfrm xmlns:a="http://schemas.openxmlformats.org/drawingml/2006/main">
            <a:off x="6953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01</a:t>
            </a:r>
          </a:p>
        </p:txBody>
      </p:sp>
      <p:sp>
        <p:nvSpPr>
          <p:cNvPr id="6" name="">
            <a:extLst xmlns:a="http://schemas.openxmlformats.org/drawingml/2006/main">
              <a:ext uri="{FF2B5EF4-FFF2-40B4-BE49-F238E27FC236}">
                <a16:creationId xmlns:a16="http://schemas.microsoft.com/office/drawing/2014/main" id="{0F675684-615F-443C-B4AD-09F063DA20D0}"/>
              </a:ext>
            </a:extLst>
          </p:cNvPr>
          <p:cNvSpPr>
            <a:spLocks xmlns:a="http://schemas.openxmlformats.org/drawingml/2006/main" noGrp="1"/>
          </p:cNvSpPr>
          <p:nvPr/>
        </p:nvSpPr>
        <p:spPr>
          <a:xfrm xmlns:a="http://schemas.openxmlformats.org/drawingml/2006/main">
            <a:off x="6953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Continuity for policyholders</a:t>
            </a:r>
          </a:p>
        </p:txBody>
      </p:sp>
      <p:sp>
        <p:nvSpPr>
          <p:cNvPr id="7" name="">
            <a:extLst xmlns:a="http://schemas.openxmlformats.org/drawingml/2006/main">
              <a:ext uri="{FF2B5EF4-FFF2-40B4-BE49-F238E27FC236}">
                <a16:creationId xmlns:a16="http://schemas.microsoft.com/office/drawing/2014/main" id="{3656669C-1072-42EC-8FDD-CAAE3F813853}"/>
              </a:ext>
            </a:extLst>
          </p:cNvPr>
          <p:cNvSpPr>
            <a:spLocks xmlns:a="http://schemas.openxmlformats.org/drawingml/2006/main" noGrp="1"/>
          </p:cNvSpPr>
          <p:nvPr/>
        </p:nvSpPr>
        <p:spPr>
          <a:xfrm xmlns:a="http://schemas.openxmlformats.org/drawingml/2006/main">
            <a:off x="6953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Keep claims, premium collection and service requests working through transition.</a:t>
            </a:r>
          </a:p>
        </p:txBody>
      </p:sp>
      <p:sp>
        <p:nvSpPr>
          <p:cNvPr id="8" name="">
            <a:extLst xmlns:a="http://schemas.openxmlformats.org/drawingml/2006/main">
              <a:ext uri="{FF2B5EF4-FFF2-40B4-BE49-F238E27FC236}">
                <a16:creationId xmlns:a16="http://schemas.microsoft.com/office/drawing/2014/main" id="{497D8C46-8BFC-4F34-864E-A13AAB8E04C2}"/>
              </a:ext>
            </a:extLst>
          </p:cNvPr>
          <p:cNvSpPr>
            <a:spLocks xmlns:a="http://schemas.openxmlformats.org/drawingml/2006/main" noGrp="1"/>
          </p:cNvSpPr>
          <p:nvPr/>
        </p:nvSpPr>
        <p:spPr>
          <a:xfrm xmlns:a="http://schemas.openxmlformats.org/drawingml/2006/main">
            <a:off x="43910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02</a:t>
            </a:r>
          </a:p>
        </p:txBody>
      </p:sp>
      <p:sp>
        <p:nvSpPr>
          <p:cNvPr id="9" name="">
            <a:extLst xmlns:a="http://schemas.openxmlformats.org/drawingml/2006/main">
              <a:ext uri="{FF2B5EF4-FFF2-40B4-BE49-F238E27FC236}">
                <a16:creationId xmlns:a16="http://schemas.microsoft.com/office/drawing/2014/main" id="{E5320CD8-544C-4590-A422-4DF502C1240E}"/>
              </a:ext>
            </a:extLst>
          </p:cNvPr>
          <p:cNvSpPr>
            <a:spLocks xmlns:a="http://schemas.openxmlformats.org/drawingml/2006/main" noGrp="1"/>
          </p:cNvSpPr>
          <p:nvPr/>
        </p:nvSpPr>
        <p:spPr>
          <a:xfrm xmlns:a="http://schemas.openxmlformats.org/drawingml/2006/main">
            <a:off x="43910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 reconciled combined book</a:t>
            </a:r>
          </a:p>
        </p:txBody>
      </p:sp>
      <p:sp>
        <p:nvSpPr>
          <p:cNvPr id="10" name="">
            <a:extLst xmlns:a="http://schemas.openxmlformats.org/drawingml/2006/main">
              <a:ext uri="{FF2B5EF4-FFF2-40B4-BE49-F238E27FC236}">
                <a16:creationId xmlns:a16="http://schemas.microsoft.com/office/drawing/2014/main" id="{D7BA8C38-E571-44F5-A7D9-6021913DB64B}"/>
              </a:ext>
            </a:extLst>
          </p:cNvPr>
          <p:cNvSpPr>
            <a:spLocks xmlns:a="http://schemas.openxmlformats.org/drawingml/2006/main" noGrp="1"/>
          </p:cNvSpPr>
          <p:nvPr/>
        </p:nvSpPr>
        <p:spPr>
          <a:xfrm xmlns:a="http://schemas.openxmlformats.org/drawingml/2006/main">
            <a:off x="43910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Preserve each contract while matching identities, balances and historical events.</a:t>
            </a:r>
          </a:p>
        </p:txBody>
      </p:sp>
      <p:sp>
        <p:nvSpPr>
          <p:cNvPr id="11" name="">
            <a:extLst xmlns:a="http://schemas.openxmlformats.org/drawingml/2006/main">
              <a:ext uri="{FF2B5EF4-FFF2-40B4-BE49-F238E27FC236}">
                <a16:creationId xmlns:a16="http://schemas.microsoft.com/office/drawing/2014/main" id="{E0678594-0C82-46CB-BDD2-8505379EEE92}"/>
              </a:ext>
            </a:extLst>
          </p:cNvPr>
          <p:cNvSpPr>
            <a:spLocks xmlns:a="http://schemas.openxmlformats.org/drawingml/2006/main" noGrp="1"/>
          </p:cNvSpPr>
          <p:nvPr/>
        </p:nvSpPr>
        <p:spPr>
          <a:xfrm xmlns:a="http://schemas.openxmlformats.org/drawingml/2006/main">
            <a:off x="8086725" y="3209925"/>
            <a:ext cx="3238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B88945"/>
                </a:solidFill>
                <a:latin typeface="Liberation Sans"/>
                <a:ea typeface="Liberation Sans"/>
                <a:cs typeface="Liberation Sans"/>
              </a:defRPr>
            </a:pPr>
            <a:r>
              <a:rPr sz="1575" b="0">
                <a:solidFill>
                  <a:srgbClr val="B88945"/>
                </a:solidFill>
                <a:latin typeface="Liberation Sans"/>
                <a:ea typeface="Liberation Sans"/>
                <a:cs typeface="Liberation Sans"/>
              </a:rPr>
              <a:t>03</a:t>
            </a:r>
          </a:p>
        </p:txBody>
      </p:sp>
      <p:sp>
        <p:nvSpPr>
          <p:cNvPr id="12" name="">
            <a:extLst xmlns:a="http://schemas.openxmlformats.org/drawingml/2006/main">
              <a:ext uri="{FF2B5EF4-FFF2-40B4-BE49-F238E27FC236}">
                <a16:creationId xmlns:a16="http://schemas.microsoft.com/office/drawing/2014/main" id="{B4CCCD12-E32E-4A54-B011-BE855A2CB03C}"/>
              </a:ext>
            </a:extLst>
          </p:cNvPr>
          <p:cNvSpPr>
            <a:spLocks xmlns:a="http://schemas.openxmlformats.org/drawingml/2006/main" noGrp="1"/>
          </p:cNvSpPr>
          <p:nvPr/>
        </p:nvSpPr>
        <p:spPr>
          <a:xfrm xmlns:a="http://schemas.openxmlformats.org/drawingml/2006/main">
            <a:off x="8086725" y="3743325"/>
            <a:ext cx="32861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102C43"/>
                </a:solidFill>
                <a:latin typeface="Liberation Sans"/>
                <a:ea typeface="Liberation Sans"/>
                <a:cs typeface="Liberation Sans"/>
              </a:defRPr>
            </a:pPr>
            <a:r>
              <a:rPr sz="2250" b="1">
                <a:solidFill>
                  <a:srgbClr val="102C43"/>
                </a:solidFill>
                <a:latin typeface="Liberation Sans"/>
                <a:ea typeface="Liberation Sans"/>
                <a:cs typeface="Liberation Sans"/>
              </a:rPr>
              <a:t>A simpler cost base</a:t>
            </a:r>
          </a:p>
        </p:txBody>
      </p:sp>
      <p:sp>
        <p:nvSpPr>
          <p:cNvPr id="13" name="">
            <a:extLst xmlns:a="http://schemas.openxmlformats.org/drawingml/2006/main">
              <a:ext uri="{FF2B5EF4-FFF2-40B4-BE49-F238E27FC236}">
                <a16:creationId xmlns:a16="http://schemas.microsoft.com/office/drawing/2014/main" id="{9E9039BF-D0B5-45B0-A05A-6A5C4C8D90CC}"/>
              </a:ext>
            </a:extLst>
          </p:cNvPr>
          <p:cNvSpPr>
            <a:spLocks xmlns:a="http://schemas.openxmlformats.org/drawingml/2006/main" noGrp="1"/>
          </p:cNvSpPr>
          <p:nvPr/>
        </p:nvSpPr>
        <p:spPr>
          <a:xfrm xmlns:a="http://schemas.openxmlformats.org/drawingml/2006/main">
            <a:off x="8086725" y="4572000"/>
            <a:ext cx="3286125" cy="1562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47606F"/>
                </a:solidFill>
                <a:latin typeface="Liberation Sans"/>
                <a:ea typeface="Liberation Sans"/>
                <a:cs typeface="Liberation Sans"/>
              </a:defRPr>
            </a:pPr>
            <a:r>
              <a:rPr sz="1950" b="0">
                <a:solidFill>
                  <a:srgbClr val="47606F"/>
                </a:solidFill>
                <a:latin typeface="Liberation Sans"/>
                <a:ea typeface="Liberation Sans"/>
                <a:cs typeface="Liberation Sans"/>
              </a:rPr>
              <a:t>Retire agreed infrastructure and support obligations after business acceptance.</a:t>
            </a:r>
          </a:p>
        </p:txBody>
      </p:sp>
      <p:sp>
        <p:nvSpPr>
          <p:cNvPr id="14" name="">
            <a:extLst xmlns:a="http://schemas.openxmlformats.org/drawingml/2006/main">
              <a:ext uri="{FF2B5EF4-FFF2-40B4-BE49-F238E27FC236}">
                <a16:creationId xmlns:a16="http://schemas.microsoft.com/office/drawing/2014/main" id="{2F679277-9A05-4EF7-91AA-752EC7C8FEB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15" name="">
            <a:extLst xmlns:a="http://schemas.openxmlformats.org/drawingml/2006/main">
              <a:ext uri="{FF2B5EF4-FFF2-40B4-BE49-F238E27FC236}">
                <a16:creationId xmlns:a16="http://schemas.microsoft.com/office/drawing/2014/main" id="{D5450050-B69D-430F-9EA7-20ACF3901C9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6" name="">
            <a:extLst xmlns:a="http://schemas.openxmlformats.org/drawingml/2006/main">
              <a:ext uri="{FF2B5EF4-FFF2-40B4-BE49-F238E27FC236}">
                <a16:creationId xmlns:a16="http://schemas.microsoft.com/office/drawing/2014/main" id="{1A9F02EF-C6E5-437C-B65B-19775E56C9D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7" name="">
            <a:extLst xmlns:a="http://schemas.openxmlformats.org/drawingml/2006/main">
              <a:ext uri="{FF2B5EF4-FFF2-40B4-BE49-F238E27FC236}">
                <a16:creationId xmlns:a16="http://schemas.microsoft.com/office/drawing/2014/main" id="{4FBE9947-9DF7-4961-A061-2D75FC7D7B7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02 / 31</a:t>
            </a:r>
          </a:p>
        </p:txBody>
      </p:sp>
    </p:spTree>
    <p:extLst>
      <p:ext uri="{BB962C8B-B14F-4D97-AF65-F5344CB8AC3E}">
        <p14:creationId xmlns:p14="http://schemas.microsoft.com/office/powerpoint/2010/main" val="258620503"/>
      </p:ext>
    </p:extLst>
  </p:cSld>
</p:sld>
</file>

<file path=ppt/slides/slide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8cb3a35dab144f9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B5B35C-9B38-4896-B68D-63D1BA26067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merger integration programme</a:t>
            </a:r>
          </a:p>
        </p:txBody>
      </p:sp>
      <p:sp>
        <p:nvSpPr>
          <p:cNvPr id="3" name="">
            <a:extLst xmlns:a="http://schemas.openxmlformats.org/drawingml/2006/main">
              <a:ext uri="{FF2B5EF4-FFF2-40B4-BE49-F238E27FC236}">
                <a16:creationId xmlns:a16="http://schemas.microsoft.com/office/drawing/2014/main" id="{88569B53-2B74-400F-BC10-D7E4E852D98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178C94B-8E15-46C0-B171-0A122D4D52F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Choose a chapter or follow the full transition.</a:t>
            </a:r>
          </a:p>
        </p:txBody>
      </p:sp>
      <p:sp>
        <p:nvSpPr>
          <p:cNvPr id="5" name="">
            <a:extLst xmlns:a="http://schemas.openxmlformats.org/drawingml/2006/main">
              <a:ext uri="{FF2B5EF4-FFF2-40B4-BE49-F238E27FC236}">
                <a16:creationId xmlns:a16="http://schemas.microsoft.com/office/drawing/2014/main" id="{AB938BF9-AFA0-422E-BFF4-A1EA832C81E6}"/>
              </a:ext>
            </a:extLst>
          </p:cNvPr>
          <p:cNvSpPr>
            <a:spLocks xmlns:a="http://schemas.openxmlformats.org/drawingml/2006/main" noGrp="1"/>
          </p:cNvSpPr>
          <p:nvPr/>
        </p:nvSpPr>
        <p:spPr>
          <a:xfrm xmlns:a="http://schemas.openxmlformats.org/drawingml/2006/main">
            <a:off x="69532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0="http://schemas.openxmlformats.org/officeDocument/2006/relationships" action="ppaction://hlinksldjump" ns0:id="rIdInsuranceStory4"/>
              </a:rPr>
              <a:t>Integration and reconciliation</a:t>
            </a:r>
          </a:p>
        </p:txBody>
      </p:sp>
      <p:sp>
        <p:nvSpPr>
          <p:cNvPr id="6" name="">
            <a:extLst xmlns:a="http://schemas.openxmlformats.org/drawingml/2006/main">
              <a:ext uri="{FF2B5EF4-FFF2-40B4-BE49-F238E27FC236}">
                <a16:creationId xmlns:a16="http://schemas.microsoft.com/office/drawing/2014/main" id="{2AD2FC70-E97F-463F-949A-4AAAA12D2480}"/>
              </a:ext>
            </a:extLst>
          </p:cNvPr>
          <p:cNvSpPr>
            <a:spLocks xmlns:a="http://schemas.openxmlformats.org/drawingml/2006/main" noGrp="1"/>
          </p:cNvSpPr>
          <p:nvPr/>
        </p:nvSpPr>
        <p:spPr>
          <a:xfrm xmlns:a="http://schemas.openxmlformats.org/drawingml/2006/main">
            <a:off x="69532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Perimeter, policies, money and exceptions</a:t>
            </a:r>
          </a:p>
        </p:txBody>
      </p:sp>
      <p:sp>
        <p:nvSpPr>
          <p:cNvPr id="7" name="">
            <a:extLst xmlns:a="http://schemas.openxmlformats.org/drawingml/2006/main">
              <a:ext uri="{FF2B5EF4-FFF2-40B4-BE49-F238E27FC236}">
                <a16:creationId xmlns:a16="http://schemas.microsoft.com/office/drawing/2014/main" id="{9293A8BD-664F-4D58-A623-1B6F7508E72B}"/>
              </a:ext>
            </a:extLst>
          </p:cNvPr>
          <p:cNvSpPr>
            <a:spLocks xmlns:a="http://schemas.openxmlformats.org/drawingml/2006/main" noGrp="1"/>
          </p:cNvSpPr>
          <p:nvPr/>
        </p:nvSpPr>
        <p:spPr>
          <a:xfrm xmlns:a="http://schemas.openxmlformats.org/drawingml/2006/main">
            <a:off x="6315075" y="3124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1="http://schemas.openxmlformats.org/officeDocument/2006/relationships" action="ppaction://hlinksldjump" ns1:id="rIdInsuranceStory10"/>
              </a:rPr>
              <a:t>APIs and MCP</a:t>
            </a:r>
          </a:p>
        </p:txBody>
      </p:sp>
      <p:sp>
        <p:nvSpPr>
          <p:cNvPr id="8" name="">
            <a:extLst xmlns:a="http://schemas.openxmlformats.org/drawingml/2006/main">
              <a:ext uri="{FF2B5EF4-FFF2-40B4-BE49-F238E27FC236}">
                <a16:creationId xmlns:a16="http://schemas.microsoft.com/office/drawing/2014/main" id="{10796FCA-409F-411E-B579-91AE6E0A91C0}"/>
              </a:ext>
            </a:extLst>
          </p:cNvPr>
          <p:cNvSpPr>
            <a:spLocks xmlns:a="http://schemas.openxmlformats.org/drawingml/2006/main" noGrp="1"/>
          </p:cNvSpPr>
          <p:nvPr/>
        </p:nvSpPr>
        <p:spPr>
          <a:xfrm xmlns:a="http://schemas.openxmlformats.org/drawingml/2006/main">
            <a:off x="6315075" y="350520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Controlled access to legacy business functions</a:t>
            </a:r>
          </a:p>
        </p:txBody>
      </p:sp>
      <p:sp>
        <p:nvSpPr>
          <p:cNvPr id="9" name="">
            <a:extLst xmlns:a="http://schemas.openxmlformats.org/drawingml/2006/main">
              <a:ext uri="{FF2B5EF4-FFF2-40B4-BE49-F238E27FC236}">
                <a16:creationId xmlns:a16="http://schemas.microsoft.com/office/drawing/2014/main" id="{75EF5797-0857-4D5D-BF14-2B789CD0D8ED}"/>
              </a:ext>
            </a:extLst>
          </p:cNvPr>
          <p:cNvSpPr>
            <a:spLocks xmlns:a="http://schemas.openxmlformats.org/drawingml/2006/main" noGrp="1"/>
          </p:cNvSpPr>
          <p:nvPr/>
        </p:nvSpPr>
        <p:spPr>
          <a:xfrm xmlns:a="http://schemas.openxmlformats.org/drawingml/2006/main">
            <a:off x="69532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2="http://schemas.openxmlformats.org/officeDocument/2006/relationships" action="ppaction://hlinksldjump" ns2:id="rIdInsuranceStory16"/>
              </a:rPr>
              <a:t>Batch and platform conversion</a:t>
            </a:r>
          </a:p>
        </p:txBody>
      </p:sp>
      <p:sp>
        <p:nvSpPr>
          <p:cNvPr id="10" name="">
            <a:extLst xmlns:a="http://schemas.openxmlformats.org/drawingml/2006/main">
              <a:ext uri="{FF2B5EF4-FFF2-40B4-BE49-F238E27FC236}">
                <a16:creationId xmlns:a16="http://schemas.microsoft.com/office/drawing/2014/main" id="{104F9388-F3FF-44AD-B414-2F60D2A3EBC4}"/>
              </a:ext>
            </a:extLst>
          </p:cNvPr>
          <p:cNvSpPr>
            <a:spLocks xmlns:a="http://schemas.openxmlformats.org/drawingml/2006/main" noGrp="1"/>
          </p:cNvSpPr>
          <p:nvPr/>
        </p:nvSpPr>
        <p:spPr>
          <a:xfrm xmlns:a="http://schemas.openxmlformats.org/drawingml/2006/main">
            <a:off x="69532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Dependencies, parallel running and cutover</a:t>
            </a:r>
          </a:p>
        </p:txBody>
      </p:sp>
      <p:sp>
        <p:nvSpPr>
          <p:cNvPr id="11" name="">
            <a:extLst xmlns:a="http://schemas.openxmlformats.org/drawingml/2006/main">
              <a:ext uri="{FF2B5EF4-FFF2-40B4-BE49-F238E27FC236}">
                <a16:creationId xmlns:a16="http://schemas.microsoft.com/office/drawing/2014/main" id="{9E13800F-53EB-436E-A1EC-10911D120864}"/>
              </a:ext>
            </a:extLst>
          </p:cNvPr>
          <p:cNvSpPr>
            <a:spLocks xmlns:a="http://schemas.openxmlformats.org/drawingml/2006/main" noGrp="1"/>
          </p:cNvSpPr>
          <p:nvPr/>
        </p:nvSpPr>
        <p:spPr>
          <a:xfrm xmlns:a="http://schemas.openxmlformats.org/drawingml/2006/main">
            <a:off x="6315075" y="4105275"/>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3="http://schemas.openxmlformats.org/officeDocument/2006/relationships" action="ppaction://hlinksldjump" ns3:id="rIdInsuranceStory22"/>
              </a:rPr>
              <a:t>UK and US governance</a:t>
            </a:r>
          </a:p>
        </p:txBody>
      </p:sp>
      <p:sp>
        <p:nvSpPr>
          <p:cNvPr id="12" name="">
            <a:extLst xmlns:a="http://schemas.openxmlformats.org/drawingml/2006/main">
              <a:ext uri="{FF2B5EF4-FFF2-40B4-BE49-F238E27FC236}">
                <a16:creationId xmlns:a16="http://schemas.microsoft.com/office/drawing/2014/main" id="{460A9F0B-8AD4-48E7-8F0B-81A614ABA99A}"/>
              </a:ext>
            </a:extLst>
          </p:cNvPr>
          <p:cNvSpPr>
            <a:spLocks xmlns:a="http://schemas.openxmlformats.org/drawingml/2006/main" noGrp="1"/>
          </p:cNvSpPr>
          <p:nvPr/>
        </p:nvSpPr>
        <p:spPr>
          <a:xfrm xmlns:a="http://schemas.openxmlformats.org/drawingml/2006/main">
            <a:off x="6315075" y="4486275"/>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Rights, resilience and local requirements</a:t>
            </a:r>
          </a:p>
        </p:txBody>
      </p:sp>
      <p:sp>
        <p:nvSpPr>
          <p:cNvPr id="13" name="">
            <a:extLst xmlns:a="http://schemas.openxmlformats.org/drawingml/2006/main">
              <a:ext uri="{FF2B5EF4-FFF2-40B4-BE49-F238E27FC236}">
                <a16:creationId xmlns:a16="http://schemas.microsoft.com/office/drawing/2014/main" id="{57B384C6-2F4B-46C6-89EF-AFB79628DE19}"/>
              </a:ext>
            </a:extLst>
          </p:cNvPr>
          <p:cNvSpPr>
            <a:spLocks xmlns:a="http://schemas.openxmlformats.org/drawingml/2006/main" noGrp="1"/>
          </p:cNvSpPr>
          <p:nvPr/>
        </p:nvSpPr>
        <p:spPr>
          <a:xfrm xmlns:a="http://schemas.openxmlformats.org/drawingml/2006/main">
            <a:off x="69532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4="http://schemas.openxmlformats.org/officeDocument/2006/relationships" action="ppaction://hlinksldjump" ns4:id="rIdInsuranceStory24"/>
              </a:rPr>
              <a:t>Cost and delivery</a:t>
            </a:r>
          </a:p>
        </p:txBody>
      </p:sp>
      <p:sp>
        <p:nvSpPr>
          <p:cNvPr id="14" name="">
            <a:extLst xmlns:a="http://schemas.openxmlformats.org/drawingml/2006/main">
              <a:ext uri="{FF2B5EF4-FFF2-40B4-BE49-F238E27FC236}">
                <a16:creationId xmlns:a16="http://schemas.microsoft.com/office/drawing/2014/main" id="{23DE4CC3-B0F4-4157-91A3-DB9A0EE857BC}"/>
              </a:ext>
            </a:extLst>
          </p:cNvPr>
          <p:cNvSpPr>
            <a:spLocks xmlns:a="http://schemas.openxmlformats.org/drawingml/2006/main" noGrp="1"/>
          </p:cNvSpPr>
          <p:nvPr/>
        </p:nvSpPr>
        <p:spPr>
          <a:xfrm xmlns:a="http://schemas.openxmlformats.org/drawingml/2006/main">
            <a:off x="69532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 &gt;30% objective and an explicit financial model</a:t>
            </a:r>
          </a:p>
        </p:txBody>
      </p:sp>
      <p:sp>
        <p:nvSpPr>
          <p:cNvPr id="15" name="">
            <a:extLst xmlns:a="http://schemas.openxmlformats.org/drawingml/2006/main">
              <a:ext uri="{FF2B5EF4-FFF2-40B4-BE49-F238E27FC236}">
                <a16:creationId xmlns:a16="http://schemas.microsoft.com/office/drawing/2014/main" id="{4DD3F376-4A42-434C-B8E2-2703D2EF40FB}"/>
              </a:ext>
            </a:extLst>
          </p:cNvPr>
          <p:cNvSpPr>
            <a:spLocks xmlns:a="http://schemas.openxmlformats.org/drawingml/2006/main" noGrp="1"/>
          </p:cNvSpPr>
          <p:nvPr/>
        </p:nvSpPr>
        <p:spPr>
          <a:xfrm xmlns:a="http://schemas.openxmlformats.org/drawingml/2006/main">
            <a:off x="6315075" y="50863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hlinkClick xmlns:ns5="http://schemas.openxmlformats.org/officeDocument/2006/relationships" action="ppaction://hlinksldjump" ns5:id="rIdInsuranceStory29"/>
              </a:rPr>
              <a:t>Evidence and next steps</a:t>
            </a:r>
          </a:p>
        </p:txBody>
      </p:sp>
      <p:sp>
        <p:nvSpPr>
          <p:cNvPr id="16" name="">
            <a:extLst xmlns:a="http://schemas.openxmlformats.org/drawingml/2006/main">
              <a:ext uri="{FF2B5EF4-FFF2-40B4-BE49-F238E27FC236}">
                <a16:creationId xmlns:a16="http://schemas.microsoft.com/office/drawing/2014/main" id="{EB3EC9C6-4451-4247-8A42-F58D92E079C7}"/>
              </a:ext>
            </a:extLst>
          </p:cNvPr>
          <p:cNvSpPr>
            <a:spLocks xmlns:a="http://schemas.openxmlformats.org/drawingml/2006/main" noGrp="1"/>
          </p:cNvSpPr>
          <p:nvPr/>
        </p:nvSpPr>
        <p:spPr>
          <a:xfrm xmlns:a="http://schemas.openxmlformats.org/drawingml/2006/main">
            <a:off x="6315075" y="5467350"/>
            <a:ext cx="523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Acceptance, ownership and demonstration</a:t>
            </a:r>
          </a:p>
        </p:txBody>
      </p:sp>
      <p:sp>
        <p:nvSpPr>
          <p:cNvPr id="17" name="">
            <a:extLst xmlns:a="http://schemas.openxmlformats.org/drawingml/2006/main">
              <a:ext uri="{FF2B5EF4-FFF2-40B4-BE49-F238E27FC236}">
                <a16:creationId xmlns:a16="http://schemas.microsoft.com/office/drawing/2014/main" id="{6F8BD819-BC77-470F-8437-22D22996DD2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18" name="">
            <a:extLst xmlns:a="http://schemas.openxmlformats.org/drawingml/2006/main">
              <a:ext uri="{FF2B5EF4-FFF2-40B4-BE49-F238E27FC236}">
                <a16:creationId xmlns:a16="http://schemas.microsoft.com/office/drawing/2014/main" id="{1C9844BF-6EC0-43F9-9C7A-D46D29E9E5E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9" name="">
            <a:extLst xmlns:a="http://schemas.openxmlformats.org/drawingml/2006/main">
              <a:ext uri="{FF2B5EF4-FFF2-40B4-BE49-F238E27FC236}">
                <a16:creationId xmlns:a16="http://schemas.microsoft.com/office/drawing/2014/main" id="{513AFE60-79E5-40BA-8619-8E87C66B4B0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03 / 31</a:t>
            </a:r>
          </a:p>
        </p:txBody>
      </p:sp>
    </p:spTree>
    <p:extLst>
      <p:ext uri="{BB962C8B-B14F-4D97-AF65-F5344CB8AC3E}">
        <p14:creationId xmlns:p14="http://schemas.microsoft.com/office/powerpoint/2010/main" val="1707194050"/>
      </p:ext>
    </p:extLst>
  </p:cSld>
</p:sld>
</file>

<file path=ppt/slides/slide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874adc90813465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5FAAB54-214F-4640-A1C9-94161198D74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integration perimeter</a:t>
            </a:r>
          </a:p>
        </p:txBody>
      </p:sp>
      <p:sp>
        <p:nvSpPr>
          <p:cNvPr id="3" name="">
            <a:extLst xmlns:a="http://schemas.openxmlformats.org/drawingml/2006/main">
              <a:ext uri="{FF2B5EF4-FFF2-40B4-BE49-F238E27FC236}">
                <a16:creationId xmlns:a16="http://schemas.microsoft.com/office/drawing/2014/main" id="{E56B4CA8-A96B-4DA6-88E0-73F316DDF8A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C05BEA6-D38A-4BB9-B1E1-10E85C62C8A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Day-one continuity and the target estate require different decisions.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190750"/>
                <a:gridCol w="4429125"/>
                <a:gridCol w="4238625"/>
              </a:tblGrid>
              <a:tr h="613410">
                <a:tc>
                  <a:txBody>
                    <a:bodyPr>
                      <a:noAutofit/>
                    </a:bodyPr>
                    <a:lstStyle/>
                    <a:p>
                      <a:r>
                        <a:rPr sz="1650" b="1">
                          <a:solidFill>
                            <a:srgbClr val="FFFFFF"/>
                          </a:solidFill>
                          <a:latin typeface="Liberation Sans"/>
                          <a:ea typeface="Liberation Sans"/>
                          <a:cs typeface="Liberation Sans"/>
                        </a:rPr>
                        <a:t>Stage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Genellipse workstream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Decision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Before close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Permitted discovery and dependency inventory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Authorised data access and transaction boundaries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Day one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Service ownership and controlled hand-offs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Claims, payments and support remain available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Transition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Reconciliation and selected workflow integration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Exceptions and balances have named owners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Target state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Cohort conversion and estate retirement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Stable outcomes and verified cost removal</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45D8FED-F19F-41A5-A5E6-D1AEF3EFEC39}"/>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859BE22-FD30-40D1-B858-787FC59BFCD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E6498247-28AB-4208-8EBD-70D9A896AFE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81B81AA-4CB1-4487-988F-994EF074D7F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F10EBC6F-7DB6-4E7B-9BA3-29BA716B7CD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04 / 31</a:t>
            </a:r>
          </a:p>
        </p:txBody>
      </p:sp>
    </p:spTree>
    <p:extLst>
      <p:ext uri="{BB962C8B-B14F-4D97-AF65-F5344CB8AC3E}">
        <p14:creationId xmlns:p14="http://schemas.microsoft.com/office/powerpoint/2010/main" val="1115115345"/>
      </p:ext>
    </p:extLst>
  </p:cSld>
</p:sld>
</file>

<file path=ppt/slides/slide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73578d99fc24ca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134B69-2DA9-4FFA-B281-61FD55E137C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reconciled book before conversion</a:t>
            </a:r>
          </a:p>
        </p:txBody>
      </p:sp>
      <p:sp>
        <p:nvSpPr>
          <p:cNvPr id="3" name="">
            <a:extLst xmlns:a="http://schemas.openxmlformats.org/drawingml/2006/main">
              <a:ext uri="{FF2B5EF4-FFF2-40B4-BE49-F238E27FC236}">
                <a16:creationId xmlns:a16="http://schemas.microsoft.com/office/drawing/2014/main" id="{562E1A2E-01DF-4B24-B8B3-B234C72F0C3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524037E-4121-46CF-B258-3ADE3485EB2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policy-level evidence chain supports the combined view.</a:t>
            </a:r>
          </a:p>
        </p:txBody>
      </p:sp>
      <p:sp>
        <p:nvSpPr>
          <p:cNvPr id="5" name="">
            <a:extLst xmlns:a="http://schemas.openxmlformats.org/drawingml/2006/main">
              <a:ext uri="{FF2B5EF4-FFF2-40B4-BE49-F238E27FC236}">
                <a16:creationId xmlns:a16="http://schemas.microsoft.com/office/drawing/2014/main" id="{118D6518-E8D1-4DBB-B902-8655726E0142}"/>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087EDE5-7BCF-4BDC-BDB0-DE8C2E02D716}"/>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457E2E9C-8C0A-4809-B4AC-EA8C9EA796C8}"/>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Inventory</a:t>
            </a:r>
          </a:p>
        </p:txBody>
      </p:sp>
      <p:sp>
        <p:nvSpPr>
          <p:cNvPr id="8" name="">
            <a:extLst xmlns:a="http://schemas.openxmlformats.org/drawingml/2006/main">
              <a:ext uri="{FF2B5EF4-FFF2-40B4-BE49-F238E27FC236}">
                <a16:creationId xmlns:a16="http://schemas.microsoft.com/office/drawing/2014/main" id="{C8FDB62A-C3D7-425B-9D81-D01500B686BE}"/>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Locate policy records, product rules and source history.</a:t>
            </a:r>
          </a:p>
        </p:txBody>
      </p:sp>
      <p:sp>
        <p:nvSpPr>
          <p:cNvPr id="9" name="">
            <a:extLst xmlns:a="http://schemas.openxmlformats.org/drawingml/2006/main">
              <a:ext uri="{FF2B5EF4-FFF2-40B4-BE49-F238E27FC236}">
                <a16:creationId xmlns:a16="http://schemas.microsoft.com/office/drawing/2014/main" id="{70CF1474-889A-4362-A0CD-F0C3145B7C44}"/>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CF182FD-E100-4F2F-A4BB-B9F87FB3B282}"/>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D070B8BD-810F-4F46-BEE8-EF17B255EC20}"/>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Map</a:t>
            </a:r>
          </a:p>
        </p:txBody>
      </p:sp>
      <p:sp>
        <p:nvSpPr>
          <p:cNvPr id="12" name="">
            <a:extLst xmlns:a="http://schemas.openxmlformats.org/drawingml/2006/main">
              <a:ext uri="{FF2B5EF4-FFF2-40B4-BE49-F238E27FC236}">
                <a16:creationId xmlns:a16="http://schemas.microsoft.com/office/drawing/2014/main" id="{1BA5F8BE-274D-40C4-8D6E-912884580003}"/>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Match identifiers and preserve the original values.</a:t>
            </a:r>
          </a:p>
        </p:txBody>
      </p:sp>
      <p:sp>
        <p:nvSpPr>
          <p:cNvPr id="13" name="">
            <a:extLst xmlns:a="http://schemas.openxmlformats.org/drawingml/2006/main">
              <a:ext uri="{FF2B5EF4-FFF2-40B4-BE49-F238E27FC236}">
                <a16:creationId xmlns:a16="http://schemas.microsoft.com/office/drawing/2014/main" id="{9B0ED8B1-21AA-492C-814B-EE7F2A8A31D1}"/>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96F6FC4-E2FF-40D7-BDC4-6271725EA026}"/>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ED7CC07-9262-4B1D-A88C-5E92EC1FE4B7}"/>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Reconcile</a:t>
            </a:r>
          </a:p>
        </p:txBody>
      </p:sp>
      <p:sp>
        <p:nvSpPr>
          <p:cNvPr id="16" name="">
            <a:extLst xmlns:a="http://schemas.openxmlformats.org/drawingml/2006/main">
              <a:ext uri="{FF2B5EF4-FFF2-40B4-BE49-F238E27FC236}">
                <a16:creationId xmlns:a16="http://schemas.microsoft.com/office/drawing/2014/main" id="{38D70622-DD74-4B5E-9C57-C4345B940230}"/>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Check population, balances, benefits and movements.</a:t>
            </a:r>
          </a:p>
        </p:txBody>
      </p:sp>
      <p:sp>
        <p:nvSpPr>
          <p:cNvPr id="17" name="">
            <a:extLst xmlns:a="http://schemas.openxmlformats.org/drawingml/2006/main">
              <a:ext uri="{FF2B5EF4-FFF2-40B4-BE49-F238E27FC236}">
                <a16:creationId xmlns:a16="http://schemas.microsoft.com/office/drawing/2014/main" id="{32684DCB-2661-4E0D-AD15-04B7C3D1F7F4}"/>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F94823DC-CE97-4FB5-B00E-9D2CBE8D1326}"/>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1C145284-CBB8-445C-9CFA-A67ED3CA452C}"/>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Resolve</a:t>
            </a:r>
          </a:p>
        </p:txBody>
      </p:sp>
      <p:sp>
        <p:nvSpPr>
          <p:cNvPr id="20" name="">
            <a:extLst xmlns:a="http://schemas.openxmlformats.org/drawingml/2006/main">
              <a:ext uri="{FF2B5EF4-FFF2-40B4-BE49-F238E27FC236}">
                <a16:creationId xmlns:a16="http://schemas.microsoft.com/office/drawing/2014/main" id="{C309FE23-8796-4E16-A771-26CB3BF174B1}"/>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Assign differences, record decisions and approve cohorts.</a:t>
            </a:r>
          </a:p>
        </p:txBody>
      </p:sp>
      <p:sp>
        <p:nvSpPr>
          <p:cNvPr id="24" name="">
            <a:extLst xmlns:a="http://schemas.openxmlformats.org/drawingml/2006/main">
              <a:ext uri="{FF2B5EF4-FFF2-40B4-BE49-F238E27FC236}">
                <a16:creationId xmlns:a16="http://schemas.microsoft.com/office/drawing/2014/main" id="{1B362837-87FF-4880-A9A3-EEDCD6F1915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GeneData can support the data workflow. AegisNow supports the selected administration journey.</a:t>
            </a:r>
          </a:p>
        </p:txBody>
      </p:sp>
      <p:sp>
        <p:nvSpPr>
          <p:cNvPr id="25" name="">
            <a:extLst xmlns:a="http://schemas.openxmlformats.org/drawingml/2006/main">
              <a:ext uri="{FF2B5EF4-FFF2-40B4-BE49-F238E27FC236}">
                <a16:creationId xmlns:a16="http://schemas.microsoft.com/office/drawing/2014/main" id="{5F62F139-8BA6-4235-849A-B878301839F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80EB880D-939B-428F-8B8B-E7A13E058026}"/>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F8814A7F-BD66-4A91-807E-3063736FC4B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2E38E883-9F12-4EA8-9849-D85FCBE5809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05 / 31</a:t>
            </a:r>
          </a:p>
        </p:txBody>
      </p:sp>
    </p:spTree>
    <p:extLst>
      <p:ext uri="{BB962C8B-B14F-4D97-AF65-F5344CB8AC3E}">
        <p14:creationId xmlns:p14="http://schemas.microsoft.com/office/powerpoint/2010/main" val="708401690"/>
      </p:ext>
    </p:extLst>
  </p:cSld>
</p:sld>
</file>

<file path=ppt/slides/slide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d0d7acf9d724dd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F66E99-2894-425F-A930-0F4D69FDB8B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Identity matching preserves every contract</a:t>
            </a:r>
          </a:p>
        </p:txBody>
      </p:sp>
      <p:sp>
        <p:nvSpPr>
          <p:cNvPr id="3" name="">
            <a:extLst xmlns:a="http://schemas.openxmlformats.org/drawingml/2006/main">
              <a:ext uri="{FF2B5EF4-FFF2-40B4-BE49-F238E27FC236}">
                <a16:creationId xmlns:a16="http://schemas.microsoft.com/office/drawing/2014/main" id="{798CACF5-BDF4-4402-8273-E4D06CEB882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C7DD0A2-6E13-4F2E-B3E6-852468DA6A9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shared customer can hold several valid policies across the acquired businesses.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571750"/>
                <a:gridCol w="4429125"/>
                <a:gridCol w="3857625"/>
              </a:tblGrid>
              <a:tr h="511175">
                <a:tc>
                  <a:txBody>
                    <a:bodyPr>
                      <a:noAutofit/>
                    </a:bodyPr>
                    <a:lstStyle/>
                    <a:p>
                      <a:r>
                        <a:rPr sz="1650" b="1">
                          <a:solidFill>
                            <a:srgbClr val="FFFFFF"/>
                          </a:solidFill>
                          <a:latin typeface="Liberation Sans"/>
                          <a:ea typeface="Liberation Sans"/>
                          <a:cs typeface="Liberation Sans"/>
                        </a:rPr>
                        <a:t>Record</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Matching approach</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Person or organisation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Verified identifiers with evidence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Human review for ambiguous matches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Policy contract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Entity + source system + policy ID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Keep distinct contracts separate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Product and rider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Version, issue date and jurisdiction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Preserve historical terms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Beneficiary and authority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Designation history and legal capacity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Retain before-values and changes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Financial event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Source transaction ID and effective date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Prevent duplicate or lost events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9D31732-8702-43CC-A874-09FAFD80363B}"/>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347C740-0A1C-4D57-9C0E-00BC7DCFF6A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0C2C51FC-F211-4017-9BE0-FF2FA12DA22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AEDF4383-8347-4747-BF8D-C60405F5380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8BE4EA9-8A03-4ACD-9E44-7E09A859A5A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06 / 31</a:t>
            </a:r>
          </a:p>
        </p:txBody>
      </p:sp>
    </p:spTree>
    <p:extLst>
      <p:ext uri="{BB962C8B-B14F-4D97-AF65-F5344CB8AC3E}">
        <p14:creationId xmlns:p14="http://schemas.microsoft.com/office/powerpoint/2010/main" val="2027311904"/>
      </p:ext>
    </p:extLst>
  </p:cSld>
</p:sld>
</file>

<file path=ppt/slides/slide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421f0afe1b84d2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E75098-33AE-49DF-9CB5-ACBA1FD9097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Every source policy has a disposition</a:t>
            </a:r>
          </a:p>
        </p:txBody>
      </p:sp>
      <p:sp>
        <p:nvSpPr>
          <p:cNvPr id="3" name="">
            <a:extLst xmlns:a="http://schemas.openxmlformats.org/drawingml/2006/main">
              <a:ext uri="{FF2B5EF4-FFF2-40B4-BE49-F238E27FC236}">
                <a16:creationId xmlns:a16="http://schemas.microsoft.com/office/drawing/2014/main" id="{8D8C8646-FBF1-4C49-B4CA-CF03EE25D3E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9C19736-0D04-4BC2-B5B1-32B242A5A62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illustrative migration cohort makes unresolved records visible.</a:t>
            </a:r>
          </a:p>
        </p:txBody>
      </p:sp>
      <p:sp>
        <p:nvSpPr>
          <p:cNvPr id="5" name="">
            <a:extLst xmlns:a="http://schemas.openxmlformats.org/drawingml/2006/main">
              <a:ext uri="{FF2B5EF4-FFF2-40B4-BE49-F238E27FC236}">
                <a16:creationId xmlns:a16="http://schemas.microsoft.com/office/drawing/2014/main" id="{61B8584E-7A2B-4A84-9E05-B3B33661C215}"/>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02C77B9-7C7A-4C3B-9E95-653C1D47F36E}"/>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Policy count, synthetic migration cohort</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63115186983a430c"/>
          </a:graphicData>
        </a:graphic>
      </p:graphicFrame>
      <p:sp>
        <p:nvSpPr>
          <p:cNvPr id="8" name="">
            <a:extLst xmlns:a="http://schemas.openxmlformats.org/drawingml/2006/main">
              <a:ext uri="{FF2B5EF4-FFF2-40B4-BE49-F238E27FC236}">
                <a16:creationId xmlns:a16="http://schemas.microsoft.com/office/drawing/2014/main" id="{99BC7933-B382-451A-9788-85C427C6BC95}"/>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800</a:t>
            </a:r>
          </a:p>
        </p:txBody>
      </p:sp>
      <p:sp>
        <p:nvSpPr>
          <p:cNvPr id="9" name="">
            <a:extLst xmlns:a="http://schemas.openxmlformats.org/drawingml/2006/main">
              <a:ext uri="{FF2B5EF4-FFF2-40B4-BE49-F238E27FC236}">
                <a16:creationId xmlns:a16="http://schemas.microsoft.com/office/drawing/2014/main" id="{46404E9C-8447-48F3-A351-B8E0C741FB7F}"/>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Records held for review</a:t>
            </a:r>
          </a:p>
        </p:txBody>
      </p:sp>
      <p:sp>
        <p:nvSpPr>
          <p:cNvPr id="10" name="">
            <a:extLst xmlns:a="http://schemas.openxmlformats.org/drawingml/2006/main">
              <a:ext uri="{FF2B5EF4-FFF2-40B4-BE49-F238E27FC236}">
                <a16:creationId xmlns:a16="http://schemas.microsoft.com/office/drawing/2014/main" id="{F55D87C7-5E95-456E-8B3D-B39A4E5D4DA6}"/>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199,200 reconciled + 800 held = 200,000 source policies.</a:t>
            </a:r>
          </a:p>
        </p:txBody>
      </p:sp>
      <p:sp>
        <p:nvSpPr>
          <p:cNvPr id="11" name="">
            <a:extLst xmlns:a="http://schemas.openxmlformats.org/drawingml/2006/main">
              <a:ext uri="{FF2B5EF4-FFF2-40B4-BE49-F238E27FC236}">
                <a16:creationId xmlns:a16="http://schemas.microsoft.com/office/drawing/2014/main" id="{7F9E2BF8-52FD-4160-9854-FD537B68E45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counts. Reconciled status alone does not establish readiness for conversion.</a:t>
            </a:r>
          </a:p>
        </p:txBody>
      </p:sp>
      <p:sp>
        <p:nvSpPr>
          <p:cNvPr id="12" name="">
            <a:extLst xmlns:a="http://schemas.openxmlformats.org/drawingml/2006/main">
              <a:ext uri="{FF2B5EF4-FFF2-40B4-BE49-F238E27FC236}">
                <a16:creationId xmlns:a16="http://schemas.microsoft.com/office/drawing/2014/main" id="{CB7C362A-092E-459D-8CE7-A2B15BEC66E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A360522E-32B3-48EF-AC7E-A2CB5737740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20F474EF-1B93-4CF9-A88D-CDF1501BC3B1}"/>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07 / 31</a:t>
            </a:r>
          </a:p>
        </p:txBody>
      </p:sp>
    </p:spTree>
    <p:extLst>
      <p:ext uri="{BB962C8B-B14F-4D97-AF65-F5344CB8AC3E}">
        <p14:creationId xmlns:p14="http://schemas.microsoft.com/office/powerpoint/2010/main" val="976846033"/>
      </p:ext>
    </p:extLst>
  </p:cSld>
</p:sld>
</file>

<file path=ppt/slides/slide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34565b0bba44bc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432085D-3590-47B4-9747-4485360043C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Financial breaks remain explainable</a:t>
            </a:r>
          </a:p>
        </p:txBody>
      </p:sp>
      <p:sp>
        <p:nvSpPr>
          <p:cNvPr id="3" name="">
            <a:extLst xmlns:a="http://schemas.openxmlformats.org/drawingml/2006/main">
              <a:ext uri="{FF2B5EF4-FFF2-40B4-BE49-F238E27FC236}">
                <a16:creationId xmlns:a16="http://schemas.microsoft.com/office/drawing/2014/main" id="{0F597CF7-6B2F-4306-9102-BA5692052AA1}"/>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6B27AA0-6B70-448F-8148-1811A6151CB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same date, currency and measurement basis must apply on both sides.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4000500"/>
                <a:gridCol w="2286000"/>
                <a:gridCol w="2286000"/>
                <a:gridCol w="2286000"/>
              </a:tblGrid>
              <a:tr h="613410">
                <a:tc>
                  <a:txBody>
                    <a:bodyPr>
                      <a:noAutofit/>
                    </a:bodyPr>
                    <a:lstStyle/>
                    <a:p>
                      <a:r>
                        <a:rPr sz="1650" b="1">
                          <a:solidFill>
                            <a:srgbClr val="FFFFFF"/>
                          </a:solidFill>
                          <a:latin typeface="Liberation Sans"/>
                          <a:ea typeface="Liberation Sans"/>
                          <a:cs typeface="Liberation Sans"/>
                        </a:rPr>
                        <a:t>Illustrative movement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Source (£m)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Target (£m)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Difference (£m)</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Opening policy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1,200.0</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1,200.0</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0.0</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Net transaction movement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19.0</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18.5</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0.5</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Closing policy value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1,219.0</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1,218.5</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0.5</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Approval status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Source confirmed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Exception open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Owner required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B290290-AABD-4919-9316-6ECA52E3DBA0}"/>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8E84949-A8CD-46E7-8A43-C140742A77E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example. Closing difference £0.5m remains open until investigation and authorised resolution.</a:t>
            </a:r>
          </a:p>
        </p:txBody>
      </p:sp>
      <p:sp>
        <p:nvSpPr>
          <p:cNvPr id="8" name="">
            <a:extLst xmlns:a="http://schemas.openxmlformats.org/drawingml/2006/main">
              <a:ext uri="{FF2B5EF4-FFF2-40B4-BE49-F238E27FC236}">
                <a16:creationId xmlns:a16="http://schemas.microsoft.com/office/drawing/2014/main" id="{A96864A2-5B39-4757-8E23-994D1533192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15FE1C0C-D894-4B98-9EF8-823A4872291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6B95A24-7C3F-4304-A8E8-994ECB62799A}"/>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08 / 31</a:t>
            </a:r>
          </a:p>
        </p:txBody>
      </p:sp>
    </p:spTree>
    <p:extLst>
      <p:ext uri="{BB962C8B-B14F-4D97-AF65-F5344CB8AC3E}">
        <p14:creationId xmlns:p14="http://schemas.microsoft.com/office/powerpoint/2010/main" val="461417906"/>
      </p:ext>
    </p:extLst>
  </p:cSld>
</p:sld>
</file>

<file path=ppt/slides/slide9.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431cffdb0a24157"/>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f73c8c1a12a4a57"/>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BA5F002-1D44-46C9-8971-542E4305D2A4}"/>
              </a:ext>
            </a:extLst>
          </p:cNvPr>
          <p:cNvSpPr>
            <a:spLocks xmlns:a="http://schemas.openxmlformats.org/drawingml/2006/main" noGrp="1"/>
          </p:cNvSpPr>
          <p:nvPr/>
        </p:nvSpPr>
        <p:spPr>
          <a:xfrm xmlns:a="http://schemas.openxmlformats.org/drawingml/2006/main">
            <a:off x="666750" y="1362075"/>
            <a:ext cx="561975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Reconciliation.</a:t>
            </a:r>
          </a:p>
          <a:p xmlns:a="http://schemas.openxmlformats.org/drawingml/2006/main">
            <a:pPr>
              <a:defRPr sz="4125" b="0">
                <a:solidFill>
                  <a:srgbClr val="F8F4EC"/>
                </a:solidFill>
                <a:latin typeface="Liberation Sans"/>
                <a:ea typeface="Liberation Sans"/>
                <a:cs typeface="Liberation Sans"/>
              </a:defRPr>
            </a:pPr>
            <a:r>
              <a:rPr sz="4125" b="0">
                <a:solidFill>
                  <a:srgbClr val="F8F4EC"/>
                </a:solidFill>
                <a:latin typeface="Liberation Sans"/>
                <a:ea typeface="Liberation Sans"/>
                <a:cs typeface="Liberation Sans"/>
              </a:rPr>
              <a:t>Accountability.</a:t>
            </a:r>
          </a:p>
        </p:txBody>
      </p:sp>
      <p:sp>
        <p:nvSpPr>
          <p:cNvPr id="4" name="">
            <a:extLst xmlns:a="http://schemas.openxmlformats.org/drawingml/2006/main">
              <a:ext uri="{FF2B5EF4-FFF2-40B4-BE49-F238E27FC236}">
                <a16:creationId xmlns:a16="http://schemas.microsoft.com/office/drawing/2014/main" id="{8D30697C-FDFB-41B1-89F8-3A48BFBF7A20}"/>
              </a:ext>
            </a:extLst>
          </p:cNvPr>
          <p:cNvSpPr>
            <a:spLocks xmlns:a="http://schemas.openxmlformats.org/drawingml/2006/main" noGrp="1"/>
          </p:cNvSpPr>
          <p:nvPr/>
        </p:nvSpPr>
        <p:spPr>
          <a:xfrm xmlns:a="http://schemas.openxmlformats.org/drawingml/2006/main">
            <a:off x="695325" y="3076575"/>
            <a:ext cx="5286375"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DCE8ED"/>
                </a:solidFill>
                <a:latin typeface="Liberation Sans"/>
                <a:ea typeface="Liberation Sans"/>
                <a:cs typeface="Liberation Sans"/>
              </a:defRPr>
            </a:pPr>
            <a:r>
              <a:rPr sz="2025" b="0">
                <a:solidFill>
                  <a:srgbClr val="DCE8ED"/>
                </a:solidFill>
                <a:latin typeface="Liberation Sans"/>
                <a:ea typeface="Liberation Sans"/>
                <a:cs typeface="Liberation Sans"/>
              </a:rPr>
              <a:t>Technology makes differences visible. The right specialists determine what they mean.</a:t>
            </a:r>
          </a:p>
        </p:txBody>
      </p:sp>
      <p:sp>
        <p:nvSpPr>
          <p:cNvPr id="5" name="">
            <a:extLst xmlns:a="http://schemas.openxmlformats.org/drawingml/2006/main">
              <a:ext uri="{FF2B5EF4-FFF2-40B4-BE49-F238E27FC236}">
                <a16:creationId xmlns:a16="http://schemas.microsoft.com/office/drawing/2014/main" id="{DE50EE18-9C32-455A-9609-B6CA23DA3873}"/>
              </a:ext>
            </a:extLst>
          </p:cNvPr>
          <p:cNvSpPr>
            <a:spLocks xmlns:a="http://schemas.openxmlformats.org/drawingml/2006/main" noGrp="1"/>
          </p:cNvSpPr>
          <p:nvPr/>
        </p:nvSpPr>
        <p:spPr>
          <a:xfrm xmlns:a="http://schemas.openxmlformats.org/drawingml/2006/main">
            <a:off x="695325" y="4448175"/>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Operations and finance together</a:t>
            </a:r>
          </a:p>
        </p:txBody>
      </p:sp>
      <p:sp>
        <p:nvSpPr>
          <p:cNvPr id="6" name="">
            <a:extLst xmlns:a="http://schemas.openxmlformats.org/drawingml/2006/main">
              <a:ext uri="{FF2B5EF4-FFF2-40B4-BE49-F238E27FC236}">
                <a16:creationId xmlns:a16="http://schemas.microsoft.com/office/drawing/2014/main" id="{C1A47113-E6A1-4551-8A8C-998E4094757F}"/>
              </a:ext>
            </a:extLst>
          </p:cNvPr>
          <p:cNvSpPr>
            <a:spLocks xmlns:a="http://schemas.openxmlformats.org/drawingml/2006/main" noGrp="1"/>
          </p:cNvSpPr>
          <p:nvPr/>
        </p:nvSpPr>
        <p:spPr>
          <a:xfrm xmlns:a="http://schemas.openxmlformats.org/drawingml/2006/main">
            <a:off x="695325" y="4791075"/>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Resolve the record and its financial effect.</a:t>
            </a:r>
          </a:p>
        </p:txBody>
      </p:sp>
      <p:sp>
        <p:nvSpPr>
          <p:cNvPr id="7" name="">
            <a:extLst xmlns:a="http://schemas.openxmlformats.org/drawingml/2006/main">
              <a:ext uri="{FF2B5EF4-FFF2-40B4-BE49-F238E27FC236}">
                <a16:creationId xmlns:a16="http://schemas.microsoft.com/office/drawing/2014/main" id="{066E3D95-3816-4D67-97BC-94B7EC39CDB5}"/>
              </a:ext>
            </a:extLst>
          </p:cNvPr>
          <p:cNvSpPr>
            <a:spLocks xmlns:a="http://schemas.openxmlformats.org/drawingml/2006/main" noGrp="1"/>
          </p:cNvSpPr>
          <p:nvPr/>
        </p:nvSpPr>
        <p:spPr>
          <a:xfrm xmlns:a="http://schemas.openxmlformats.org/drawingml/2006/main">
            <a:off x="695325" y="5238750"/>
            <a:ext cx="5048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F8F4EC"/>
                </a:solidFill>
                <a:latin typeface="Liberation Sans"/>
                <a:ea typeface="Liberation Sans"/>
                <a:cs typeface="Liberation Sans"/>
              </a:defRPr>
            </a:pPr>
            <a:r>
              <a:rPr sz="1800" b="1">
                <a:solidFill>
                  <a:srgbClr val="F8F4EC"/>
                </a:solidFill>
                <a:latin typeface="Liberation Sans"/>
                <a:ea typeface="Liberation Sans"/>
                <a:cs typeface="Liberation Sans"/>
              </a:rPr>
              <a:t>Evidence through completion</a:t>
            </a:r>
          </a:p>
        </p:txBody>
      </p:sp>
      <p:sp>
        <p:nvSpPr>
          <p:cNvPr id="8" name="">
            <a:extLst xmlns:a="http://schemas.openxmlformats.org/drawingml/2006/main">
              <a:ext uri="{FF2B5EF4-FFF2-40B4-BE49-F238E27FC236}">
                <a16:creationId xmlns:a16="http://schemas.microsoft.com/office/drawing/2014/main" id="{2AD92A42-129E-4A4B-B887-DCFBD70C8AB3}"/>
              </a:ext>
            </a:extLst>
          </p:cNvPr>
          <p:cNvSpPr>
            <a:spLocks xmlns:a="http://schemas.openxmlformats.org/drawingml/2006/main" noGrp="1"/>
          </p:cNvSpPr>
          <p:nvPr/>
        </p:nvSpPr>
        <p:spPr>
          <a:xfrm xmlns:a="http://schemas.openxmlformats.org/drawingml/2006/main">
            <a:off x="695325" y="5581650"/>
            <a:ext cx="50958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CE8ED"/>
                </a:solidFill>
                <a:latin typeface="Liberation Sans"/>
                <a:ea typeface="Liberation Sans"/>
                <a:cs typeface="Liberation Sans"/>
              </a:defRPr>
            </a:pPr>
            <a:r>
              <a:rPr sz="1725" b="0">
                <a:solidFill>
                  <a:srgbClr val="DCE8ED"/>
                </a:solidFill>
                <a:latin typeface="Liberation Sans"/>
                <a:ea typeface="Liberation Sans"/>
                <a:cs typeface="Liberation Sans"/>
              </a:rPr>
              <a:t>Retain decisions and corrected results.</a:t>
            </a:r>
          </a:p>
        </p:txBody>
      </p:sp>
      <p:sp>
        <p:nvSpPr>
          <p:cNvPr id="9" name="">
            <a:extLst xmlns:a="http://schemas.openxmlformats.org/drawingml/2006/main">
              <a:ext uri="{FF2B5EF4-FFF2-40B4-BE49-F238E27FC236}">
                <a16:creationId xmlns:a16="http://schemas.microsoft.com/office/drawing/2014/main" id="{E22F5B2C-6EB3-4EA4-BF97-423FDC58A4A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Proposed Genellipse solution. Integration scope and acceptance require agreement.</a:t>
            </a:r>
          </a:p>
        </p:txBody>
      </p:sp>
      <p:sp>
        <p:nvSpPr>
          <p:cNvPr id="10" name="">
            <a:extLst xmlns:a="http://schemas.openxmlformats.org/drawingml/2006/main">
              <a:ext uri="{FF2B5EF4-FFF2-40B4-BE49-F238E27FC236}">
                <a16:creationId xmlns:a16="http://schemas.microsoft.com/office/drawing/2014/main" id="{ED63DE47-D312-461F-A0DF-8CB3299A926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9A4E292A-B004-4193-80EF-FFC7DAF6E00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2" name="">
            <a:extLst xmlns:a="http://schemas.openxmlformats.org/drawingml/2006/main">
              <a:ext uri="{FF2B5EF4-FFF2-40B4-BE49-F238E27FC236}">
                <a16:creationId xmlns:a16="http://schemas.microsoft.com/office/drawing/2014/main" id="{85589C20-3E98-4720-9172-139B2319A68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09 / 31</a:t>
            </a:r>
          </a:p>
        </p:txBody>
      </p:sp>
    </p:spTree>
    <p:extLst>
      <p:ext uri="{BB962C8B-B14F-4D97-AF65-F5344CB8AC3E}">
        <p14:creationId xmlns:p14="http://schemas.microsoft.com/office/powerpoint/2010/main" val="1425729001"/>
      </p:ext>
    </p:extLst>
  </p:cSld>
</p:sld>
</file>

<file path=ppt/slides/slide1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edcca60bc4c0488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9FE9C19-E042-4A6E-A7A4-C32E8B463059}"/>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proposed API architecture</a:t>
            </a:r>
          </a:p>
        </p:txBody>
      </p:sp>
      <p:sp>
        <p:nvSpPr>
          <p:cNvPr id="3" name="">
            <a:extLst xmlns:a="http://schemas.openxmlformats.org/drawingml/2006/main">
              <a:ext uri="{FF2B5EF4-FFF2-40B4-BE49-F238E27FC236}">
                <a16:creationId xmlns:a16="http://schemas.microsoft.com/office/drawing/2014/main" id="{90BDB97A-FBF5-47DF-9A5A-0A8FD2E20C74}"/>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9395E03-F742-4A1F-8247-F10C64604E85}"/>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Business services can connect the old estate while preserving transaction controls.</a:t>
            </a:r>
          </a:p>
        </p:txBody>
      </p:sp>
      <p:sp>
        <p:nvSpPr>
          <p:cNvPr id="5" name="">
            <a:extLst xmlns:a="http://schemas.openxmlformats.org/drawingml/2006/main">
              <a:ext uri="{FF2B5EF4-FFF2-40B4-BE49-F238E27FC236}">
                <a16:creationId xmlns:a16="http://schemas.microsoft.com/office/drawing/2014/main" id="{F96305C1-8C6B-4E1B-8534-EECC1A63347C}"/>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F88218E-BC06-49E5-802E-96FEFA2ADC74}"/>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4D2AA53-4CD1-486A-840B-94EE29EFA5AE}"/>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Legacy adapters</a:t>
            </a:r>
          </a:p>
        </p:txBody>
      </p:sp>
      <p:sp>
        <p:nvSpPr>
          <p:cNvPr id="8" name="">
            <a:extLst xmlns:a="http://schemas.openxmlformats.org/drawingml/2006/main">
              <a:ext uri="{FF2B5EF4-FFF2-40B4-BE49-F238E27FC236}">
                <a16:creationId xmlns:a16="http://schemas.microsoft.com/office/drawing/2014/main" id="{94EBBA95-FB4F-4067-A66B-FDBDF84FE0C3}"/>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Mainframe, IBM i, batch files and retained engines.</a:t>
            </a:r>
          </a:p>
        </p:txBody>
      </p:sp>
      <p:sp>
        <p:nvSpPr>
          <p:cNvPr id="9" name="">
            <a:extLst xmlns:a="http://schemas.openxmlformats.org/drawingml/2006/main">
              <a:ext uri="{FF2B5EF4-FFF2-40B4-BE49-F238E27FC236}">
                <a16:creationId xmlns:a16="http://schemas.microsoft.com/office/drawing/2014/main" id="{8838A411-500E-4365-BCEB-35615663B300}"/>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88B2975-868E-4513-93B9-CBAF48AB31A3}"/>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2D56C03D-F3B9-4672-849E-5F92F7DE5DEE}"/>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API controls</a:t>
            </a:r>
          </a:p>
        </p:txBody>
      </p:sp>
      <p:sp>
        <p:nvSpPr>
          <p:cNvPr id="12" name="">
            <a:extLst xmlns:a="http://schemas.openxmlformats.org/drawingml/2006/main">
              <a:ext uri="{FF2B5EF4-FFF2-40B4-BE49-F238E27FC236}">
                <a16:creationId xmlns:a16="http://schemas.microsoft.com/office/drawing/2014/main" id="{4E92A498-CF3D-4905-BC47-AC019C5E448C}"/>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Identity, authorisation, validation and rate limits.</a:t>
            </a:r>
          </a:p>
        </p:txBody>
      </p:sp>
      <p:sp>
        <p:nvSpPr>
          <p:cNvPr id="13" name="">
            <a:extLst xmlns:a="http://schemas.openxmlformats.org/drawingml/2006/main">
              <a:ext uri="{FF2B5EF4-FFF2-40B4-BE49-F238E27FC236}">
                <a16:creationId xmlns:a16="http://schemas.microsoft.com/office/drawing/2014/main" id="{FE23AFB1-7CE8-4CC9-B2EE-31BFA43F5889}"/>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2DC05FB-EAD2-4E57-AFEF-48702A0DC07E}"/>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588FD994-73CB-4EA4-ABD5-8C7146A4C921}"/>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Business services</a:t>
            </a:r>
          </a:p>
        </p:txBody>
      </p:sp>
      <p:sp>
        <p:nvSpPr>
          <p:cNvPr id="16" name="">
            <a:extLst xmlns:a="http://schemas.openxmlformats.org/drawingml/2006/main">
              <a:ext uri="{FF2B5EF4-FFF2-40B4-BE49-F238E27FC236}">
                <a16:creationId xmlns:a16="http://schemas.microsoft.com/office/drawing/2014/main" id="{063F250A-DD56-4C74-AF6D-1555F6ADD42B}"/>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Policy enquiry, service requests and approved transactions.</a:t>
            </a:r>
          </a:p>
        </p:txBody>
      </p:sp>
      <p:sp>
        <p:nvSpPr>
          <p:cNvPr id="17" name="">
            <a:extLst xmlns:a="http://schemas.openxmlformats.org/drawingml/2006/main">
              <a:ext uri="{FF2B5EF4-FFF2-40B4-BE49-F238E27FC236}">
                <a16:creationId xmlns:a16="http://schemas.microsoft.com/office/drawing/2014/main" id="{4F5EC92E-9183-4241-B0DA-6BD4621DAC81}"/>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747AED43-8629-43B0-95A7-8BA181F25D81}"/>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E9956A65-4FF4-4A32-B269-84B841DB7172}"/>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Channels and tools</a:t>
            </a:r>
          </a:p>
        </p:txBody>
      </p:sp>
      <p:sp>
        <p:nvSpPr>
          <p:cNvPr id="20" name="">
            <a:extLst xmlns:a="http://schemas.openxmlformats.org/drawingml/2006/main">
              <a:ext uri="{FF2B5EF4-FFF2-40B4-BE49-F238E27FC236}">
                <a16:creationId xmlns:a16="http://schemas.microsoft.com/office/drawing/2014/main" id="{6581150E-C2A5-4A17-9202-1A4EB88F21BA}"/>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AegisNow workflows, staff interfaces and AI assistance.</a:t>
            </a:r>
          </a:p>
        </p:txBody>
      </p:sp>
      <p:sp>
        <p:nvSpPr>
          <p:cNvPr id="24" name="">
            <a:extLst xmlns:a="http://schemas.openxmlformats.org/drawingml/2006/main">
              <a:ext uri="{FF2B5EF4-FFF2-40B4-BE49-F238E27FC236}">
                <a16:creationId xmlns:a16="http://schemas.microsoft.com/office/drawing/2014/main" id="{CA936F2F-1929-4BAF-9955-7BB02249F79A}"/>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Genellipse scopes each adapter and validates source behaviour. Direct unrestricted database writes are excluded.</a:t>
            </a:r>
          </a:p>
        </p:txBody>
      </p:sp>
      <p:sp>
        <p:nvSpPr>
          <p:cNvPr id="25" name="">
            <a:extLst xmlns:a="http://schemas.openxmlformats.org/drawingml/2006/main">
              <a:ext uri="{FF2B5EF4-FFF2-40B4-BE49-F238E27FC236}">
                <a16:creationId xmlns:a16="http://schemas.microsoft.com/office/drawing/2014/main" id="{40027FBE-52AF-4CCA-9111-6A1945C89EC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D8D6FAA6-FA7E-4725-B27B-24F240FDDE1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3CCBD7F-F6B7-4FF2-9D80-3EBDA125839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A6FC6072-1EA6-4D51-9258-C4D6FE70A70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10 / 31</a:t>
            </a:r>
          </a:p>
        </p:txBody>
      </p:sp>
    </p:spTree>
    <p:extLst>
      <p:ext uri="{BB962C8B-B14F-4D97-AF65-F5344CB8AC3E}">
        <p14:creationId xmlns:p14="http://schemas.microsoft.com/office/powerpoint/2010/main" val="1470916656"/>
      </p:ext>
    </p:extLst>
  </p:cSld>
</p:sld>
</file>

<file path=ppt/slides/slide1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b97532b5663478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A3F4C6-B1D8-4652-A998-7C0DE3E3737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API contracts protect the policy transaction</a:t>
            </a:r>
          </a:p>
        </p:txBody>
      </p:sp>
      <p:sp>
        <p:nvSpPr>
          <p:cNvPr id="3" name="">
            <a:extLst xmlns:a="http://schemas.openxmlformats.org/drawingml/2006/main">
              <a:ext uri="{FF2B5EF4-FFF2-40B4-BE49-F238E27FC236}">
                <a16:creationId xmlns:a16="http://schemas.microsoft.com/office/drawing/2014/main" id="{6ED5FB7B-4815-465E-ACC4-119BA788D34D}"/>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CBEA113-369F-4893-A79E-14B6A65293E4}"/>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interface must explain what happened, including partial failure.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5429250"/>
                <a:gridCol w="5429250"/>
              </a:tblGrid>
              <a:tr h="511175">
                <a:tc>
                  <a:txBody>
                    <a:bodyPr>
                      <a:noAutofit/>
                    </a:bodyPr>
                    <a:lstStyle/>
                    <a:p>
                      <a:r>
                        <a:rPr sz="1650" b="1">
                          <a:solidFill>
                            <a:srgbClr val="FFFFFF"/>
                          </a:solidFill>
                          <a:latin typeface="Liberation Sans"/>
                          <a:ea typeface="Liberation Sans"/>
                          <a:cs typeface="Liberation Sans"/>
                        </a:rPr>
                        <a:t>Contract feature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Required behaviour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Read versus 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Separate enquiries from commands that alter a policy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Idempotency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 replay does not create a second payment or transaction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Effective dates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Preserve posting date, business date and policy validity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Asynchronous completion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Return a tracked job or case ID until the core confirms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Version and error handling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Reject invalid requests and expose recoverable errors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E5462CFE-79ED-41CC-B96D-FB845E244373}"/>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A217077-F8E3-48FE-8FC4-F5929E556DF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C80DEF2F-136B-4B01-BE43-20D61C7B3D6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9CE2693-D692-4C48-B4FE-3359FF83CA8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09326CE2-3EC9-4C9A-AE1B-B6E614F4F1A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11 / 31</a:t>
            </a:r>
          </a:p>
        </p:txBody>
      </p:sp>
    </p:spTree>
    <p:extLst>
      <p:ext uri="{BB962C8B-B14F-4D97-AF65-F5344CB8AC3E}">
        <p14:creationId xmlns:p14="http://schemas.microsoft.com/office/powerpoint/2010/main" val="1265015695"/>
      </p:ext>
    </p:extLst>
  </p:cSld>
</p:sld>
</file>

<file path=ppt/slides/slide1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cd04a1d3ebca478d"/>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80380B0-BF76-48AF-A0E7-39B0CF1D657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MCP gives AI controlled tool access</a:t>
            </a:r>
          </a:p>
        </p:txBody>
      </p:sp>
      <p:sp>
        <p:nvSpPr>
          <p:cNvPr id="3" name="">
            <a:extLst xmlns:a="http://schemas.openxmlformats.org/drawingml/2006/main">
              <a:ext uri="{FF2B5EF4-FFF2-40B4-BE49-F238E27FC236}">
                <a16:creationId xmlns:a16="http://schemas.microsoft.com/office/drawing/2014/main" id="{980EC337-B147-42A9-B88E-B342BAF86B5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1D2993F-4963-4B02-B1DA-317666F62B83}"/>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Model Context Protocol connects an AI application to explicitly exposed tools.</a:t>
            </a:r>
          </a:p>
        </p:txBody>
      </p:sp>
      <p:sp>
        <p:nvSpPr>
          <p:cNvPr id="5" name="">
            <a:extLst xmlns:a="http://schemas.openxmlformats.org/drawingml/2006/main">
              <a:ext uri="{FF2B5EF4-FFF2-40B4-BE49-F238E27FC236}">
                <a16:creationId xmlns:a16="http://schemas.microsoft.com/office/drawing/2014/main" id="{A8BB84E3-929C-4186-AB09-5F4AF5F9DA62}"/>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D8DB37E-11AD-4EB2-A459-23972CCEE296}"/>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C7EE650-C212-4294-9733-8AA947AC7D1D}"/>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Cortex AI client</a:t>
            </a:r>
          </a:p>
        </p:txBody>
      </p:sp>
      <p:sp>
        <p:nvSpPr>
          <p:cNvPr id="8" name="">
            <a:extLst xmlns:a="http://schemas.openxmlformats.org/drawingml/2006/main">
              <a:ext uri="{FF2B5EF4-FFF2-40B4-BE49-F238E27FC236}">
                <a16:creationId xmlns:a16="http://schemas.microsoft.com/office/drawing/2014/main" id="{BC3D74C2-EBA4-466E-AB9B-1D944655EAB0}"/>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Receives an authorised user request and context.</a:t>
            </a:r>
          </a:p>
        </p:txBody>
      </p:sp>
      <p:sp>
        <p:nvSpPr>
          <p:cNvPr id="9" name="">
            <a:extLst xmlns:a="http://schemas.openxmlformats.org/drawingml/2006/main">
              <a:ext uri="{FF2B5EF4-FFF2-40B4-BE49-F238E27FC236}">
                <a16:creationId xmlns:a16="http://schemas.microsoft.com/office/drawing/2014/main" id="{D0BDB102-2FFA-44AC-8ADF-B8B27724A601}"/>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9F34AA1-1223-49D2-8A1A-1AC9A2604B8A}"/>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120BA536-0058-4F14-BD02-A4C01891812A}"/>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MCP server</a:t>
            </a:r>
          </a:p>
        </p:txBody>
      </p:sp>
      <p:sp>
        <p:nvSpPr>
          <p:cNvPr id="12" name="">
            <a:extLst xmlns:a="http://schemas.openxmlformats.org/drawingml/2006/main">
              <a:ext uri="{FF2B5EF4-FFF2-40B4-BE49-F238E27FC236}">
                <a16:creationId xmlns:a16="http://schemas.microsoft.com/office/drawing/2014/main" id="{30E9822D-B006-47C1-9CDB-EC476A558089}"/>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Exposes approved tools and structured input schemas.</a:t>
            </a:r>
          </a:p>
        </p:txBody>
      </p:sp>
      <p:sp>
        <p:nvSpPr>
          <p:cNvPr id="13" name="">
            <a:extLst xmlns:a="http://schemas.openxmlformats.org/drawingml/2006/main">
              <a:ext uri="{FF2B5EF4-FFF2-40B4-BE49-F238E27FC236}">
                <a16:creationId xmlns:a16="http://schemas.microsoft.com/office/drawing/2014/main" id="{24CC50F2-59D2-4DBB-9B91-D5E2F5A9FE08}"/>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3F51BDA-4A93-4216-9375-7327C233FF43}"/>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2AE8621-9946-4BAB-B2C5-58C3DAF53706}"/>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Policy API</a:t>
            </a:r>
          </a:p>
        </p:txBody>
      </p:sp>
      <p:sp>
        <p:nvSpPr>
          <p:cNvPr id="16" name="">
            <a:extLst xmlns:a="http://schemas.openxmlformats.org/drawingml/2006/main">
              <a:ext uri="{FF2B5EF4-FFF2-40B4-BE49-F238E27FC236}">
                <a16:creationId xmlns:a16="http://schemas.microsoft.com/office/drawing/2014/main" id="{1BB43548-B8C3-484E-B050-3C94ADA82A27}"/>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Enforces identity, rules and operation permissions.</a:t>
            </a:r>
          </a:p>
        </p:txBody>
      </p:sp>
      <p:sp>
        <p:nvSpPr>
          <p:cNvPr id="17" name="">
            <a:extLst xmlns:a="http://schemas.openxmlformats.org/drawingml/2006/main">
              <a:ext uri="{FF2B5EF4-FFF2-40B4-BE49-F238E27FC236}">
                <a16:creationId xmlns:a16="http://schemas.microsoft.com/office/drawing/2014/main" id="{397C15A7-7DD1-473B-AB32-0B127E0FC75C}"/>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43CBA8A4-3D66-49AE-B1DC-4FB6FECC2571}"/>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FFDDD29-3165-4E70-BF80-11026687A13E}"/>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System of record</a:t>
            </a:r>
          </a:p>
        </p:txBody>
      </p:sp>
      <p:sp>
        <p:nvSpPr>
          <p:cNvPr id="20" name="">
            <a:extLst xmlns:a="http://schemas.openxmlformats.org/drawingml/2006/main">
              <a:ext uri="{FF2B5EF4-FFF2-40B4-BE49-F238E27FC236}">
                <a16:creationId xmlns:a16="http://schemas.microsoft.com/office/drawing/2014/main" id="{52C68952-F7D8-4138-AF6F-9244C50DBC67}"/>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Executes authorised work and returns a traceable result.</a:t>
            </a:r>
          </a:p>
        </p:txBody>
      </p:sp>
      <p:sp>
        <p:nvSpPr>
          <p:cNvPr id="24" name="">
            <a:extLst xmlns:a="http://schemas.openxmlformats.org/drawingml/2006/main">
              <a:ext uri="{FF2B5EF4-FFF2-40B4-BE49-F238E27FC236}">
                <a16:creationId xmlns:a16="http://schemas.microsoft.com/office/drawing/2014/main" id="{64336E66-0DC4-4002-AAD7-2B0FDEC0A5EA}"/>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MCP complements APIs. It does not replace policy rules, the batch scheduler or transaction controls.</a:t>
            </a:r>
          </a:p>
        </p:txBody>
      </p:sp>
      <p:sp>
        <p:nvSpPr>
          <p:cNvPr id="25" name="">
            <a:extLst xmlns:a="http://schemas.openxmlformats.org/drawingml/2006/main">
              <a:ext uri="{FF2B5EF4-FFF2-40B4-BE49-F238E27FC236}">
                <a16:creationId xmlns:a16="http://schemas.microsoft.com/office/drawing/2014/main" id="{AA057FBF-CC1D-4AC2-97EA-A116E1FB9F1C}"/>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26565AE3-65D3-4D1F-899A-57D9C21845C1}"/>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56B71A95-542E-4B1F-9188-815B0C74F93B}"/>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C1978EEB-081B-4DB3-8F6B-5D6E5A302DC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12 / 31</a:t>
            </a:r>
          </a:p>
        </p:txBody>
      </p:sp>
    </p:spTree>
    <p:extLst>
      <p:ext uri="{BB962C8B-B14F-4D97-AF65-F5344CB8AC3E}">
        <p14:creationId xmlns:p14="http://schemas.microsoft.com/office/powerpoint/2010/main" val="429484810"/>
      </p:ext>
    </p:extLst>
  </p:cSld>
</p:sld>
</file>

<file path=ppt/slides/slide1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4790bf4165648b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4C3ABC-8958-4190-BEB7-C0245EB9C85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An initial MCP tool catalogue</a:t>
            </a:r>
          </a:p>
        </p:txBody>
      </p:sp>
      <p:sp>
        <p:nvSpPr>
          <p:cNvPr id="3" name="">
            <a:extLst xmlns:a="http://schemas.openxmlformats.org/drawingml/2006/main">
              <a:ext uri="{FF2B5EF4-FFF2-40B4-BE49-F238E27FC236}">
                <a16:creationId xmlns:a16="http://schemas.microsoft.com/office/drawing/2014/main" id="{897DC023-9895-4644-87B4-F37121D4E34F}"/>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194A84F3-BC23-4CF6-A5B9-C076942D2EE1}"/>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Begin with limited, observable operations before expanding access.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143250"/>
                <a:gridCol w="3952875"/>
                <a:gridCol w="3762375"/>
              </a:tblGrid>
              <a:tr h="511175">
                <a:tc>
                  <a:txBody>
                    <a:bodyPr>
                      <a:noAutofit/>
                    </a:bodyPr>
                    <a:lstStyle/>
                    <a:p>
                      <a:r>
                        <a:rPr sz="1650" b="1">
                          <a:solidFill>
                            <a:srgbClr val="FFFFFF"/>
                          </a:solidFill>
                          <a:latin typeface="Liberation Sans"/>
                          <a:ea typeface="Liberation Sans"/>
                          <a:cs typeface="Liberation Sans"/>
                        </a:rPr>
                        <a:t>Illustrative tool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Purpose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Permission /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policy_summary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Retrieve permitted contract context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Read-only, field filtering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reconciliation_exceptions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List assigned material breaks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Entity and portfolio scope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batch_job_status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Explain progress and dependency state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Read-only operational 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draft_service_request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Prepare a case for operator review</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Draft only, no policy mutation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submit_approved_change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Execute an approved API command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Bound approval, current-version check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F57336E3-C3B0-458E-9E6A-AC1855C05F18}"/>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421268E-692A-4053-B564-B1F5A6C8BDAA}"/>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07502B32-AA7D-414E-B00E-B15CDD8E964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A0F189B8-298C-4DE7-9605-859B53BEBF6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7B49A2E0-5A6A-4CBC-98AD-B59423D9DFE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13 / 31</a:t>
            </a:r>
          </a:p>
        </p:txBody>
      </p:sp>
    </p:spTree>
    <p:extLst>
      <p:ext uri="{BB962C8B-B14F-4D97-AF65-F5344CB8AC3E}">
        <p14:creationId xmlns:p14="http://schemas.microsoft.com/office/powerpoint/2010/main" val="1859374455"/>
      </p:ext>
    </p:extLst>
  </p:cSld>
</p:sld>
</file>

<file path=ppt/slides/slide1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2b127c7ca6340b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9A695AA-753B-4F18-9ABF-CD572B1F3AF1}"/>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Security boundaries around AI tools</a:t>
            </a:r>
          </a:p>
        </p:txBody>
      </p:sp>
      <p:sp>
        <p:nvSpPr>
          <p:cNvPr id="3" name="">
            <a:extLst xmlns:a="http://schemas.openxmlformats.org/drawingml/2006/main">
              <a:ext uri="{FF2B5EF4-FFF2-40B4-BE49-F238E27FC236}">
                <a16:creationId xmlns:a16="http://schemas.microsoft.com/office/drawing/2014/main" id="{76007B99-4C19-4D2B-A2A9-02311D9D0B6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E27CB3D-A32F-4310-AB03-14361852EEF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control boundary must remain outside the language model.</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667000"/>
                <a:gridCol w="4810125"/>
                <a:gridCol w="3381375"/>
              </a:tblGrid>
              <a:tr h="511175">
                <a:tc>
                  <a:txBody>
                    <a:bodyPr>
                      <a:noAutofit/>
                    </a:bodyPr>
                    <a:lstStyle/>
                    <a:p>
                      <a:r>
                        <a:rPr sz="1650" b="1">
                          <a:solidFill>
                            <a:srgbClr val="FFFFFF"/>
                          </a:solidFill>
                          <a:latin typeface="Liberation Sans"/>
                          <a:ea typeface="Liberation Sans"/>
                          <a:cs typeface="Liberation Sans"/>
                        </a:rPr>
                        <a:t>Risk</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Proposed control</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Excessive access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Least privilege and per-operation checks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Denied-operation tests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Token misuse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Audience validation and scoped authorisation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Auth-flow and scope tests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Malicious source content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Treat documents and tool results as untrusted data</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Injection and exfiltration tests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Unsafe policy changes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Bind human approval to the exact command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Approval and audit record</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Incorrect tool output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Validate schemas, reconcile and stop on error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Failure and recovery tests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C623ABBF-17A5-43D4-A78F-7679DB6EA99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528FB17-6AB5-418F-B17F-49D842D7568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D9CCA611-B1DC-4E2E-921F-BD2C53D0D3C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09C11411-BF27-416A-ABAB-ADEFFC262B38}"/>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D0B423B-B4FE-4FE3-91E2-49F505131D2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14 / 31</a:t>
            </a:r>
          </a:p>
        </p:txBody>
      </p:sp>
    </p:spTree>
    <p:extLst>
      <p:ext uri="{BB962C8B-B14F-4D97-AF65-F5344CB8AC3E}">
        <p14:creationId xmlns:p14="http://schemas.microsoft.com/office/powerpoint/2010/main" val="1703105828"/>
      </p:ext>
    </p:extLst>
  </p:cSld>
</p:sld>
</file>

<file path=ppt/slides/slide1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d442ebcc6fa44fc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80D1014-DE93-417D-BB4E-EC6875E2C58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governed policy service request</a:t>
            </a:r>
          </a:p>
        </p:txBody>
      </p:sp>
      <p:sp>
        <p:nvSpPr>
          <p:cNvPr id="3" name="">
            <a:extLst xmlns:a="http://schemas.openxmlformats.org/drawingml/2006/main">
              <a:ext uri="{FF2B5EF4-FFF2-40B4-BE49-F238E27FC236}">
                <a16:creationId xmlns:a16="http://schemas.microsoft.com/office/drawing/2014/main" id="{E944CB85-7CCE-4E99-B7F4-7D001DC5781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8C28F65-65F9-4F05-ACDB-0077495ACE5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An AI assistant can prepare work without becoming the authority for the transaction.</a:t>
            </a:r>
          </a:p>
        </p:txBody>
      </p:sp>
      <p:sp>
        <p:nvSpPr>
          <p:cNvPr id="5" name="">
            <a:extLst xmlns:a="http://schemas.openxmlformats.org/drawingml/2006/main">
              <a:ext uri="{FF2B5EF4-FFF2-40B4-BE49-F238E27FC236}">
                <a16:creationId xmlns:a16="http://schemas.microsoft.com/office/drawing/2014/main" id="{E08CEA82-E3A6-4709-97B6-2B30F20DCEE0}"/>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9299221-5EF7-409B-8D44-3616DF792384}"/>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A142925C-6F69-4284-9431-77E91A250478}"/>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Request</a:t>
            </a:r>
          </a:p>
        </p:txBody>
      </p:sp>
      <p:sp>
        <p:nvSpPr>
          <p:cNvPr id="8" name="">
            <a:extLst xmlns:a="http://schemas.openxmlformats.org/drawingml/2006/main">
              <a:ext uri="{FF2B5EF4-FFF2-40B4-BE49-F238E27FC236}">
                <a16:creationId xmlns:a16="http://schemas.microsoft.com/office/drawing/2014/main" id="{AEB043FD-DEF6-4E7B-9C3D-C8364AC5A812}"/>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An authorised operator asks for a policy change.</a:t>
            </a:r>
          </a:p>
        </p:txBody>
      </p:sp>
      <p:sp>
        <p:nvSpPr>
          <p:cNvPr id="9" name="">
            <a:extLst xmlns:a="http://schemas.openxmlformats.org/drawingml/2006/main">
              <a:ext uri="{FF2B5EF4-FFF2-40B4-BE49-F238E27FC236}">
                <a16:creationId xmlns:a16="http://schemas.microsoft.com/office/drawing/2014/main" id="{97000AEC-F671-4325-B1AA-8182AE67C721}"/>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9142760-5638-4343-A4FF-FBAF5EBAC473}"/>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00015F3D-35ED-4AA1-8C77-24D9268BAE75}"/>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Prepare</a:t>
            </a:r>
          </a:p>
        </p:txBody>
      </p:sp>
      <p:sp>
        <p:nvSpPr>
          <p:cNvPr id="12" name="">
            <a:extLst xmlns:a="http://schemas.openxmlformats.org/drawingml/2006/main">
              <a:ext uri="{FF2B5EF4-FFF2-40B4-BE49-F238E27FC236}">
                <a16:creationId xmlns:a16="http://schemas.microsoft.com/office/drawing/2014/main" id="{2D3391ED-DB7B-44C8-9575-7B742FF2C330}"/>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Cortex retrieves evidence and drafts a typed command.</a:t>
            </a:r>
          </a:p>
        </p:txBody>
      </p:sp>
      <p:sp>
        <p:nvSpPr>
          <p:cNvPr id="13" name="">
            <a:extLst xmlns:a="http://schemas.openxmlformats.org/drawingml/2006/main">
              <a:ext uri="{FF2B5EF4-FFF2-40B4-BE49-F238E27FC236}">
                <a16:creationId xmlns:a16="http://schemas.microsoft.com/office/drawing/2014/main" id="{13798D34-F67A-4A15-9F0B-1F8340F7604F}"/>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305E2EE-F879-4F18-B1B5-45362766583E}"/>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9445488-624E-47C2-9221-EB18D7AC2EE1}"/>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Approve</a:t>
            </a:r>
          </a:p>
        </p:txBody>
      </p:sp>
      <p:sp>
        <p:nvSpPr>
          <p:cNvPr id="16" name="">
            <a:extLst xmlns:a="http://schemas.openxmlformats.org/drawingml/2006/main">
              <a:ext uri="{FF2B5EF4-FFF2-40B4-BE49-F238E27FC236}">
                <a16:creationId xmlns:a16="http://schemas.microsoft.com/office/drawing/2014/main" id="{7EF55D4B-7484-45CD-AF77-E8997F9F7B8B}"/>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Review the command, impact and current record.</a:t>
            </a:r>
          </a:p>
        </p:txBody>
      </p:sp>
      <p:sp>
        <p:nvSpPr>
          <p:cNvPr id="17" name="">
            <a:extLst xmlns:a="http://schemas.openxmlformats.org/drawingml/2006/main">
              <a:ext uri="{FF2B5EF4-FFF2-40B4-BE49-F238E27FC236}">
                <a16:creationId xmlns:a16="http://schemas.microsoft.com/office/drawing/2014/main" id="{DFD1AD87-FBA8-411A-AAE6-F64F9F2250F8}"/>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D2037C5-FF92-4421-8F88-5816E129BA0A}"/>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1A75EAB-5498-44F4-AF03-25138C103887}"/>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Execute</a:t>
            </a:r>
          </a:p>
        </p:txBody>
      </p:sp>
      <p:sp>
        <p:nvSpPr>
          <p:cNvPr id="20" name="">
            <a:extLst xmlns:a="http://schemas.openxmlformats.org/drawingml/2006/main">
              <a:ext uri="{FF2B5EF4-FFF2-40B4-BE49-F238E27FC236}">
                <a16:creationId xmlns:a16="http://schemas.microsoft.com/office/drawing/2014/main" id="{0C25DBD5-B5AB-4DF9-A89C-7ADDD54E237D}"/>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The API validates, commits and returns the audit reference.</a:t>
            </a:r>
          </a:p>
        </p:txBody>
      </p:sp>
      <p:sp>
        <p:nvSpPr>
          <p:cNvPr id="24" name="">
            <a:extLst xmlns:a="http://schemas.openxmlformats.org/drawingml/2006/main">
              <a:ext uri="{FF2B5EF4-FFF2-40B4-BE49-F238E27FC236}">
                <a16:creationId xmlns:a16="http://schemas.microsoft.com/office/drawing/2014/main" id="{C21D9552-6358-4E17-B5F5-FED4A6232EBA}"/>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A stale record, missing approval or invalid rule blocks execution and returns an actionable exception.</a:t>
            </a:r>
          </a:p>
        </p:txBody>
      </p:sp>
      <p:sp>
        <p:nvSpPr>
          <p:cNvPr id="25" name="">
            <a:extLst xmlns:a="http://schemas.openxmlformats.org/drawingml/2006/main">
              <a:ext uri="{FF2B5EF4-FFF2-40B4-BE49-F238E27FC236}">
                <a16:creationId xmlns:a16="http://schemas.microsoft.com/office/drawing/2014/main" id="{0E229EAE-641B-49E0-A421-123567AA8A0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9741A632-2705-4098-B731-B1B05F3EEC3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F7A2F242-5E5F-430B-B2D0-B1CF55B0740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10B046A1-C469-4908-84A9-D88051D8D36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15 / 31</a:t>
            </a:r>
          </a:p>
        </p:txBody>
      </p:sp>
    </p:spTree>
    <p:extLst>
      <p:ext uri="{BB962C8B-B14F-4D97-AF65-F5344CB8AC3E}">
        <p14:creationId xmlns:p14="http://schemas.microsoft.com/office/powerpoint/2010/main" val="176787459"/>
      </p:ext>
    </p:extLst>
  </p:cSld>
</p:sld>
</file>

<file path=ppt/slides/slide1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a7a92ed48a34523"/>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AA4B6E1-3E58-4ED4-B56E-4ACD21292E2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Legacy batch processing: a complete inventory</a:t>
            </a:r>
          </a:p>
        </p:txBody>
      </p:sp>
      <p:sp>
        <p:nvSpPr>
          <p:cNvPr id="3" name="">
            <a:extLst xmlns:a="http://schemas.openxmlformats.org/drawingml/2006/main">
              <a:ext uri="{FF2B5EF4-FFF2-40B4-BE49-F238E27FC236}">
                <a16:creationId xmlns:a16="http://schemas.microsoft.com/office/drawing/2014/main" id="{09A02F1B-5B38-4D2D-BA5B-E42DAEB9708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815A3F67-6036-47D0-ACB9-675D54D5654C}"/>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Conversion begins with dependencies and business meaning, not only source code.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286125"/>
                <a:gridCol w="7572375"/>
              </a:tblGrid>
              <a:tr h="511175">
                <a:tc>
                  <a:txBody>
                    <a:bodyPr>
                      <a:noAutofit/>
                    </a:bodyPr>
                    <a:lstStyle/>
                    <a:p>
                      <a:r>
                        <a:rPr sz="1650" b="1">
                          <a:solidFill>
                            <a:srgbClr val="FFFFFF"/>
                          </a:solidFill>
                          <a:latin typeface="Liberation Sans"/>
                          <a:ea typeface="Liberation Sans"/>
                          <a:cs typeface="Liberation Sans"/>
                        </a:rPr>
                        <a:t>Batch dimension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What Genellipse would examine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Scheduling and dependencies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Calendars, predecessors, business date and cut-off</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Input and output contracts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Files, encoding, layouts, control totals and destinations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State and restart rules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Checkpoints, reruns, partial completion and duplicates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Business calculations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Premiums, charges, benefit values and accounting effects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Operational ownership</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Runbooks, service windows, escalation and manual fixes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1D1B8880-DBAE-4187-96A6-7A9FFB1C8429}"/>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130F02F-01E1-4573-86DD-E6581C6BB2E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F3467AC0-A890-41CF-BC7B-16E4CD0DC13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80D30E5-420E-4638-9C91-BE780BA66567}"/>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F8AB1AA4-3A64-4B0B-9991-C3E259D2027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16 / 31</a:t>
            </a:r>
          </a:p>
        </p:txBody>
      </p:sp>
    </p:spTree>
    <p:extLst>
      <p:ext uri="{BB962C8B-B14F-4D97-AF65-F5344CB8AC3E}">
        <p14:creationId xmlns:p14="http://schemas.microsoft.com/office/powerpoint/2010/main" val="1120966595"/>
      </p:ext>
    </p:extLst>
  </p:cSld>
</p:sld>
</file>

<file path=ppt/slides/slide1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bc70d96233fb468c"/>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C3AEC31-1C9B-4009-952E-47823EC1F3F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controlled overnight processing cycle</a:t>
            </a:r>
          </a:p>
        </p:txBody>
      </p:sp>
      <p:sp>
        <p:nvSpPr>
          <p:cNvPr id="3" name="">
            <a:extLst xmlns:a="http://schemas.openxmlformats.org/drawingml/2006/main">
              <a:ext uri="{FF2B5EF4-FFF2-40B4-BE49-F238E27FC236}">
                <a16:creationId xmlns:a16="http://schemas.microsoft.com/office/drawing/2014/main" id="{A464A804-5823-420A-9EC7-1744B7C650C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B65D7FA-3BB9-4FAE-AA40-D69A1BEBD9A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Modern orchestration can expose progress while preserving the business sequence.</a:t>
            </a:r>
          </a:p>
        </p:txBody>
      </p:sp>
      <p:sp>
        <p:nvSpPr>
          <p:cNvPr id="5" name="">
            <a:extLst xmlns:a="http://schemas.openxmlformats.org/drawingml/2006/main">
              <a:ext uri="{FF2B5EF4-FFF2-40B4-BE49-F238E27FC236}">
                <a16:creationId xmlns:a16="http://schemas.microsoft.com/office/drawing/2014/main" id="{BB1D24D8-041C-4C66-8FC1-6EC77DEDFA0A}"/>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D1F54A3-C69F-443E-8335-05E771EC5F7A}"/>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1310F679-3B5C-467A-B861-737BAAA030F7}"/>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Validate intake</a:t>
            </a:r>
          </a:p>
        </p:txBody>
      </p:sp>
      <p:sp>
        <p:nvSpPr>
          <p:cNvPr id="8" name="">
            <a:extLst xmlns:a="http://schemas.openxmlformats.org/drawingml/2006/main">
              <a:ext uri="{FF2B5EF4-FFF2-40B4-BE49-F238E27FC236}">
                <a16:creationId xmlns:a16="http://schemas.microsoft.com/office/drawing/2014/main" id="{013F63E8-FE7F-4DCE-99EE-18FA4BA2A10F}"/>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Check cut-off, file completeness and control totals.</a:t>
            </a:r>
          </a:p>
        </p:txBody>
      </p:sp>
      <p:sp>
        <p:nvSpPr>
          <p:cNvPr id="9" name="">
            <a:extLst xmlns:a="http://schemas.openxmlformats.org/drawingml/2006/main">
              <a:ext uri="{FF2B5EF4-FFF2-40B4-BE49-F238E27FC236}">
                <a16:creationId xmlns:a16="http://schemas.microsoft.com/office/drawing/2014/main" id="{B5A3384E-9380-4914-8DF1-C88B694543CE}"/>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C867EF0-DC81-48DA-A72F-A59E8018A5C6}"/>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C34A93E1-5A16-4CBF-8502-68A4C92286C6}"/>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Run dependencies</a:t>
            </a:r>
          </a:p>
        </p:txBody>
      </p:sp>
      <p:sp>
        <p:nvSpPr>
          <p:cNvPr id="12" name="">
            <a:extLst xmlns:a="http://schemas.openxmlformats.org/drawingml/2006/main">
              <a:ext uri="{FF2B5EF4-FFF2-40B4-BE49-F238E27FC236}">
                <a16:creationId xmlns:a16="http://schemas.microsoft.com/office/drawing/2014/main" id="{9BEC5568-A3A4-4752-8C1B-377E874BE159}"/>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Execute approved jobs with explicit prerequisites.</a:t>
            </a:r>
          </a:p>
        </p:txBody>
      </p:sp>
      <p:sp>
        <p:nvSpPr>
          <p:cNvPr id="13" name="">
            <a:extLst xmlns:a="http://schemas.openxmlformats.org/drawingml/2006/main">
              <a:ext uri="{FF2B5EF4-FFF2-40B4-BE49-F238E27FC236}">
                <a16:creationId xmlns:a16="http://schemas.microsoft.com/office/drawing/2014/main" id="{6D86107A-2B32-4D5F-97B5-1E738DA06DDA}"/>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CA42316-AE0C-4BBD-9C5F-564576E5E2E2}"/>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FFB3D5BD-34E1-4005-9F1C-6CBF98DEFCE5}"/>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Reconcile outputs</a:t>
            </a:r>
          </a:p>
        </p:txBody>
      </p:sp>
      <p:sp>
        <p:nvSpPr>
          <p:cNvPr id="16" name="">
            <a:extLst xmlns:a="http://schemas.openxmlformats.org/drawingml/2006/main">
              <a:ext uri="{FF2B5EF4-FFF2-40B4-BE49-F238E27FC236}">
                <a16:creationId xmlns:a16="http://schemas.microsoft.com/office/drawing/2014/main" id="{F31AC425-B23D-40DF-94B7-EA67A0B36783}"/>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Check policy movements, ledger totals and rejects.</a:t>
            </a:r>
          </a:p>
        </p:txBody>
      </p:sp>
      <p:sp>
        <p:nvSpPr>
          <p:cNvPr id="17" name="">
            <a:extLst xmlns:a="http://schemas.openxmlformats.org/drawingml/2006/main">
              <a:ext uri="{FF2B5EF4-FFF2-40B4-BE49-F238E27FC236}">
                <a16:creationId xmlns:a16="http://schemas.microsoft.com/office/drawing/2014/main" id="{1C42F63B-49FE-411E-854F-27AD26D0EB47}"/>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4635C342-862F-4960-942E-3F5B40D5A80C}"/>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AF84DEA0-16A3-4C6E-AEC9-B6D7C2DDC5EE}"/>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Release results</a:t>
            </a:r>
          </a:p>
        </p:txBody>
      </p:sp>
      <p:sp>
        <p:nvSpPr>
          <p:cNvPr id="20" name="">
            <a:extLst xmlns:a="http://schemas.openxmlformats.org/drawingml/2006/main">
              <a:ext uri="{FF2B5EF4-FFF2-40B4-BE49-F238E27FC236}">
                <a16:creationId xmlns:a16="http://schemas.microsoft.com/office/drawing/2014/main" id="{0779E5C7-7B8E-4FC7-A1DE-588F8E746C4A}"/>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Approve downstream availability and retain evidence.</a:t>
            </a:r>
          </a:p>
        </p:txBody>
      </p:sp>
      <p:sp>
        <p:nvSpPr>
          <p:cNvPr id="24" name="">
            <a:extLst xmlns:a="http://schemas.openxmlformats.org/drawingml/2006/main">
              <a:ext uri="{FF2B5EF4-FFF2-40B4-BE49-F238E27FC236}">
                <a16:creationId xmlns:a16="http://schemas.microsoft.com/office/drawing/2014/main" id="{CCD927D2-AA97-4A54-B4E7-A61A3CFF2A9E}"/>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Checkpointing, repeat-safe execution and restart ownership apply throughout the cycle.</a:t>
            </a:r>
          </a:p>
        </p:txBody>
      </p:sp>
      <p:sp>
        <p:nvSpPr>
          <p:cNvPr id="25" name="">
            <a:extLst xmlns:a="http://schemas.openxmlformats.org/drawingml/2006/main">
              <a:ext uri="{FF2B5EF4-FFF2-40B4-BE49-F238E27FC236}">
                <a16:creationId xmlns:a16="http://schemas.microsoft.com/office/drawing/2014/main" id="{067C1F24-CCAE-4DD4-B3C5-A54A6DCBA7D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8C85C932-6A3E-4A5A-9285-30195894D27D}"/>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6DA8640-EB7F-4E26-AB8A-D747A39FED5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B263D859-A001-4A3B-8B01-BA41BFEE7124}"/>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17 / 31</a:t>
            </a:r>
          </a:p>
        </p:txBody>
      </p:sp>
    </p:spTree>
    <p:extLst>
      <p:ext uri="{BB962C8B-B14F-4D97-AF65-F5344CB8AC3E}">
        <p14:creationId xmlns:p14="http://schemas.microsoft.com/office/powerpoint/2010/main" val="1180435640"/>
      </p:ext>
    </p:extLst>
  </p:cSld>
</p:sld>
</file>

<file path=ppt/slides/slide1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75cbd32840d49f9"/>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38E16F-559D-4A0F-9184-7CC43F67A4FC}"/>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Batch redesign needs measurable evidence</a:t>
            </a:r>
          </a:p>
        </p:txBody>
      </p:sp>
      <p:sp>
        <p:nvSpPr>
          <p:cNvPr id="3" name="">
            <a:extLst xmlns:a="http://schemas.openxmlformats.org/drawingml/2006/main">
              <a:ext uri="{FF2B5EF4-FFF2-40B4-BE49-F238E27FC236}">
                <a16:creationId xmlns:a16="http://schemas.microsoft.com/office/drawing/2014/main" id="{3FBAF625-89A1-4B3E-A1BA-05094792036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AA2290E-ADB8-45E0-9110-B51605044DD7}"/>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hypothetical comparison separates processing time from waiting and recovery effort.</a:t>
            </a:r>
          </a:p>
        </p:txBody>
      </p:sp>
      <p:sp>
        <p:nvSpPr>
          <p:cNvPr id="5" name="">
            <a:extLst xmlns:a="http://schemas.openxmlformats.org/drawingml/2006/main">
              <a:ext uri="{FF2B5EF4-FFF2-40B4-BE49-F238E27FC236}">
                <a16:creationId xmlns:a16="http://schemas.microsoft.com/office/drawing/2014/main" id="{296E2BB9-4DF3-496B-98B2-70BA258587C0}"/>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E4612BD-1590-42C7-ACE2-91D96B8F0A79}"/>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Hours per sequential cycle, synthetic design example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2dfeeb32bcf0426f"/>
          </a:graphicData>
        </a:graphic>
      </p:graphicFrame>
      <p:sp>
        <p:nvSpPr>
          <p:cNvPr id="8" name="">
            <a:extLst xmlns:a="http://schemas.openxmlformats.org/drawingml/2006/main">
              <a:ext uri="{FF2B5EF4-FFF2-40B4-BE49-F238E27FC236}">
                <a16:creationId xmlns:a16="http://schemas.microsoft.com/office/drawing/2014/main" id="{29C8E886-4898-490E-8E9D-C174A9D924F2}"/>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8.2h to 5.0h</a:t>
            </a:r>
          </a:p>
        </p:txBody>
      </p:sp>
      <p:sp>
        <p:nvSpPr>
          <p:cNvPr id="9" name="">
            <a:extLst xmlns:a="http://schemas.openxmlformats.org/drawingml/2006/main">
              <a:ext uri="{FF2B5EF4-FFF2-40B4-BE49-F238E27FC236}">
                <a16:creationId xmlns:a16="http://schemas.microsoft.com/office/drawing/2014/main" id="{D9EE264E-6280-4237-A754-33A9DABEE488}"/>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Illustrative cycle window</a:t>
            </a:r>
          </a:p>
        </p:txBody>
      </p:sp>
      <p:sp>
        <p:nvSpPr>
          <p:cNvPr id="10" name="">
            <a:extLst xmlns:a="http://schemas.openxmlformats.org/drawingml/2006/main">
              <a:ext uri="{FF2B5EF4-FFF2-40B4-BE49-F238E27FC236}">
                <a16:creationId xmlns:a16="http://schemas.microsoft.com/office/drawing/2014/main" id="{690AE420-B5BB-477A-980C-ADE87F6942B8}"/>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Prove dependency order and financial correctness before release.</a:t>
            </a:r>
          </a:p>
        </p:txBody>
      </p:sp>
      <p:sp>
        <p:nvSpPr>
          <p:cNvPr id="11" name="">
            <a:extLst xmlns:a="http://schemas.openxmlformats.org/drawingml/2006/main">
              <a:ext uri="{FF2B5EF4-FFF2-40B4-BE49-F238E27FC236}">
                <a16:creationId xmlns:a16="http://schemas.microsoft.com/office/drawing/2014/main" id="{4F946885-7648-47BC-A67B-CE2A85AC672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design targets, not measured AegisNow performance. Total windows assume sequential stages.</a:t>
            </a:r>
          </a:p>
        </p:txBody>
      </p:sp>
      <p:sp>
        <p:nvSpPr>
          <p:cNvPr id="12" name="">
            <a:extLst xmlns:a="http://schemas.openxmlformats.org/drawingml/2006/main">
              <a:ext uri="{FF2B5EF4-FFF2-40B4-BE49-F238E27FC236}">
                <a16:creationId xmlns:a16="http://schemas.microsoft.com/office/drawing/2014/main" id="{995D9069-7269-41CE-9BC6-4EE6ED532533}"/>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8BDC1E62-0EC0-4FC7-A03C-F12999A35D33}"/>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03B685D7-DC85-42F5-A6D7-783D5AA1E24C}"/>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18 / 31</a:t>
            </a:r>
          </a:p>
        </p:txBody>
      </p:sp>
    </p:spTree>
    <p:extLst>
      <p:ext uri="{BB962C8B-B14F-4D97-AF65-F5344CB8AC3E}">
        <p14:creationId xmlns:p14="http://schemas.microsoft.com/office/powerpoint/2010/main" val="1168012417"/>
      </p:ext>
    </p:extLst>
  </p:cSld>
</p:sld>
</file>

<file path=ppt/slides/slide1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c432673b7cb4a6f"/>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FD46D43-8878-4894-8582-05700EF8970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Conversion options for each policy system</a:t>
            </a:r>
          </a:p>
        </p:txBody>
      </p:sp>
      <p:sp>
        <p:nvSpPr>
          <p:cNvPr id="3" name="">
            <a:extLst xmlns:a="http://schemas.openxmlformats.org/drawingml/2006/main">
              <a:ext uri="{FF2B5EF4-FFF2-40B4-BE49-F238E27FC236}">
                <a16:creationId xmlns:a16="http://schemas.microsoft.com/office/drawing/2014/main" id="{EB576BF7-C7CF-4FAF-A540-FBDF3A8FCE7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C545DD4-D0DB-4B5F-B77A-E2A86796020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target platform must preserve the behaviour the business still needs.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905125"/>
                <a:gridCol w="4095750"/>
                <a:gridCol w="3857625"/>
              </a:tblGrid>
              <a:tr h="613410">
                <a:tc>
                  <a:txBody>
                    <a:bodyPr>
                      <a:noAutofit/>
                    </a:bodyPr>
                    <a:lstStyle/>
                    <a:p>
                      <a:r>
                        <a:rPr sz="1650" b="1">
                          <a:solidFill>
                            <a:srgbClr val="FFFFFF"/>
                          </a:solidFill>
                          <a:latin typeface="Liberation Sans"/>
                          <a:ea typeface="Liberation Sans"/>
                          <a:cs typeface="Liberation Sans"/>
                        </a:rPr>
                        <a:t>Option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Suitable assessment context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Proof required</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Wrap and retain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Stable specialist calculations remain valuable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Controlled interfaces and long-term support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Rehost or replatform</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Runtime or infrastructure drives the risk</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Equivalent behaviour and operational testing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Refactor selected services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Change is concentrated in defined functions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Regression coverage and compatibility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Replace administration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 target platform fits the product scope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Contract fidelity, migration and acceptance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308256FD-75F6-45B7-A7AB-85CDDB85F5DA}"/>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5AA9C213-F89E-4F4B-9FB1-A2FA05F0BF13}"/>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EF497646-5A34-4EE8-AC24-F720F1CDD9F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268759E8-7C85-4D43-9850-339EEB206F79}"/>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3CA7AAA9-01BD-44D0-835E-BA62987F8ACB}"/>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19 / 31</a:t>
            </a:r>
          </a:p>
        </p:txBody>
      </p:sp>
    </p:spTree>
    <p:extLst>
      <p:ext uri="{BB962C8B-B14F-4D97-AF65-F5344CB8AC3E}">
        <p14:creationId xmlns:p14="http://schemas.microsoft.com/office/powerpoint/2010/main" val="982826098"/>
      </p:ext>
    </p:extLst>
  </p:cSld>
</p:sld>
</file>

<file path=ppt/slides/slide2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447388390fb941e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95F28BA-6750-481F-B08B-646BC0171B8D}"/>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Parallel running before cutover</a:t>
            </a:r>
          </a:p>
        </p:txBody>
      </p:sp>
      <p:sp>
        <p:nvSpPr>
          <p:cNvPr id="3" name="">
            <a:extLst xmlns:a="http://schemas.openxmlformats.org/drawingml/2006/main">
              <a:ext uri="{FF2B5EF4-FFF2-40B4-BE49-F238E27FC236}">
                <a16:creationId xmlns:a16="http://schemas.microsoft.com/office/drawing/2014/main" id="{F1D11BDC-39C6-4E12-AD7B-D88A029AA7BA}"/>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702DCB4-BC61-48EE-A97A-D4F3339CF57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Representative transactions establish whether the new implementation behaves as required.</a:t>
            </a:r>
          </a:p>
        </p:txBody>
      </p:sp>
      <p:sp>
        <p:nvSpPr>
          <p:cNvPr id="5" name="">
            <a:extLst xmlns:a="http://schemas.openxmlformats.org/drawingml/2006/main">
              <a:ext uri="{FF2B5EF4-FFF2-40B4-BE49-F238E27FC236}">
                <a16:creationId xmlns:a16="http://schemas.microsoft.com/office/drawing/2014/main" id="{2724AD11-E154-46CB-A5BA-A254F96B8C71}"/>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6365B00-8F24-489D-915F-CD7DE2F733FC}"/>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5F5ABE3F-C41D-4C16-A911-79EB6311F134}"/>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Baseline</a:t>
            </a:r>
          </a:p>
        </p:txBody>
      </p:sp>
      <p:sp>
        <p:nvSpPr>
          <p:cNvPr id="8" name="">
            <a:extLst xmlns:a="http://schemas.openxmlformats.org/drawingml/2006/main">
              <a:ext uri="{FF2B5EF4-FFF2-40B4-BE49-F238E27FC236}">
                <a16:creationId xmlns:a16="http://schemas.microsoft.com/office/drawing/2014/main" id="{CEC0663C-5075-494D-960D-16A054258374}"/>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Capture approved source results and boundary cases.</a:t>
            </a:r>
          </a:p>
        </p:txBody>
      </p:sp>
      <p:sp>
        <p:nvSpPr>
          <p:cNvPr id="9" name="">
            <a:extLst xmlns:a="http://schemas.openxmlformats.org/drawingml/2006/main">
              <a:ext uri="{FF2B5EF4-FFF2-40B4-BE49-F238E27FC236}">
                <a16:creationId xmlns:a16="http://schemas.microsoft.com/office/drawing/2014/main" id="{323CE64F-1C69-4099-BD62-6407F58F31DE}"/>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9344E6C0-2958-44E6-A985-3ACFF204344C}"/>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3F3F7B13-AC5C-46E4-BB1A-08FA5AC13927}"/>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Replay</a:t>
            </a:r>
          </a:p>
        </p:txBody>
      </p:sp>
      <p:sp>
        <p:nvSpPr>
          <p:cNvPr id="12" name="">
            <a:extLst xmlns:a="http://schemas.openxmlformats.org/drawingml/2006/main">
              <a:ext uri="{FF2B5EF4-FFF2-40B4-BE49-F238E27FC236}">
                <a16:creationId xmlns:a16="http://schemas.microsoft.com/office/drawing/2014/main" id="{B4C56A5F-CE17-4B85-806E-A9ACB861D534}"/>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Run the same inputs through the target configuration.</a:t>
            </a:r>
          </a:p>
        </p:txBody>
      </p:sp>
      <p:sp>
        <p:nvSpPr>
          <p:cNvPr id="13" name="">
            <a:extLst xmlns:a="http://schemas.openxmlformats.org/drawingml/2006/main">
              <a:ext uri="{FF2B5EF4-FFF2-40B4-BE49-F238E27FC236}">
                <a16:creationId xmlns:a16="http://schemas.microsoft.com/office/drawing/2014/main" id="{F2C0ECB3-CB3F-4CD6-90CF-11DF6F10ECCE}"/>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009C7A6-A1EF-4000-BBE0-E295649A5A06}"/>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CA91CC1F-0E49-486A-B4CE-41F3D41F8B40}"/>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Compare</a:t>
            </a:r>
          </a:p>
        </p:txBody>
      </p:sp>
      <p:sp>
        <p:nvSpPr>
          <p:cNvPr id="16" name="">
            <a:extLst xmlns:a="http://schemas.openxmlformats.org/drawingml/2006/main">
              <a:ext uri="{FF2B5EF4-FFF2-40B4-BE49-F238E27FC236}">
                <a16:creationId xmlns:a16="http://schemas.microsoft.com/office/drawing/2014/main" id="{7A203AA2-8EE6-49C3-9ABE-C2ABF72FC30A}"/>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Investigate policy-level and financial differences.</a:t>
            </a:r>
          </a:p>
        </p:txBody>
      </p:sp>
      <p:sp>
        <p:nvSpPr>
          <p:cNvPr id="17" name="">
            <a:extLst xmlns:a="http://schemas.openxmlformats.org/drawingml/2006/main">
              <a:ext uri="{FF2B5EF4-FFF2-40B4-BE49-F238E27FC236}">
                <a16:creationId xmlns:a16="http://schemas.microsoft.com/office/drawing/2014/main" id="{10A67207-54BB-4552-A032-231904217FEA}"/>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3B80DEB-57C3-4CA3-BA5F-102664B0AC79}"/>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84D98B6A-FC14-4756-B017-C6D0744A3DD0}"/>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Accept</a:t>
            </a:r>
          </a:p>
        </p:txBody>
      </p:sp>
      <p:sp>
        <p:nvSpPr>
          <p:cNvPr id="20" name="">
            <a:extLst xmlns:a="http://schemas.openxmlformats.org/drawingml/2006/main">
              <a:ext uri="{FF2B5EF4-FFF2-40B4-BE49-F238E27FC236}">
                <a16:creationId xmlns:a16="http://schemas.microsoft.com/office/drawing/2014/main" id="{90CE5808-5C4F-4F11-BBF1-1213B2E2E7C4}"/>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Record business approval and rehearse rollback.</a:t>
            </a:r>
          </a:p>
        </p:txBody>
      </p:sp>
      <p:sp>
        <p:nvSpPr>
          <p:cNvPr id="24" name="">
            <a:extLst xmlns:a="http://schemas.openxmlformats.org/drawingml/2006/main">
              <a:ext uri="{FF2B5EF4-FFF2-40B4-BE49-F238E27FC236}">
                <a16:creationId xmlns:a16="http://schemas.microsoft.com/office/drawing/2014/main" id="{E8C1691A-F304-4A69-B4D5-4F79CAEBE8EB}"/>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Include reversals, late data, reinstatements, guarantees and scheduled benefit payments where in scope.</a:t>
            </a:r>
          </a:p>
        </p:txBody>
      </p:sp>
      <p:sp>
        <p:nvSpPr>
          <p:cNvPr id="25" name="">
            <a:extLst xmlns:a="http://schemas.openxmlformats.org/drawingml/2006/main">
              <a:ext uri="{FF2B5EF4-FFF2-40B4-BE49-F238E27FC236}">
                <a16:creationId xmlns:a16="http://schemas.microsoft.com/office/drawing/2014/main" id="{2A5C0167-8A58-4AFA-93A6-54CF1C57E13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C41A5E8F-FB12-4375-841A-E821B004D9D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B10F05A4-5F9B-4E90-BF94-9E4496849C2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3FEF8E68-15BA-4FA1-9F03-9F01F4014BB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20 / 31</a:t>
            </a:r>
          </a:p>
        </p:txBody>
      </p:sp>
    </p:spTree>
    <p:extLst>
      <p:ext uri="{BB962C8B-B14F-4D97-AF65-F5344CB8AC3E}">
        <p14:creationId xmlns:p14="http://schemas.microsoft.com/office/powerpoint/2010/main" val="1743099441"/>
      </p:ext>
    </p:extLst>
  </p:cSld>
</p:sld>
</file>

<file path=ppt/slides/slide21.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f5b96c714519497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FEA1CDE-68F3-4753-9A61-BCAD21AE5CB5}"/>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Cutover and cost retirement</a:t>
            </a:r>
          </a:p>
        </p:txBody>
      </p:sp>
      <p:sp>
        <p:nvSpPr>
          <p:cNvPr id="3" name="">
            <a:extLst xmlns:a="http://schemas.openxmlformats.org/drawingml/2006/main">
              <a:ext uri="{FF2B5EF4-FFF2-40B4-BE49-F238E27FC236}">
                <a16:creationId xmlns:a16="http://schemas.microsoft.com/office/drawing/2014/main" id="{AB70A03D-2AB3-445D-A6B7-FDA36F4EB31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BDC1EA1-C399-42DE-A5B5-DF14C39CE44A}"/>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system is ready to retire when its business and evidence obligations have an approved home.</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143250"/>
                <a:gridCol w="7715250"/>
              </a:tblGrid>
              <a:tr h="511175">
                <a:tc>
                  <a:txBody>
                    <a:bodyPr>
                      <a:noAutofit/>
                    </a:bodyPr>
                    <a:lstStyle/>
                    <a:p>
                      <a:r>
                        <a:rPr sz="1650" b="1">
                          <a:solidFill>
                            <a:srgbClr val="FFFFFF"/>
                          </a:solidFill>
                          <a:latin typeface="Liberation Sans"/>
                          <a:ea typeface="Liberation Sans"/>
                          <a:cs typeface="Liberation Sans"/>
                        </a:rPr>
                        <a:t>Gate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Evidence before proceeding</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Data and calculations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Reconciled positions and accepted policy results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Service readiness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Trained owners, open-case handover and support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Operational recovery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Cutover rehearsal, rollback and repeat-safe replay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Historical access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Retained contracts, events and searchable records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Commercial exit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Licence, hosting and support obligations can end</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BF43B1BE-4671-4106-A9B8-30C0E90C5582}"/>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3A8FB0B-9566-48AC-A603-31F3A70FF7DE}"/>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A850EEAD-90D1-4958-A027-9705984E313C}"/>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A4B59FB7-5F85-4963-BDB5-5B9CCB53297E}"/>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C188E7CF-79F5-47C9-B44C-F1E8E4B087D3}"/>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21 / 31</a:t>
            </a:r>
          </a:p>
        </p:txBody>
      </p:sp>
    </p:spTree>
    <p:extLst>
      <p:ext uri="{BB962C8B-B14F-4D97-AF65-F5344CB8AC3E}">
        <p14:creationId xmlns:p14="http://schemas.microsoft.com/office/powerpoint/2010/main" val="2005779029"/>
      </p:ext>
    </p:extLst>
  </p:cSld>
</p:sld>
</file>

<file path=ppt/slides/slide22.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b24a8825b55496b"/>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1C84D4-90E4-49A5-B2E0-C4F9F8974872}"/>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UK and US transition considerations</a:t>
            </a:r>
          </a:p>
        </p:txBody>
      </p:sp>
      <p:sp>
        <p:nvSpPr>
          <p:cNvPr id="3" name="">
            <a:extLst xmlns:a="http://schemas.openxmlformats.org/drawingml/2006/main">
              <a:ext uri="{FF2B5EF4-FFF2-40B4-BE49-F238E27FC236}">
                <a16:creationId xmlns:a16="http://schemas.microsoft.com/office/drawing/2014/main" id="{ACC3C937-9409-46EF-9B0D-AE86455BCD6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A307DFE-4397-4F5F-9B2A-6EA23F48E7A2}"/>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Legal transaction structure and technology migration need coordinated planning.</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714625"/>
                <a:gridCol w="4048125"/>
                <a:gridCol w="4095750"/>
              </a:tblGrid>
              <a:tr h="613410">
                <a:tc>
                  <a:txBody>
                    <a:bodyPr>
                      <a:noAutofit/>
                    </a:bodyPr>
                    <a:lstStyle/>
                    <a:p>
                      <a:r>
                        <a:rPr sz="1650" b="1">
                          <a:solidFill>
                            <a:srgbClr val="FFFFFF"/>
                          </a:solidFill>
                          <a:latin typeface="Liberation Sans"/>
                          <a:ea typeface="Liberation Sans"/>
                          <a:cs typeface="Liberation Sans"/>
                        </a:rPr>
                        <a:t>Area</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UK considerations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US considerations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Portfolio transfer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Part VII process where relevant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Transaction and state-specific approvals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Policyholder service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Consumer Duty scope and outcomes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Applicable state servicing and claims rules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Data and outsourcing</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Applicable privacy and resilience duties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Applicable privacy, cyber and outsourcing rules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Actuarial / 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Entity and reporting-basis continuity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Issue vintage and statutory / GAAP continuity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94884959-C797-4DF7-AA34-69B8DFDA38F1}"/>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D997079-4BA9-43A3-AFD2-3D2E5460CDB8}"/>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664007BB-1573-4C3F-B59A-6B2F41A7DC0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B24A0B32-13D2-46AF-941E-2DACA2F72AD4}"/>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87003DF3-B47C-4818-8757-C951910C67F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22 / 31</a:t>
            </a:r>
          </a:p>
        </p:txBody>
      </p:sp>
    </p:spTree>
    <p:extLst>
      <p:ext uri="{BB962C8B-B14F-4D97-AF65-F5344CB8AC3E}">
        <p14:creationId xmlns:p14="http://schemas.microsoft.com/office/powerpoint/2010/main" val="1346179200"/>
      </p:ext>
    </p:extLst>
  </p:cSld>
</p:sld>
</file>

<file path=ppt/slides/slide23.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19b03a5dbbe44a8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E11B1B-5754-4DBF-A8D0-6B70F6732830}"/>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risk register drives release decisions</a:t>
            </a:r>
          </a:p>
        </p:txBody>
      </p:sp>
      <p:sp>
        <p:nvSpPr>
          <p:cNvPr id="3" name="">
            <a:extLst xmlns:a="http://schemas.openxmlformats.org/drawingml/2006/main">
              <a:ext uri="{FF2B5EF4-FFF2-40B4-BE49-F238E27FC236}">
                <a16:creationId xmlns:a16="http://schemas.microsoft.com/office/drawing/2014/main" id="{0BC6E16E-9B66-4478-9768-4BB8342D0E15}"/>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BC53A74-9280-42BA-9787-B05690B49F6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Programme risks should have triggers, owners and rehearsed responses.</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143250"/>
                <a:gridCol w="5191125"/>
                <a:gridCol w="2524125"/>
              </a:tblGrid>
              <a:tr h="511175">
                <a:tc>
                  <a:txBody>
                    <a:bodyPr>
                      <a:noAutofit/>
                    </a:bodyPr>
                    <a:lstStyle/>
                    <a:p>
                      <a:r>
                        <a:rPr sz="1650" b="1">
                          <a:solidFill>
                            <a:srgbClr val="FFFFFF"/>
                          </a:solidFill>
                          <a:latin typeface="Liberation Sans"/>
                          <a:ea typeface="Liberation Sans"/>
                          <a:cs typeface="Liberation Sans"/>
                        </a:rPr>
                        <a:t>Risk</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Response to agree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Decision owner</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Contract value changes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Block affected cohort and investigate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Actuarial / product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Missing or duplicate money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Quarantine, reconcile and control replay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Finance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Service interruption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Activate the approved continuity path</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Operations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Unsafe data or AI action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Suspend access and invoke incident response</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Security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Delayed vendor exit</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Reforecast savings and adjust sequence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Programme sponsor</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7EA3970E-0470-4096-B170-B32C077133FF}"/>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A762D123-69D4-4EC3-98B8-EE7947A6E3DB}"/>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BC2FCD98-9644-4B02-9C40-48D4B459C7CB}"/>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407EAB38-88F2-48C7-BBDE-C321E7086F66}"/>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2EA27FA7-696E-4143-986C-C98F87BEFF68}"/>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23 / 31</a:t>
            </a:r>
          </a:p>
        </p:txBody>
      </p:sp>
    </p:spTree>
    <p:extLst>
      <p:ext uri="{BB962C8B-B14F-4D97-AF65-F5344CB8AC3E}">
        <p14:creationId xmlns:p14="http://schemas.microsoft.com/office/powerpoint/2010/main" val="971452220"/>
      </p:ext>
    </p:extLst>
  </p:cSld>
</p:sld>
</file>

<file path=ppt/slides/slide24.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6ba4d3934534255"/>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5D1D555-5119-4D3A-8ABA-018C5D596346}"/>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&gt;30% recurring cost reduction objective</a:t>
            </a:r>
          </a:p>
        </p:txBody>
      </p:sp>
      <p:sp>
        <p:nvSpPr>
          <p:cNvPr id="3" name="">
            <a:extLst xmlns:a="http://schemas.openxmlformats.org/drawingml/2006/main">
              <a:ext uri="{FF2B5EF4-FFF2-40B4-BE49-F238E27FC236}">
                <a16:creationId xmlns:a16="http://schemas.microsoft.com/office/drawing/2014/main" id="{887B7E4F-B4E7-4AB8-8021-F714C92939F8}"/>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7EFE5C31-52E5-4D53-9BDE-444413238C1F}"/>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target combines cost retirement with the new platform’s ongoing operating cost.</a:t>
            </a:r>
          </a:p>
        </p:txBody>
      </p:sp>
      <p:sp>
        <p:nvSpPr>
          <p:cNvPr id="5" name="">
            <a:extLst xmlns:a="http://schemas.openxmlformats.org/drawingml/2006/main">
              <a:ext uri="{FF2B5EF4-FFF2-40B4-BE49-F238E27FC236}">
                <a16:creationId xmlns:a16="http://schemas.microsoft.com/office/drawing/2014/main" id="{B00A15EE-5E94-4EC2-AF72-D64710B4EF3A}"/>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D517A8D-8888-4031-98A7-AC6F3D252FC4}"/>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millions per year, synthetic policy administration cost base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175db968ad024c1d"/>
          </a:graphicData>
        </a:graphic>
      </p:graphicFrame>
      <p:sp>
        <p:nvSpPr>
          <p:cNvPr id="8" name="">
            <a:extLst xmlns:a="http://schemas.openxmlformats.org/drawingml/2006/main">
              <a:ext uri="{FF2B5EF4-FFF2-40B4-BE49-F238E27FC236}">
                <a16:creationId xmlns:a16="http://schemas.microsoft.com/office/drawing/2014/main" id="{3D770930-99BD-41EB-B66E-6A53A3166EC2}"/>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33.3%</a:t>
            </a:r>
          </a:p>
        </p:txBody>
      </p:sp>
      <p:sp>
        <p:nvSpPr>
          <p:cNvPr id="9" name="">
            <a:extLst xmlns:a="http://schemas.openxmlformats.org/drawingml/2006/main">
              <a:ext uri="{FF2B5EF4-FFF2-40B4-BE49-F238E27FC236}">
                <a16:creationId xmlns:a16="http://schemas.microsoft.com/office/drawing/2014/main" id="{C211B75E-7368-40D4-A19C-94AA4955B419}"/>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Illustrative net reduction</a:t>
            </a:r>
          </a:p>
        </p:txBody>
      </p:sp>
      <p:sp>
        <p:nvSpPr>
          <p:cNvPr id="10" name="">
            <a:extLst xmlns:a="http://schemas.openxmlformats.org/drawingml/2006/main">
              <a:ext uri="{FF2B5EF4-FFF2-40B4-BE49-F238E27FC236}">
                <a16:creationId xmlns:a16="http://schemas.microsoft.com/office/drawing/2014/main" id="{FC13F8BC-E484-4C92-89AF-0868400AA123}"/>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£12.0m existing cost compared with £8.0m target cost.</a:t>
            </a:r>
          </a:p>
        </p:txBody>
      </p:sp>
      <p:sp>
        <p:nvSpPr>
          <p:cNvPr id="11" name="">
            <a:extLst xmlns:a="http://schemas.openxmlformats.org/drawingml/2006/main">
              <a:ext uri="{FF2B5EF4-FFF2-40B4-BE49-F238E27FC236}">
                <a16:creationId xmlns:a16="http://schemas.microsoft.com/office/drawing/2014/main" id="{90951926-BEB9-4E79-9C18-28DE01A1D1F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Commercial objective and illustrative model. Actual savings require an agreed baseline and realised cost actions.</a:t>
            </a:r>
          </a:p>
        </p:txBody>
      </p:sp>
      <p:sp>
        <p:nvSpPr>
          <p:cNvPr id="12" name="">
            <a:extLst xmlns:a="http://schemas.openxmlformats.org/drawingml/2006/main">
              <a:ext uri="{FF2B5EF4-FFF2-40B4-BE49-F238E27FC236}">
                <a16:creationId xmlns:a16="http://schemas.microsoft.com/office/drawing/2014/main" id="{501DAC5A-7B89-447E-8761-9807AA365F5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00D604D4-0088-4E2A-BBCB-A8B7BD2B6B9F}"/>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7AF49CB4-C9AC-485A-8C67-68E986E526C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24 / 31</a:t>
            </a:r>
          </a:p>
        </p:txBody>
      </p:sp>
    </p:spTree>
    <p:extLst>
      <p:ext uri="{BB962C8B-B14F-4D97-AF65-F5344CB8AC3E}">
        <p14:creationId xmlns:p14="http://schemas.microsoft.com/office/powerpoint/2010/main" val="786537358"/>
      </p:ext>
    </p:extLst>
  </p:cSld>
</p:sld>
</file>

<file path=ppt/slides/slide25.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133134b7d69439e"/>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EA56C2-EB84-41BA-8C2E-63CBB6A1A584}"/>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transparent cost bridge</a:t>
            </a:r>
          </a:p>
        </p:txBody>
      </p:sp>
      <p:sp>
        <p:nvSpPr>
          <p:cNvPr id="3" name="">
            <a:extLst xmlns:a="http://schemas.openxmlformats.org/drawingml/2006/main">
              <a:ext uri="{FF2B5EF4-FFF2-40B4-BE49-F238E27FC236}">
                <a16:creationId xmlns:a16="http://schemas.microsoft.com/office/drawing/2014/main" id="{0357670F-9F29-4622-95C0-138AABB6FDE0}"/>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9CC1602-7C08-4D36-A23E-460301F3D6D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Gross cost retirement and incremental platform spend determine the recurring result.</a:t>
            </a:r>
          </a:p>
        </p:txBody>
      </p:sp>
      <p:sp>
        <p:nvSpPr>
          <p:cNvPr id="5" name="">
            <a:extLst xmlns:a="http://schemas.openxmlformats.org/drawingml/2006/main">
              <a:ext uri="{FF2B5EF4-FFF2-40B4-BE49-F238E27FC236}">
                <a16:creationId xmlns:a16="http://schemas.microsoft.com/office/drawing/2014/main" id="{AE0584AE-103D-4C62-9FB4-0C79C4174097}"/>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A6E5D52-CEFE-4CE4-8624-3001E56D2C7B}"/>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millions per year, same synthetic case</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c8a834681bb64b52"/>
          </a:graphicData>
        </a:graphic>
      </p:graphicFrame>
      <p:sp>
        <p:nvSpPr>
          <p:cNvPr id="8" name="">
            <a:extLst xmlns:a="http://schemas.openxmlformats.org/drawingml/2006/main">
              <a:ext uri="{FF2B5EF4-FFF2-40B4-BE49-F238E27FC236}">
                <a16:creationId xmlns:a16="http://schemas.microsoft.com/office/drawing/2014/main" id="{3200AE7B-EE02-4706-9709-F2BEA27E52C7}"/>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£4.0m</a:t>
            </a:r>
          </a:p>
        </p:txBody>
      </p:sp>
      <p:sp>
        <p:nvSpPr>
          <p:cNvPr id="9" name="">
            <a:extLst xmlns:a="http://schemas.openxmlformats.org/drawingml/2006/main">
              <a:ext uri="{FF2B5EF4-FFF2-40B4-BE49-F238E27FC236}">
                <a16:creationId xmlns:a16="http://schemas.microsoft.com/office/drawing/2014/main" id="{4212F67E-38F3-4868-A6EF-EFC055AAC5EE}"/>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Annual net savings</a:t>
            </a:r>
          </a:p>
        </p:txBody>
      </p:sp>
      <p:sp>
        <p:nvSpPr>
          <p:cNvPr id="10" name="">
            <a:extLst xmlns:a="http://schemas.openxmlformats.org/drawingml/2006/main">
              <a:ext uri="{FF2B5EF4-FFF2-40B4-BE49-F238E27FC236}">
                <a16:creationId xmlns:a16="http://schemas.microsoft.com/office/drawing/2014/main" id="{DC8C8399-09F9-4F10-8B28-23282DF0EBA9}"/>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One-time transition cost remains a separate investment.</a:t>
            </a:r>
          </a:p>
        </p:txBody>
      </p:sp>
      <p:sp>
        <p:nvSpPr>
          <p:cNvPr id="11" name="">
            <a:extLst xmlns:a="http://schemas.openxmlformats.org/drawingml/2006/main">
              <a:ext uri="{FF2B5EF4-FFF2-40B4-BE49-F238E27FC236}">
                <a16:creationId xmlns:a16="http://schemas.microsoft.com/office/drawing/2014/main" id="{8DC97A08-C024-4377-91DD-2765AAFFC262}"/>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Illustrative arithmetic. £12m − £6m + £2m = £8m annual target cost.</a:t>
            </a:r>
          </a:p>
        </p:txBody>
      </p:sp>
      <p:sp>
        <p:nvSpPr>
          <p:cNvPr id="12" name="">
            <a:extLst xmlns:a="http://schemas.openxmlformats.org/drawingml/2006/main">
              <a:ext uri="{FF2B5EF4-FFF2-40B4-BE49-F238E27FC236}">
                <a16:creationId xmlns:a16="http://schemas.microsoft.com/office/drawing/2014/main" id="{0CD7C40B-4B49-47D6-B109-D7DADBAC7A3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B206384E-8274-4952-AAA6-257568F33861}"/>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B552FB58-D077-4A82-9825-0BD1DE33BED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25 / 31</a:t>
            </a:r>
          </a:p>
        </p:txBody>
      </p:sp>
    </p:spTree>
    <p:extLst>
      <p:ext uri="{BB962C8B-B14F-4D97-AF65-F5344CB8AC3E}">
        <p14:creationId xmlns:p14="http://schemas.microsoft.com/office/powerpoint/2010/main" val="256908336"/>
      </p:ext>
    </p:extLst>
  </p:cSld>
</p:sld>
</file>

<file path=ppt/slides/slide26.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d572403fe354554"/>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452EF6-EBC1-47EA-8020-97E011E0AB3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The timing of savings changes the case</a:t>
            </a:r>
          </a:p>
        </p:txBody>
      </p:sp>
      <p:sp>
        <p:nvSpPr>
          <p:cNvPr id="3" name="">
            <a:extLst xmlns:a="http://schemas.openxmlformats.org/drawingml/2006/main">
              <a:ext uri="{FF2B5EF4-FFF2-40B4-BE49-F238E27FC236}">
                <a16:creationId xmlns:a16="http://schemas.microsoft.com/office/drawing/2014/main" id="{526881DD-0EB3-4DC1-8FD5-31121F2281D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A6682CDE-AA3B-47C8-8556-54399789F0E8}"/>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simple three-year model shows the effect of delayed benefit realisation.</a:t>
            </a:r>
          </a:p>
        </p:txBody>
      </p:sp>
      <p:sp>
        <p:nvSpPr>
          <p:cNvPr id="5" name="">
            <a:extLst xmlns:a="http://schemas.openxmlformats.org/drawingml/2006/main">
              <a:ext uri="{FF2B5EF4-FFF2-40B4-BE49-F238E27FC236}">
                <a16:creationId xmlns:a16="http://schemas.microsoft.com/office/drawing/2014/main" id="{7031CBBE-78BA-4489-B961-3B8FAF9F81CE}"/>
              </a:ext>
            </a:extLst>
          </p:cNvPr>
          <p:cNvSpPr>
            <a:spLocks xmlns:a="http://schemas.openxmlformats.org/drawingml/2006/main" noGrp="1"/>
          </p:cNvSpPr>
          <p:nvPr/>
        </p:nvSpPr>
        <p:spPr>
          <a:xfrm xmlns:a="http://schemas.openxmlformats.org/drawingml/2006/main">
            <a:off x="695325" y="2943225"/>
            <a:ext cx="7715250" cy="3133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A3A90D27-58E9-485E-9711-92E2E0EDA0E7}"/>
              </a:ext>
            </a:extLst>
          </p:cNvPr>
          <p:cNvSpPr>
            <a:spLocks xmlns:a="http://schemas.openxmlformats.org/drawingml/2006/main" noGrp="1"/>
          </p:cNvSpPr>
          <p:nvPr/>
        </p:nvSpPr>
        <p:spPr>
          <a:xfrm xmlns:a="http://schemas.openxmlformats.org/drawingml/2006/main">
            <a:off x="866775" y="3076575"/>
            <a:ext cx="7286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47606F"/>
                </a:solidFill>
                <a:latin typeface="Liberation Sans"/>
                <a:ea typeface="Liberation Sans"/>
                <a:cs typeface="Liberation Sans"/>
              </a:defRPr>
            </a:pPr>
            <a:r>
              <a:rPr sz="1200" b="1">
                <a:solidFill>
                  <a:srgbClr val="47606F"/>
                </a:solidFill>
                <a:latin typeface="Liberation Sans"/>
                <a:ea typeface="Liberation Sans"/>
                <a:cs typeface="Liberation Sans"/>
              </a:rPr>
              <a:t>GBP millions, cumulative net cash benefit; £5m transition investment</a:t>
            </a:r>
          </a:p>
        </p:txBody>
      </p:sp>
      <p:graphicFrame>
        <p:nvGraphicFramePr>
          <p:cNvPr id="21" name="Chart"/>
          <p:cNvGraphicFramePr/>
          <p:nvPr/>
        </p:nvGraphicFramePr>
        <p:xfrm>
          <a:off xmlns:a="http://schemas.openxmlformats.org/drawingml/2006/main" x="819150" y="3457575"/>
          <a:ext xmlns:a="http://schemas.openxmlformats.org/drawingml/2006/main" cx="7400925" cy="2533650"/>
        </p:xfrm>
        <a:graphic xmlns:a="http://schemas.openxmlformats.org/drawingml/2006/main">
          <a:graphicData uri="http://schemas.openxmlformats.org/drawingml/2006/chart">
            <c:chart xmlns:r="http://schemas.openxmlformats.org/officeDocument/2006/relationships" xmlns:c="http://schemas.openxmlformats.org/drawingml/2006/chart" r:id="R7610a36465bd46bd"/>
          </a:graphicData>
        </a:graphic>
      </p:graphicFrame>
      <p:sp>
        <p:nvSpPr>
          <p:cNvPr id="8" name="">
            <a:extLst xmlns:a="http://schemas.openxmlformats.org/drawingml/2006/main">
              <a:ext uri="{FF2B5EF4-FFF2-40B4-BE49-F238E27FC236}">
                <a16:creationId xmlns:a16="http://schemas.microsoft.com/office/drawing/2014/main" id="{BF799B71-E965-4FAB-A4F1-F001F261F931}"/>
              </a:ext>
            </a:extLst>
          </p:cNvPr>
          <p:cNvSpPr>
            <a:spLocks xmlns:a="http://schemas.openxmlformats.org/drawingml/2006/main" noGrp="1"/>
          </p:cNvSpPr>
          <p:nvPr/>
        </p:nvSpPr>
        <p:spPr>
          <a:xfrm xmlns:a="http://schemas.openxmlformats.org/drawingml/2006/main">
            <a:off x="8772525" y="3209925"/>
            <a:ext cx="26098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27D85"/>
                </a:solidFill>
                <a:latin typeface="Liberation Sans"/>
                <a:ea typeface="Liberation Sans"/>
                <a:cs typeface="Liberation Sans"/>
              </a:defRPr>
            </a:pPr>
            <a:r>
              <a:rPr sz="2850" b="1">
                <a:solidFill>
                  <a:srgbClr val="127D85"/>
                </a:solidFill>
                <a:latin typeface="Liberation Sans"/>
                <a:ea typeface="Liberation Sans"/>
                <a:cs typeface="Liberation Sans"/>
              </a:rPr>
              <a:t>£7m / £5m</a:t>
            </a:r>
          </a:p>
        </p:txBody>
      </p:sp>
      <p:sp>
        <p:nvSpPr>
          <p:cNvPr id="9" name="">
            <a:extLst xmlns:a="http://schemas.openxmlformats.org/drawingml/2006/main">
              <a:ext uri="{FF2B5EF4-FFF2-40B4-BE49-F238E27FC236}">
                <a16:creationId xmlns:a16="http://schemas.microsoft.com/office/drawing/2014/main" id="{D853E39A-90B4-422D-BFD9-10F307515013}"/>
              </a:ext>
            </a:extLst>
          </p:cNvPr>
          <p:cNvSpPr>
            <a:spLocks xmlns:a="http://schemas.openxmlformats.org/drawingml/2006/main" noGrp="1"/>
          </p:cNvSpPr>
          <p:nvPr/>
        </p:nvSpPr>
        <p:spPr>
          <a:xfrm xmlns:a="http://schemas.openxmlformats.org/drawingml/2006/main">
            <a:off x="8772525" y="4010025"/>
            <a:ext cx="26098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Three-year net benefit</a:t>
            </a:r>
          </a:p>
        </p:txBody>
      </p:sp>
      <p:sp>
        <p:nvSpPr>
          <p:cNvPr id="10" name="">
            <a:extLst xmlns:a="http://schemas.openxmlformats.org/drawingml/2006/main">
              <a:ext uri="{FF2B5EF4-FFF2-40B4-BE49-F238E27FC236}">
                <a16:creationId xmlns:a16="http://schemas.microsoft.com/office/drawing/2014/main" id="{D20D2BEE-41FD-43C4-8E5F-DAF3553BB2A7}"/>
              </a:ext>
            </a:extLst>
          </p:cNvPr>
          <p:cNvSpPr>
            <a:spLocks xmlns:a="http://schemas.openxmlformats.org/drawingml/2006/main" noGrp="1"/>
          </p:cNvSpPr>
          <p:nvPr/>
        </p:nvSpPr>
        <p:spPr>
          <a:xfrm xmlns:a="http://schemas.openxmlformats.org/drawingml/2006/main">
            <a:off x="8772525" y="4953000"/>
            <a:ext cx="26098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47606F"/>
                </a:solidFill>
                <a:latin typeface="Liberation Sans"/>
                <a:ea typeface="Liberation Sans"/>
                <a:cs typeface="Liberation Sans"/>
              </a:defRPr>
            </a:pPr>
            <a:r>
              <a:rPr sz="1650" b="0">
                <a:solidFill>
                  <a:srgbClr val="47606F"/>
                </a:solidFill>
                <a:latin typeface="Liberation Sans"/>
                <a:ea typeface="Liberation Sans"/>
                <a:cs typeface="Liberation Sans"/>
              </a:rPr>
              <a:t>Full versus half year-one net savings, before discounting.</a:t>
            </a:r>
          </a:p>
        </p:txBody>
      </p:sp>
      <p:sp>
        <p:nvSpPr>
          <p:cNvPr id="11" name="">
            <a:extLst xmlns:a="http://schemas.openxmlformats.org/drawingml/2006/main">
              <a:ext uri="{FF2B5EF4-FFF2-40B4-BE49-F238E27FC236}">
                <a16:creationId xmlns:a16="http://schemas.microsoft.com/office/drawing/2014/main" id="{1AAD89D2-D6DE-4B8E-BE69-237567CAF8B5}"/>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Synthetic scenarios. £4m annual net savings and £5m transition spend. No tax, financing or discounting.</a:t>
            </a:r>
          </a:p>
        </p:txBody>
      </p:sp>
      <p:sp>
        <p:nvSpPr>
          <p:cNvPr id="12" name="">
            <a:extLst xmlns:a="http://schemas.openxmlformats.org/drawingml/2006/main">
              <a:ext uri="{FF2B5EF4-FFF2-40B4-BE49-F238E27FC236}">
                <a16:creationId xmlns:a16="http://schemas.microsoft.com/office/drawing/2014/main" id="{05AF1A45-FA04-49DC-B189-E6154C57F2B5}"/>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3" name="">
            <a:extLst xmlns:a="http://schemas.openxmlformats.org/drawingml/2006/main">
              <a:ext uri="{FF2B5EF4-FFF2-40B4-BE49-F238E27FC236}">
                <a16:creationId xmlns:a16="http://schemas.microsoft.com/office/drawing/2014/main" id="{E9B37AD4-C1D9-4591-9885-5D75DDB02632}"/>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4" name="">
            <a:extLst xmlns:a="http://schemas.openxmlformats.org/drawingml/2006/main">
              <a:ext uri="{FF2B5EF4-FFF2-40B4-BE49-F238E27FC236}">
                <a16:creationId xmlns:a16="http://schemas.microsoft.com/office/drawing/2014/main" id="{CC921D60-DD4A-4FA9-AD39-0A314106E35F}"/>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26 / 31</a:t>
            </a:r>
          </a:p>
        </p:txBody>
      </p:sp>
    </p:spTree>
    <p:extLst>
      <p:ext uri="{BB962C8B-B14F-4D97-AF65-F5344CB8AC3E}">
        <p14:creationId xmlns:p14="http://schemas.microsoft.com/office/powerpoint/2010/main" val="86892105"/>
      </p:ext>
    </p:extLst>
  </p:cSld>
</p:sld>
</file>

<file path=ppt/slides/slide27.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cxnSp>
        <p:nvCxnSpPr>
          <p:cNvPr id="29" name=""/>
          <p:cNvCxnSpPr>
            <a:stCxn xmlns:a="http://schemas.openxmlformats.org/drawingml/2006/main" id="13" idx="3"/>
            <a:endCxn xmlns:a="http://schemas.openxmlformats.org/drawingml/2006/main" id="17" idx="1"/>
          </p:cNvCxnSpPr>
          <p:nvPr/>
        </p:nvCxnSpPr>
        <p:spPr>
          <a:xfrm xmlns:a="http://schemas.openxmlformats.org/drawingml/2006/main">
            <a:off x="855345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0" name=""/>
          <p:cNvCxnSpPr>
            <a:stCxn xmlns:a="http://schemas.openxmlformats.org/drawingml/2006/main" id="9" idx="3"/>
            <a:endCxn xmlns:a="http://schemas.openxmlformats.org/drawingml/2006/main" id="13" idx="1"/>
          </p:cNvCxnSpPr>
          <p:nvPr/>
        </p:nvCxnSpPr>
        <p:spPr>
          <a:xfrm xmlns:a="http://schemas.openxmlformats.org/drawingml/2006/main">
            <a:off x="5800725"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cxnSp>
        <p:nvCxnSpPr>
          <p:cNvPr id="31" name=""/>
          <p:cNvCxnSpPr>
            <a:stCxn xmlns:a="http://schemas.openxmlformats.org/drawingml/2006/main" id="5" idx="3"/>
            <a:endCxn xmlns:a="http://schemas.openxmlformats.org/drawingml/2006/main" id="9" idx="1"/>
          </p:cNvCxnSpPr>
          <p:nvPr/>
        </p:nvCxnSpPr>
        <p:spPr>
          <a:xfrm xmlns:a="http://schemas.openxmlformats.org/drawingml/2006/main">
            <a:off x="3048000" y="4481513"/>
            <a:ext cx="400050" cy="0"/>
          </a:xfrm>
          <a:prstGeom xmlns:a="http://schemas.openxmlformats.org/drawingml/2006/main" prst="straightConnector1">
            <a:avLst/>
          </a:prstGeom>
          <a:ln xmlns:a="http://schemas.openxmlformats.org/drawingml/2006/main" w="19050">
            <a:solidFill>
              <a:srgbClr val="127D85"/>
            </a:solidFill>
            <a:tailEnd type="arrow" w="med" len="med"/>
          </a:ln>
        </p:spPr>
      </p:cxnSp>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1ba064b4b83401f"/>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3003C2F-D4AE-4F4F-A3C3-C9170BA563E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A six-week integration MVP</a:t>
            </a:r>
          </a:p>
        </p:txBody>
      </p:sp>
      <p:sp>
        <p:nvSpPr>
          <p:cNvPr id="3" name="">
            <a:extLst xmlns:a="http://schemas.openxmlformats.org/drawingml/2006/main">
              <a:ext uri="{FF2B5EF4-FFF2-40B4-BE49-F238E27FC236}">
                <a16:creationId xmlns:a16="http://schemas.microsoft.com/office/drawing/2014/main" id="{F04E4C4D-A9FF-4C58-B7B7-FEC9BAA49132}"/>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F0D97934-2E8E-454F-9BD3-A73D91A6586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One cohort and one workflow can test the hardest assumptions early.</a:t>
            </a:r>
          </a:p>
        </p:txBody>
      </p:sp>
      <p:sp>
        <p:nvSpPr>
          <p:cNvPr id="5" name="">
            <a:extLst xmlns:a="http://schemas.openxmlformats.org/drawingml/2006/main">
              <a:ext uri="{FF2B5EF4-FFF2-40B4-BE49-F238E27FC236}">
                <a16:creationId xmlns:a16="http://schemas.microsoft.com/office/drawing/2014/main" id="{FB5E85CE-954C-4F13-A001-E984BF42A7EB}"/>
              </a:ext>
            </a:extLst>
          </p:cNvPr>
          <p:cNvSpPr>
            <a:spLocks xmlns:a="http://schemas.openxmlformats.org/drawingml/2006/main" noGrp="1"/>
          </p:cNvSpPr>
          <p:nvPr/>
        </p:nvSpPr>
        <p:spPr>
          <a:xfrm xmlns:a="http://schemas.openxmlformats.org/drawingml/2006/main">
            <a:off x="69532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1CAD9EB-C36D-484C-BA75-63A9AE7DF695}"/>
              </a:ext>
            </a:extLst>
          </p:cNvPr>
          <p:cNvSpPr>
            <a:spLocks xmlns:a="http://schemas.openxmlformats.org/drawingml/2006/main" noGrp="1"/>
          </p:cNvSpPr>
          <p:nvPr/>
        </p:nvSpPr>
        <p:spPr>
          <a:xfrm xmlns:a="http://schemas.openxmlformats.org/drawingml/2006/main">
            <a:off x="84772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01</a:t>
            </a:r>
          </a:p>
        </p:txBody>
      </p:sp>
      <p:sp>
        <p:nvSpPr>
          <p:cNvPr id="7" name="">
            <a:extLst xmlns:a="http://schemas.openxmlformats.org/drawingml/2006/main">
              <a:ext uri="{FF2B5EF4-FFF2-40B4-BE49-F238E27FC236}">
                <a16:creationId xmlns:a16="http://schemas.microsoft.com/office/drawing/2014/main" id="{B786A4B2-BE3A-4D48-9FFB-235663FA79F5}"/>
              </a:ext>
            </a:extLst>
          </p:cNvPr>
          <p:cNvSpPr>
            <a:spLocks xmlns:a="http://schemas.openxmlformats.org/drawingml/2006/main" noGrp="1"/>
          </p:cNvSpPr>
          <p:nvPr/>
        </p:nvSpPr>
        <p:spPr>
          <a:xfrm xmlns:a="http://schemas.openxmlformats.org/drawingml/2006/main">
            <a:off x="84772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Weeks 1–2</a:t>
            </a:r>
          </a:p>
        </p:txBody>
      </p:sp>
      <p:sp>
        <p:nvSpPr>
          <p:cNvPr id="8" name="">
            <a:extLst xmlns:a="http://schemas.openxmlformats.org/drawingml/2006/main">
              <a:ext uri="{FF2B5EF4-FFF2-40B4-BE49-F238E27FC236}">
                <a16:creationId xmlns:a16="http://schemas.microsoft.com/office/drawing/2014/main" id="{1DC9C818-B43C-4B82-A5E9-35E3C0F60AFC}"/>
              </a:ext>
            </a:extLst>
          </p:cNvPr>
          <p:cNvSpPr>
            <a:spLocks xmlns:a="http://schemas.openxmlformats.org/drawingml/2006/main" noGrp="1"/>
          </p:cNvSpPr>
          <p:nvPr/>
        </p:nvSpPr>
        <p:spPr>
          <a:xfrm xmlns:a="http://schemas.openxmlformats.org/drawingml/2006/main">
            <a:off x="84772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Confirm access, book perimeter and reconciliation rules.</a:t>
            </a:r>
          </a:p>
        </p:txBody>
      </p:sp>
      <p:sp>
        <p:nvSpPr>
          <p:cNvPr id="9" name="">
            <a:extLst xmlns:a="http://schemas.openxmlformats.org/drawingml/2006/main">
              <a:ext uri="{FF2B5EF4-FFF2-40B4-BE49-F238E27FC236}">
                <a16:creationId xmlns:a16="http://schemas.microsoft.com/office/drawing/2014/main" id="{4176B5A9-6481-439C-9E99-7B4029FA3C1E}"/>
              </a:ext>
            </a:extLst>
          </p:cNvPr>
          <p:cNvSpPr>
            <a:spLocks xmlns:a="http://schemas.openxmlformats.org/drawingml/2006/main" noGrp="1"/>
          </p:cNvSpPr>
          <p:nvPr/>
        </p:nvSpPr>
        <p:spPr>
          <a:xfrm xmlns:a="http://schemas.openxmlformats.org/drawingml/2006/main">
            <a:off x="344805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3893A11-9433-492B-81BB-C785A1CE1B32}"/>
              </a:ext>
            </a:extLst>
          </p:cNvPr>
          <p:cNvSpPr>
            <a:spLocks xmlns:a="http://schemas.openxmlformats.org/drawingml/2006/main" noGrp="1"/>
          </p:cNvSpPr>
          <p:nvPr/>
        </p:nvSpPr>
        <p:spPr>
          <a:xfrm xmlns:a="http://schemas.openxmlformats.org/drawingml/2006/main">
            <a:off x="360045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02</a:t>
            </a:r>
          </a:p>
        </p:txBody>
      </p:sp>
      <p:sp>
        <p:nvSpPr>
          <p:cNvPr id="11" name="">
            <a:extLst xmlns:a="http://schemas.openxmlformats.org/drawingml/2006/main">
              <a:ext uri="{FF2B5EF4-FFF2-40B4-BE49-F238E27FC236}">
                <a16:creationId xmlns:a16="http://schemas.microsoft.com/office/drawing/2014/main" id="{58431BA5-8A07-4DB9-96EE-4771A96F719C}"/>
              </a:ext>
            </a:extLst>
          </p:cNvPr>
          <p:cNvSpPr>
            <a:spLocks xmlns:a="http://schemas.openxmlformats.org/drawingml/2006/main" noGrp="1"/>
          </p:cNvSpPr>
          <p:nvPr/>
        </p:nvSpPr>
        <p:spPr>
          <a:xfrm xmlns:a="http://schemas.openxmlformats.org/drawingml/2006/main">
            <a:off x="360045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Weeks 3–4</a:t>
            </a:r>
          </a:p>
        </p:txBody>
      </p:sp>
      <p:sp>
        <p:nvSpPr>
          <p:cNvPr id="12" name="">
            <a:extLst xmlns:a="http://schemas.openxmlformats.org/drawingml/2006/main">
              <a:ext uri="{FF2B5EF4-FFF2-40B4-BE49-F238E27FC236}">
                <a16:creationId xmlns:a16="http://schemas.microsoft.com/office/drawing/2014/main" id="{76E77764-0827-4E1F-AF8B-67BC0D8899CE}"/>
              </a:ext>
            </a:extLst>
          </p:cNvPr>
          <p:cNvSpPr>
            <a:spLocks xmlns:a="http://schemas.openxmlformats.org/drawingml/2006/main" noGrp="1"/>
          </p:cNvSpPr>
          <p:nvPr/>
        </p:nvSpPr>
        <p:spPr>
          <a:xfrm xmlns:a="http://schemas.openxmlformats.org/drawingml/2006/main">
            <a:off x="360045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Implement one API path and a read-only MCP use case.</a:t>
            </a:r>
          </a:p>
        </p:txBody>
      </p:sp>
      <p:sp>
        <p:nvSpPr>
          <p:cNvPr id="13" name="">
            <a:extLst xmlns:a="http://schemas.openxmlformats.org/drawingml/2006/main">
              <a:ext uri="{FF2B5EF4-FFF2-40B4-BE49-F238E27FC236}">
                <a16:creationId xmlns:a16="http://schemas.microsoft.com/office/drawing/2014/main" id="{5A475E21-5D31-476E-AE6C-7EF5AB733937}"/>
              </a:ext>
            </a:extLst>
          </p:cNvPr>
          <p:cNvSpPr>
            <a:spLocks xmlns:a="http://schemas.openxmlformats.org/drawingml/2006/main" noGrp="1"/>
          </p:cNvSpPr>
          <p:nvPr/>
        </p:nvSpPr>
        <p:spPr>
          <a:xfrm xmlns:a="http://schemas.openxmlformats.org/drawingml/2006/main">
            <a:off x="6200775"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8041345-FF8B-40DB-B532-EE7C83CDF442}"/>
              </a:ext>
            </a:extLst>
          </p:cNvPr>
          <p:cNvSpPr>
            <a:spLocks xmlns:a="http://schemas.openxmlformats.org/drawingml/2006/main" noGrp="1"/>
          </p:cNvSpPr>
          <p:nvPr/>
        </p:nvSpPr>
        <p:spPr>
          <a:xfrm xmlns:a="http://schemas.openxmlformats.org/drawingml/2006/main">
            <a:off x="6353175"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03</a:t>
            </a:r>
          </a:p>
        </p:txBody>
      </p:sp>
      <p:sp>
        <p:nvSpPr>
          <p:cNvPr id="15" name="">
            <a:extLst xmlns:a="http://schemas.openxmlformats.org/drawingml/2006/main">
              <a:ext uri="{FF2B5EF4-FFF2-40B4-BE49-F238E27FC236}">
                <a16:creationId xmlns:a16="http://schemas.microsoft.com/office/drawing/2014/main" id="{61C85852-8629-40F9-A0D8-2907245596E3}"/>
              </a:ext>
            </a:extLst>
          </p:cNvPr>
          <p:cNvSpPr>
            <a:spLocks xmlns:a="http://schemas.openxmlformats.org/drawingml/2006/main" noGrp="1"/>
          </p:cNvSpPr>
          <p:nvPr/>
        </p:nvSpPr>
        <p:spPr>
          <a:xfrm xmlns:a="http://schemas.openxmlformats.org/drawingml/2006/main">
            <a:off x="6353175"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 5</a:t>
            </a:r>
          </a:p>
        </p:txBody>
      </p:sp>
      <p:sp>
        <p:nvSpPr>
          <p:cNvPr id="16" name="">
            <a:extLst xmlns:a="http://schemas.openxmlformats.org/drawingml/2006/main">
              <a:ext uri="{FF2B5EF4-FFF2-40B4-BE49-F238E27FC236}">
                <a16:creationId xmlns:a16="http://schemas.microsoft.com/office/drawing/2014/main" id="{27968F8A-B4AB-4E08-B317-2DB12F41377C}"/>
              </a:ext>
            </a:extLst>
          </p:cNvPr>
          <p:cNvSpPr>
            <a:spLocks xmlns:a="http://schemas.openxmlformats.org/drawingml/2006/main" noGrp="1"/>
          </p:cNvSpPr>
          <p:nvPr/>
        </p:nvSpPr>
        <p:spPr>
          <a:xfrm xmlns:a="http://schemas.openxmlformats.org/drawingml/2006/main">
            <a:off x="6353175"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Reconcile sample records and test failures with owners.</a:t>
            </a:r>
          </a:p>
        </p:txBody>
      </p:sp>
      <p:sp>
        <p:nvSpPr>
          <p:cNvPr id="17" name="">
            <a:extLst xmlns:a="http://schemas.openxmlformats.org/drawingml/2006/main">
              <a:ext uri="{FF2B5EF4-FFF2-40B4-BE49-F238E27FC236}">
                <a16:creationId xmlns:a16="http://schemas.microsoft.com/office/drawing/2014/main" id="{CFF6B786-D3FA-4529-AEC2-709070CDEAF4}"/>
              </a:ext>
            </a:extLst>
          </p:cNvPr>
          <p:cNvSpPr>
            <a:spLocks xmlns:a="http://schemas.openxmlformats.org/drawingml/2006/main" noGrp="1"/>
          </p:cNvSpPr>
          <p:nvPr/>
        </p:nvSpPr>
        <p:spPr>
          <a:xfrm xmlns:a="http://schemas.openxmlformats.org/drawingml/2006/main">
            <a:off x="8953500" y="3181350"/>
            <a:ext cx="2352675" cy="2600325"/>
          </a:xfrm>
          <a:prstGeom xmlns:a="http://schemas.openxmlformats.org/drawingml/2006/main" prst="rect">
            <a:avLst/>
          </a:prstGeom>
          <a:solidFill xmlns:a="http://schemas.openxmlformats.org/drawingml/2006/main">
            <a:srgbClr val="E7EDEA"/>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92C992C-32CE-41BD-8AD3-9E6FAF6DAA20}"/>
              </a:ext>
            </a:extLst>
          </p:cNvPr>
          <p:cNvSpPr>
            <a:spLocks xmlns:a="http://schemas.openxmlformats.org/drawingml/2006/main" noGrp="1"/>
          </p:cNvSpPr>
          <p:nvPr/>
        </p:nvSpPr>
        <p:spPr>
          <a:xfrm xmlns:a="http://schemas.openxmlformats.org/drawingml/2006/main">
            <a:off x="9105900" y="3333750"/>
            <a:ext cx="20288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127D85"/>
                </a:solidFill>
                <a:latin typeface="Liberation Sans"/>
                <a:ea typeface="Liberation Sans"/>
                <a:cs typeface="Liberation Sans"/>
              </a:defRPr>
            </a:pPr>
            <a:r>
              <a:rPr sz="1500" b="1">
                <a:solidFill>
                  <a:srgbClr val="127D85"/>
                </a:solidFill>
                <a:latin typeface="Liberation Sans"/>
                <a:ea typeface="Liberation Sans"/>
                <a:cs typeface="Liberation Sans"/>
              </a:rPr>
              <a:t>04</a:t>
            </a:r>
          </a:p>
        </p:txBody>
      </p:sp>
      <p:sp>
        <p:nvSpPr>
          <p:cNvPr id="19" name="">
            <a:extLst xmlns:a="http://schemas.openxmlformats.org/drawingml/2006/main">
              <a:ext uri="{FF2B5EF4-FFF2-40B4-BE49-F238E27FC236}">
                <a16:creationId xmlns:a16="http://schemas.microsoft.com/office/drawing/2014/main" id="{46607819-0DB3-4DBA-B933-95494E12133E}"/>
              </a:ext>
            </a:extLst>
          </p:cNvPr>
          <p:cNvSpPr>
            <a:spLocks xmlns:a="http://schemas.openxmlformats.org/drawingml/2006/main" noGrp="1"/>
          </p:cNvSpPr>
          <p:nvPr/>
        </p:nvSpPr>
        <p:spPr>
          <a:xfrm xmlns:a="http://schemas.openxmlformats.org/drawingml/2006/main">
            <a:off x="9105900" y="3695700"/>
            <a:ext cx="20288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Week 6</a:t>
            </a:r>
          </a:p>
        </p:txBody>
      </p:sp>
      <p:sp>
        <p:nvSpPr>
          <p:cNvPr id="20" name="">
            <a:extLst xmlns:a="http://schemas.openxmlformats.org/drawingml/2006/main">
              <a:ext uri="{FF2B5EF4-FFF2-40B4-BE49-F238E27FC236}">
                <a16:creationId xmlns:a16="http://schemas.microsoft.com/office/drawing/2014/main" id="{7FA410B5-802F-4A86-82DB-99832861E317}"/>
              </a:ext>
            </a:extLst>
          </p:cNvPr>
          <p:cNvSpPr>
            <a:spLocks xmlns:a="http://schemas.openxmlformats.org/drawingml/2006/main" noGrp="1"/>
          </p:cNvSpPr>
          <p:nvPr/>
        </p:nvSpPr>
        <p:spPr>
          <a:xfrm xmlns:a="http://schemas.openxmlformats.org/drawingml/2006/main">
            <a:off x="9105900" y="4371975"/>
            <a:ext cx="2028825" cy="1323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47606F"/>
                </a:solidFill>
                <a:latin typeface="Liberation Sans"/>
                <a:ea typeface="Liberation Sans"/>
                <a:cs typeface="Liberation Sans"/>
              </a:defRPr>
            </a:pPr>
            <a:r>
              <a:rPr sz="1725" b="0">
                <a:solidFill>
                  <a:srgbClr val="47606F"/>
                </a:solidFill>
                <a:latin typeface="Liberation Sans"/>
                <a:ea typeface="Liberation Sans"/>
                <a:cs typeface="Liberation Sans"/>
              </a:rPr>
              <a:t>Demonstrate the workflow and agree the next cohort.</a:t>
            </a:r>
          </a:p>
        </p:txBody>
      </p:sp>
      <p:sp>
        <p:nvSpPr>
          <p:cNvPr id="24" name="">
            <a:extLst xmlns:a="http://schemas.openxmlformats.org/drawingml/2006/main">
              <a:ext uri="{FF2B5EF4-FFF2-40B4-BE49-F238E27FC236}">
                <a16:creationId xmlns:a16="http://schemas.microsoft.com/office/drawing/2014/main" id="{6C0C63EC-06CC-4389-9EEE-D302AC515A18}"/>
              </a:ext>
            </a:extLst>
          </p:cNvPr>
          <p:cNvSpPr>
            <a:spLocks xmlns:a="http://schemas.openxmlformats.org/drawingml/2006/main" noGrp="1"/>
          </p:cNvSpPr>
          <p:nvPr/>
        </p:nvSpPr>
        <p:spPr>
          <a:xfrm xmlns:a="http://schemas.openxmlformats.org/drawingml/2006/main">
            <a:off x="695325" y="5886450"/>
            <a:ext cx="10810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47606F"/>
                </a:solidFill>
                <a:latin typeface="Liberation Sans"/>
                <a:ea typeface="Liberation Sans"/>
                <a:cs typeface="Liberation Sans"/>
              </a:defRPr>
            </a:pPr>
            <a:r>
              <a:rPr sz="1425" b="0">
                <a:solidFill>
                  <a:srgbClr val="47606F"/>
                </a:solidFill>
                <a:latin typeface="Liberation Sans"/>
                <a:ea typeface="Liberation Sans"/>
                <a:cs typeface="Liberation Sans"/>
              </a:rPr>
              <a:t>Full estate conversion, merger integration and regulatory approvals follow separate plans.</a:t>
            </a:r>
          </a:p>
        </p:txBody>
      </p:sp>
      <p:sp>
        <p:nvSpPr>
          <p:cNvPr id="25" name="">
            <a:extLst xmlns:a="http://schemas.openxmlformats.org/drawingml/2006/main">
              <a:ext uri="{FF2B5EF4-FFF2-40B4-BE49-F238E27FC236}">
                <a16:creationId xmlns:a16="http://schemas.microsoft.com/office/drawing/2014/main" id="{535C3699-7D65-42ED-9271-45F263608666}"/>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26" name="">
            <a:extLst xmlns:a="http://schemas.openxmlformats.org/drawingml/2006/main">
              <a:ext uri="{FF2B5EF4-FFF2-40B4-BE49-F238E27FC236}">
                <a16:creationId xmlns:a16="http://schemas.microsoft.com/office/drawing/2014/main" id="{756BD022-2C04-47A3-91A7-58BB90514004}"/>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27" name="">
            <a:extLst xmlns:a="http://schemas.openxmlformats.org/drawingml/2006/main">
              <a:ext uri="{FF2B5EF4-FFF2-40B4-BE49-F238E27FC236}">
                <a16:creationId xmlns:a16="http://schemas.microsoft.com/office/drawing/2014/main" id="{2A4D6AAC-59CF-4D3C-A9B7-DC7B4D43198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28" name="">
            <a:extLst xmlns:a="http://schemas.openxmlformats.org/drawingml/2006/main">
              <a:ext uri="{FF2B5EF4-FFF2-40B4-BE49-F238E27FC236}">
                <a16:creationId xmlns:a16="http://schemas.microsoft.com/office/drawing/2014/main" id="{03E80A31-7E58-4362-9B69-EA6E239BD84D}"/>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27 / 31</a:t>
            </a:r>
          </a:p>
        </p:txBody>
      </p:sp>
    </p:spTree>
    <p:extLst>
      <p:ext uri="{BB962C8B-B14F-4D97-AF65-F5344CB8AC3E}">
        <p14:creationId xmlns:p14="http://schemas.microsoft.com/office/powerpoint/2010/main" val="426198822"/>
      </p:ext>
    </p:extLst>
  </p:cSld>
</p:sld>
</file>

<file path=ppt/slides/slide28.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dc9b7a02aed4298"/>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036B2B9-A190-4BBC-85E7-BB425A06E8FA}"/>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Release waves follow evidence and dependencies</a:t>
            </a:r>
          </a:p>
        </p:txBody>
      </p:sp>
      <p:sp>
        <p:nvSpPr>
          <p:cNvPr id="3" name="">
            <a:extLst xmlns:a="http://schemas.openxmlformats.org/drawingml/2006/main">
              <a:ext uri="{FF2B5EF4-FFF2-40B4-BE49-F238E27FC236}">
                <a16:creationId xmlns:a16="http://schemas.microsoft.com/office/drawing/2014/main" id="{00A30480-9D9E-4F65-9009-95D0EEFD535B}"/>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EE2CA559-5CC6-446C-B9A8-CAFA33CA1589}"/>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programme advances when each stage has met its business acceptance criteria.</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2524125"/>
                <a:gridCol w="4333875"/>
                <a:gridCol w="4000500"/>
              </a:tblGrid>
              <a:tr h="613410">
                <a:tc>
                  <a:txBody>
                    <a:bodyPr>
                      <a:noAutofit/>
                    </a:bodyPr>
                    <a:lstStyle/>
                    <a:p>
                      <a:r>
                        <a:rPr sz="1650" b="1">
                          <a:solidFill>
                            <a:srgbClr val="FFFFFF"/>
                          </a:solidFill>
                          <a:latin typeface="Liberation Sans"/>
                          <a:ea typeface="Liberation Sans"/>
                          <a:cs typeface="Liberation Sans"/>
                        </a:rPr>
                        <a:t>Wave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Delivery focus</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Exit evidence</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1: visibility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Inventory, reconciliation and service ownership</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An agreed baseline and owned exceptions</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2: integration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APIs, guarded tools and selected workflows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Controlled requests and reconciled results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3: conversion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Cohort migration and parallel operation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Accepted policy behaviour and continuity</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613410">
                <a:tc>
                  <a:txBody>
                    <a:bodyPr>
                      <a:noAutofit/>
                    </a:bodyPr>
                    <a:lstStyle/>
                    <a:p>
                      <a:r>
                        <a:rPr sz="1650" b="1">
                          <a:solidFill>
                            <a:srgbClr val="102C43"/>
                          </a:solidFill>
                          <a:latin typeface="Liberation Sans"/>
                          <a:ea typeface="Liberation Sans"/>
                          <a:cs typeface="Liberation Sans"/>
                        </a:rPr>
                        <a:t>4: retirement</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Archive, vendor exits and operating simplification</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Confirmed cost removal and support readiness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89CDDF5C-5088-4236-B465-27F285D84FC9}"/>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24424CB-144A-4587-A226-8D4A3065753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2B53179E-D97D-4AE6-9D56-C169F6ABE56E}"/>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CD396D9-0D0B-45D7-8AE9-9B0D62E7548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BFB777C6-1B9B-4D8A-9AAA-89A9BB56FB82}"/>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28 / 31</a:t>
            </a:r>
          </a:p>
        </p:txBody>
      </p:sp>
    </p:spTree>
    <p:extLst>
      <p:ext uri="{BB962C8B-B14F-4D97-AF65-F5344CB8AC3E}">
        <p14:creationId xmlns:p14="http://schemas.microsoft.com/office/powerpoint/2010/main" val="1839212002"/>
      </p:ext>
    </p:extLst>
  </p:cSld>
</p:sld>
</file>

<file path=ppt/slides/slide29.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7c49788b85f4bea"/>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718389C-F9D6-4C62-B592-259B375B433B}"/>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What we would demonstrate with your team</a:t>
            </a:r>
          </a:p>
        </p:txBody>
      </p:sp>
      <p:sp>
        <p:nvSpPr>
          <p:cNvPr id="3" name="">
            <a:extLst xmlns:a="http://schemas.openxmlformats.org/drawingml/2006/main">
              <a:ext uri="{FF2B5EF4-FFF2-40B4-BE49-F238E27FC236}">
                <a16:creationId xmlns:a16="http://schemas.microsoft.com/office/drawing/2014/main" id="{633CB2F0-32FC-4F8F-8937-4643D9B554EC}"/>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952A4AD-9B26-4501-9F2F-420FDE06F6F0}"/>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A working session should show the full path, including an exception.</a:t>
            </a:r>
          </a:p>
        </p:txBody>
      </p:sp>
      <p:graphicFrame>
        <p:nvGraphicFramePr>
          <p:cNvPr id="15" name=""/>
          <p:cNvGraphicFramePr/>
          <p:nvPr/>
        </p:nvGraphicFramePr>
        <p:xfrm>
          <a:off xmlns:a="http://schemas.openxmlformats.org/drawingml/2006/main" x="695325" y="3048000"/>
          <a:ext xmlns:a="http://schemas.openxmlformats.org/drawingml/2006/main" cx="10858500" cy="3067050"/>
        </p:xfrm>
        <a:graphic xmlns:a="http://schemas.openxmlformats.org/drawingml/2006/main">
          <a:graphicData uri="http://schemas.openxmlformats.org/drawingml/2006/table">
            <a:tbl>
              <a:tblPr/>
              <a:tblGrid>
                <a:gridCol w="3429000"/>
                <a:gridCol w="7429500"/>
              </a:tblGrid>
              <a:tr h="511175">
                <a:tc>
                  <a:txBody>
                    <a:bodyPr>
                      <a:noAutofit/>
                    </a:bodyPr>
                    <a:lstStyle/>
                    <a:p>
                      <a:r>
                        <a:rPr sz="1650" b="1">
                          <a:solidFill>
                            <a:srgbClr val="FFFFFF"/>
                          </a:solidFill>
                          <a:latin typeface="Liberation Sans"/>
                          <a:ea typeface="Liberation Sans"/>
                          <a:cs typeface="Liberation Sans"/>
                        </a:rPr>
                        <a:t>Demonstration</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c>
                  <a:txBody>
                    <a:bodyPr>
                      <a:noAutofit/>
                    </a:bodyPr>
                    <a:lstStyle/>
                    <a:p>
                      <a:r>
                        <a:rPr sz="1650" b="1">
                          <a:solidFill>
                            <a:srgbClr val="FFFFFF"/>
                          </a:solidFill>
                          <a:latin typeface="Liberation Sans"/>
                          <a:ea typeface="Liberation Sans"/>
                          <a:cs typeface="Liberation Sans"/>
                        </a:rPr>
                        <a:t>Evidence to inspect</a:t>
                      </a:r>
                    </a:p>
                  </a:txBody>
                  <a:tcPr marL="142875" marR="142875" marT="66675" marB="66675" anchor="ctr">
                    <a:solidFill>
                      <a:srgbClr val="102C43"/>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Cross-book reconciliation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One matched policy and one unresolved break</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API servicing</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An authorised request, a rejected request and a replay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MCP assistance</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Read-only context, tool permissions and a denied action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Batch recovery</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 partial failure, controlled restart and final totals</a:t>
                      </a:r>
                    </a:p>
                  </a:txBody>
                  <a:tcPr marL="142875" marR="142875" marT="66675" marB="66675" anchor="ctr">
                    <a:solidFill>
                      <a:srgbClr val="EAF0EC"/>
                    </a:solidFill>
                    <a:lnL w="6350">
                      <a:noFill/>
                    </a:lnL>
                    <a:lnR w="6350">
                      <a:noFill/>
                    </a:lnR>
                    <a:lnT w="6350">
                      <a:solidFill>
                        <a:srgbClr val="D6E0DB"/>
                      </a:solidFill>
                    </a:lnT>
                    <a:lnB w="6350">
                      <a:solidFill>
                        <a:srgbClr val="D6E0DB"/>
                      </a:solidFill>
                    </a:lnB>
                  </a:tcPr>
                </a:tc>
              </a:tr>
              <a:tr h="511175">
                <a:tc>
                  <a:txBody>
                    <a:bodyPr>
                      <a:noAutofit/>
                    </a:bodyPr>
                    <a:lstStyle/>
                    <a:p>
                      <a:r>
                        <a:rPr sz="1650" b="1">
                          <a:solidFill>
                            <a:srgbClr val="102C43"/>
                          </a:solidFill>
                          <a:latin typeface="Liberation Sans"/>
                          <a:ea typeface="Liberation Sans"/>
                          <a:cs typeface="Liberation Sans"/>
                        </a:rPr>
                        <a:t>Platform conversion</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c>
                  <a:txBody>
                    <a:bodyPr>
                      <a:noAutofit/>
                    </a:bodyPr>
                    <a:lstStyle/>
                    <a:p>
                      <a:r>
                        <a:rPr sz="1650" b="0">
                          <a:solidFill>
                            <a:srgbClr val="102C43"/>
                          </a:solidFill>
                          <a:latin typeface="Liberation Sans"/>
                          <a:ea typeface="Liberation Sans"/>
                          <a:cs typeface="Liberation Sans"/>
                        </a:rPr>
                        <a:t>A source / target calculation and signed review</a:t>
                      </a:r>
                    </a:p>
                  </a:txBody>
                  <a:tcPr marL="142875" marR="142875" marT="66675" marB="66675" anchor="ctr">
                    <a:solidFill>
                      <a:srgbClr val="FFFFFF"/>
                    </a:solidFill>
                    <a:lnL w="6350">
                      <a:noFill/>
                    </a:lnL>
                    <a:lnR w="6350">
                      <a:noFill/>
                    </a:lnR>
                    <a:lnT w="6350">
                      <a:solidFill>
                        <a:srgbClr val="D6E0DB"/>
                      </a:solidFill>
                    </a:lnT>
                    <a:lnB w="6350">
                      <a:solidFill>
                        <a:srgbClr val="D6E0DB"/>
                      </a:solidFill>
                    </a:lnB>
                  </a:tcPr>
                </a:tc>
              </a:tr>
            </a:tbl>
          </a:graphicData>
        </a:graphic>
      </p:graphicFrame>
      <p:sp>
        <p:nvSpPr>
          <p:cNvPr id="6" name="">
            <a:extLst xmlns:a="http://schemas.openxmlformats.org/drawingml/2006/main">
              <a:ext uri="{FF2B5EF4-FFF2-40B4-BE49-F238E27FC236}">
                <a16:creationId xmlns:a16="http://schemas.microsoft.com/office/drawing/2014/main" id="{D761B9D8-4F7C-4002-AC63-540797B480CE}"/>
              </a:ext>
            </a:extLst>
          </p:cNvPr>
          <p:cNvSpPr>
            <a:spLocks xmlns:a="http://schemas.openxmlformats.org/drawingml/2006/main" noGrp="1"/>
          </p:cNvSpPr>
          <p:nvPr/>
        </p:nvSpPr>
        <p:spPr>
          <a:xfrm xmlns:a="http://schemas.openxmlformats.org/drawingml/2006/main">
            <a:off x="695325" y="2981325"/>
            <a:ext cx="1085850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74CE9182-E952-4614-AEE9-06EA8DCD9B0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Proposed Genellipse solution. Integration scope and acceptance require agreement.</a:t>
            </a:r>
          </a:p>
        </p:txBody>
      </p:sp>
      <p:sp>
        <p:nvSpPr>
          <p:cNvPr id="8" name="">
            <a:extLst xmlns:a="http://schemas.openxmlformats.org/drawingml/2006/main">
              <a:ext uri="{FF2B5EF4-FFF2-40B4-BE49-F238E27FC236}">
                <a16:creationId xmlns:a16="http://schemas.microsoft.com/office/drawing/2014/main" id="{6735B199-8B37-4262-A767-50D2A7049AE2}"/>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9" name="">
            <a:extLst xmlns:a="http://schemas.openxmlformats.org/drawingml/2006/main">
              <a:ext uri="{FF2B5EF4-FFF2-40B4-BE49-F238E27FC236}">
                <a16:creationId xmlns:a16="http://schemas.microsoft.com/office/drawing/2014/main" id="{7DC9CEAB-4FDC-4332-967C-2CC0BA29BA7A}"/>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0" name="">
            <a:extLst xmlns:a="http://schemas.openxmlformats.org/drawingml/2006/main">
              <a:ext uri="{FF2B5EF4-FFF2-40B4-BE49-F238E27FC236}">
                <a16:creationId xmlns:a16="http://schemas.microsoft.com/office/drawing/2014/main" id="{472BA7DE-98C1-47BD-A902-DB27D6AAB26E}"/>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29 / 31</a:t>
            </a:r>
          </a:p>
        </p:txBody>
      </p:sp>
    </p:spTree>
    <p:extLst>
      <p:ext uri="{BB962C8B-B14F-4D97-AF65-F5344CB8AC3E}">
        <p14:creationId xmlns:p14="http://schemas.microsoft.com/office/powerpoint/2010/main" val="923730311"/>
      </p:ext>
    </p:extLst>
  </p:cSld>
</p:sld>
</file>

<file path=ppt/slides/slide30.xml><?xml version="1.0" encoding="utf-8"?>
<p:sld xmlns:p="http://schemas.openxmlformats.org/presentationml/2006/main">
  <p:cSld>
    <p:bg>
      <p:bgPr>
        <a:solidFill xmlns:a="http://schemas.openxmlformats.org/drawingml/2006/main">
          <a:srgbClr val="F5F1E9"/>
        </a:solidFill>
      </p:bgPr>
    </p:bg>
    <p:spTree>
      <p:nvGrpSpPr>
        <p:cNvPr id="1" name=""/>
        <p:cNvGrpSpPr/>
        <p:nvPr/>
      </p:nvGrpSpPr>
      <p:grpSpPr>
        <a:xfrm xmlns:a="http://schemas.openxmlformats.org/drawingml/2006/main"/>
      </p:grpSpPr>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d816aa659e9b42b2"/>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5D7006A-046F-4B9F-BC56-21165695A687}"/>
              </a:ext>
            </a:extLst>
          </p:cNvPr>
          <p:cNvSpPr>
            <a:spLocks xmlns:a="http://schemas.openxmlformats.org/drawingml/2006/main" noGrp="1"/>
          </p:cNvSpPr>
          <p:nvPr/>
        </p:nvSpPr>
        <p:spPr>
          <a:xfrm xmlns:a="http://schemas.openxmlformats.org/drawingml/2006/main">
            <a:off x="666750" y="11239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0">
                <a:solidFill>
                  <a:srgbClr val="102C43"/>
                </a:solidFill>
                <a:latin typeface="Liberation Sans"/>
                <a:ea typeface="Liberation Sans"/>
                <a:cs typeface="Liberation Sans"/>
              </a:defRPr>
            </a:pPr>
            <a:r>
              <a:rPr sz="3300" b="0">
                <a:solidFill>
                  <a:srgbClr val="102C43"/>
                </a:solidFill>
                <a:latin typeface="Liberation Sans"/>
                <a:ea typeface="Liberation Sans"/>
                <a:cs typeface="Liberation Sans"/>
              </a:rPr>
              <a:t>Sources and interpretation</a:t>
            </a:r>
          </a:p>
        </p:txBody>
      </p:sp>
      <p:sp>
        <p:nvSpPr>
          <p:cNvPr id="3" name="">
            <a:extLst xmlns:a="http://schemas.openxmlformats.org/drawingml/2006/main">
              <a:ext uri="{FF2B5EF4-FFF2-40B4-BE49-F238E27FC236}">
                <a16:creationId xmlns:a16="http://schemas.microsoft.com/office/drawing/2014/main" id="{DFC34FA2-3827-4264-9CDC-9440520079D6}"/>
              </a:ext>
            </a:extLst>
          </p:cNvPr>
          <p:cNvSpPr>
            <a:spLocks xmlns:a="http://schemas.openxmlformats.org/drawingml/2006/main" noGrp="1"/>
          </p:cNvSpPr>
          <p:nvPr/>
        </p:nvSpPr>
        <p:spPr>
          <a:xfrm xmlns:a="http://schemas.openxmlformats.org/drawingml/2006/main">
            <a:off x="695325" y="2085975"/>
            <a:ext cx="552450" cy="28575"/>
          </a:xfrm>
          <a:prstGeom xmlns:a="http://schemas.openxmlformats.org/drawingml/2006/main" prst="rect">
            <a:avLst/>
          </a:prstGeom>
          <a:solidFill xmlns:a="http://schemas.openxmlformats.org/drawingml/2006/main">
            <a:srgbClr val="B88945"/>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67005811-BEFB-49F4-8D47-38BA5E0E9BDB}"/>
              </a:ext>
            </a:extLst>
          </p:cNvPr>
          <p:cNvSpPr>
            <a:spLocks xmlns:a="http://schemas.openxmlformats.org/drawingml/2006/main" noGrp="1"/>
          </p:cNvSpPr>
          <p:nvPr/>
        </p:nvSpPr>
        <p:spPr>
          <a:xfrm xmlns:a="http://schemas.openxmlformats.org/drawingml/2006/main">
            <a:off x="695325" y="2247900"/>
            <a:ext cx="10668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47606F"/>
                </a:solidFill>
                <a:latin typeface="Liberation Sans"/>
                <a:ea typeface="Liberation Sans"/>
                <a:cs typeface="Liberation Sans"/>
              </a:defRPr>
            </a:pPr>
            <a:r>
              <a:rPr sz="2025" b="0">
                <a:solidFill>
                  <a:srgbClr val="47606F"/>
                </a:solidFill>
                <a:latin typeface="Liberation Sans"/>
                <a:ea typeface="Liberation Sans"/>
                <a:cs typeface="Liberation Sans"/>
              </a:rPr>
              <a:t>The proposed solution connects product capabilities to controlled integration patterns.</a:t>
            </a:r>
          </a:p>
        </p:txBody>
      </p:sp>
      <p:sp>
        <p:nvSpPr>
          <p:cNvPr id="5" name="">
            <a:extLst xmlns:a="http://schemas.openxmlformats.org/drawingml/2006/main">
              <a:ext uri="{FF2B5EF4-FFF2-40B4-BE49-F238E27FC236}">
                <a16:creationId xmlns:a16="http://schemas.microsoft.com/office/drawing/2014/main" id="{8F33E2E5-7FA9-4EAE-9930-F754D67C310C}"/>
              </a:ext>
            </a:extLst>
          </p:cNvPr>
          <p:cNvSpPr>
            <a:spLocks xmlns:a="http://schemas.openxmlformats.org/drawingml/2006/main" noGrp="1"/>
          </p:cNvSpPr>
          <p:nvPr/>
        </p:nvSpPr>
        <p:spPr>
          <a:xfrm xmlns:a="http://schemas.openxmlformats.org/drawingml/2006/main">
            <a:off x="695325" y="31337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AegisNow</a:t>
            </a:r>
          </a:p>
        </p:txBody>
      </p:sp>
      <p:sp>
        <p:nvSpPr>
          <p:cNvPr id="6" name="">
            <a:extLst xmlns:a="http://schemas.openxmlformats.org/drawingml/2006/main">
              <a:ext uri="{FF2B5EF4-FFF2-40B4-BE49-F238E27FC236}">
                <a16:creationId xmlns:a16="http://schemas.microsoft.com/office/drawing/2014/main" id="{64EE31F5-E50E-42D1-89DE-3451CF2356F5}"/>
              </a:ext>
            </a:extLst>
          </p:cNvPr>
          <p:cNvSpPr>
            <a:spLocks xmlns:a="http://schemas.openxmlformats.org/drawingml/2006/main" noGrp="1"/>
          </p:cNvSpPr>
          <p:nvPr/>
        </p:nvSpPr>
        <p:spPr>
          <a:xfrm xmlns:a="http://schemas.openxmlformats.org/drawingml/2006/main">
            <a:off x="3619500" y="31337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Published policy administration and recorded lifecycle capabilities</a:t>
            </a:r>
          </a:p>
        </p:txBody>
      </p:sp>
      <p:sp>
        <p:nvSpPr>
          <p:cNvPr id="7" name="">
            <a:extLst xmlns:a="http://schemas.openxmlformats.org/drawingml/2006/main">
              <a:ext uri="{FF2B5EF4-FFF2-40B4-BE49-F238E27FC236}">
                <a16:creationId xmlns:a16="http://schemas.microsoft.com/office/drawing/2014/main" id="{0010F0ED-6C22-4902-9AD4-8126E648ACEC}"/>
              </a:ext>
            </a:extLst>
          </p:cNvPr>
          <p:cNvSpPr>
            <a:spLocks xmlns:a="http://schemas.openxmlformats.org/drawingml/2006/main" noGrp="1"/>
          </p:cNvSpPr>
          <p:nvPr/>
        </p:nvSpPr>
        <p:spPr>
          <a:xfrm xmlns:a="http://schemas.openxmlformats.org/drawingml/2006/main">
            <a:off x="695325" y="38576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Model Context Protocol</a:t>
            </a:r>
          </a:p>
        </p:txBody>
      </p:sp>
      <p:sp>
        <p:nvSpPr>
          <p:cNvPr id="8" name="">
            <a:extLst xmlns:a="http://schemas.openxmlformats.org/drawingml/2006/main">
              <a:ext uri="{FF2B5EF4-FFF2-40B4-BE49-F238E27FC236}">
                <a16:creationId xmlns:a16="http://schemas.microsoft.com/office/drawing/2014/main" id="{7CF32205-8D6E-4397-B035-2E881C00AEC5}"/>
              </a:ext>
            </a:extLst>
          </p:cNvPr>
          <p:cNvSpPr>
            <a:spLocks xmlns:a="http://schemas.openxmlformats.org/drawingml/2006/main" noGrp="1"/>
          </p:cNvSpPr>
          <p:nvPr/>
        </p:nvSpPr>
        <p:spPr>
          <a:xfrm xmlns:a="http://schemas.openxmlformats.org/drawingml/2006/main">
            <a:off x="3619500" y="38576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Tool interfaces and security guidance for scoped AI access</a:t>
            </a:r>
          </a:p>
        </p:txBody>
      </p:sp>
      <p:sp>
        <p:nvSpPr>
          <p:cNvPr id="9" name="">
            <a:extLst xmlns:a="http://schemas.openxmlformats.org/drawingml/2006/main">
              <a:ext uri="{FF2B5EF4-FFF2-40B4-BE49-F238E27FC236}">
                <a16:creationId xmlns:a16="http://schemas.microsoft.com/office/drawing/2014/main" id="{600D29B8-CB9A-4081-93F3-0A0565B3151E}"/>
              </a:ext>
            </a:extLst>
          </p:cNvPr>
          <p:cNvSpPr>
            <a:spLocks xmlns:a="http://schemas.openxmlformats.org/drawingml/2006/main" noGrp="1"/>
          </p:cNvSpPr>
          <p:nvPr/>
        </p:nvSpPr>
        <p:spPr>
          <a:xfrm xmlns:a="http://schemas.openxmlformats.org/drawingml/2006/main">
            <a:off x="695325" y="45815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UK market context</a:t>
            </a:r>
          </a:p>
        </p:txBody>
      </p:sp>
      <p:sp>
        <p:nvSpPr>
          <p:cNvPr id="10" name="">
            <a:extLst xmlns:a="http://schemas.openxmlformats.org/drawingml/2006/main">
              <a:ext uri="{FF2B5EF4-FFF2-40B4-BE49-F238E27FC236}">
                <a16:creationId xmlns:a16="http://schemas.microsoft.com/office/drawing/2014/main" id="{D7396FD9-9A8C-4C0D-96A1-2583C912B70F}"/>
              </a:ext>
            </a:extLst>
          </p:cNvPr>
          <p:cNvSpPr>
            <a:spLocks xmlns:a="http://schemas.openxmlformats.org/drawingml/2006/main" noGrp="1"/>
          </p:cNvSpPr>
          <p:nvPr/>
        </p:nvSpPr>
        <p:spPr>
          <a:xfrm xmlns:a="http://schemas.openxmlformats.org/drawingml/2006/main">
            <a:off x="3619500" y="45815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FCA portfolio transfer and customer duties; PRA resilience</a:t>
            </a:r>
          </a:p>
        </p:txBody>
      </p:sp>
      <p:sp>
        <p:nvSpPr>
          <p:cNvPr id="11" name="">
            <a:extLst xmlns:a="http://schemas.openxmlformats.org/drawingml/2006/main">
              <a:ext uri="{FF2B5EF4-FFF2-40B4-BE49-F238E27FC236}">
                <a16:creationId xmlns:a16="http://schemas.microsoft.com/office/drawing/2014/main" id="{66A652A2-9F56-4D07-BFBF-738A4AE9FBD8}"/>
              </a:ext>
            </a:extLst>
          </p:cNvPr>
          <p:cNvSpPr>
            <a:spLocks xmlns:a="http://schemas.openxmlformats.org/drawingml/2006/main" noGrp="1"/>
          </p:cNvSpPr>
          <p:nvPr/>
        </p:nvSpPr>
        <p:spPr>
          <a:xfrm xmlns:a="http://schemas.openxmlformats.org/drawingml/2006/main">
            <a:off x="695325" y="5305425"/>
            <a:ext cx="2714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102C43"/>
                </a:solidFill>
                <a:latin typeface="Liberation Sans"/>
                <a:ea typeface="Liberation Sans"/>
                <a:cs typeface="Liberation Sans"/>
              </a:defRPr>
            </a:pPr>
            <a:r>
              <a:rPr sz="1875" b="1">
                <a:solidFill>
                  <a:srgbClr val="102C43"/>
                </a:solidFill>
                <a:latin typeface="Liberation Sans"/>
                <a:ea typeface="Liberation Sans"/>
                <a:cs typeface="Liberation Sans"/>
              </a:rPr>
              <a:t>US market context</a:t>
            </a:r>
          </a:p>
        </p:txBody>
      </p:sp>
      <p:sp>
        <p:nvSpPr>
          <p:cNvPr id="12" name="">
            <a:extLst xmlns:a="http://schemas.openxmlformats.org/drawingml/2006/main">
              <a:ext uri="{FF2B5EF4-FFF2-40B4-BE49-F238E27FC236}">
                <a16:creationId xmlns:a16="http://schemas.microsoft.com/office/drawing/2014/main" id="{11F54B3E-48D6-4287-8D98-51CB8E1936F3}"/>
              </a:ext>
            </a:extLst>
          </p:cNvPr>
          <p:cNvSpPr>
            <a:spLocks xmlns:a="http://schemas.openxmlformats.org/drawingml/2006/main" noGrp="1"/>
          </p:cNvSpPr>
          <p:nvPr/>
        </p:nvSpPr>
        <p:spPr>
          <a:xfrm xmlns:a="http://schemas.openxmlformats.org/drawingml/2006/main">
            <a:off x="3619500" y="5305425"/>
            <a:ext cx="77914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47606F"/>
                </a:solidFill>
                <a:latin typeface="Liberation Sans"/>
                <a:ea typeface="Liberation Sans"/>
                <a:cs typeface="Liberation Sans"/>
              </a:defRPr>
            </a:pPr>
            <a:r>
              <a:rPr sz="1800" b="0">
                <a:solidFill>
                  <a:srgbClr val="47606F"/>
                </a:solidFill>
                <a:latin typeface="Liberation Sans"/>
                <a:ea typeface="Liberation Sans"/>
                <a:cs typeface="Liberation Sans"/>
              </a:rPr>
              <a:t>NAIC AI guidance with state-specific applicability review</a:t>
            </a:r>
          </a:p>
        </p:txBody>
      </p:sp>
      <p:sp>
        <p:nvSpPr>
          <p:cNvPr id="13" name="">
            <a:extLst xmlns:a="http://schemas.openxmlformats.org/drawingml/2006/main">
              <a:ext uri="{FF2B5EF4-FFF2-40B4-BE49-F238E27FC236}">
                <a16:creationId xmlns:a16="http://schemas.microsoft.com/office/drawing/2014/main" id="{9D0E4B3B-7B66-4FA6-8E5E-260FD4AEA9E7}"/>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47606F"/>
                </a:solidFill>
                <a:latin typeface="Liberation Sans"/>
                <a:ea typeface="Liberation Sans"/>
                <a:cs typeface="Liberation Sans"/>
              </a:defRPr>
            </a:pPr>
            <a:r>
              <a:rPr sz="975" b="0">
                <a:solidFill>
                  <a:srgbClr val="47606F"/>
                </a:solidFill>
                <a:latin typeface="Liberation Sans"/>
                <a:ea typeface="Liberation Sans"/>
                <a:cs typeface="Liberation Sans"/>
              </a:rPr>
              <a:t>Sources reviewed 27 September 2026. Cost figures are synthetic. The &gt;30% figure is a delivery objective.</a:t>
            </a:r>
          </a:p>
        </p:txBody>
      </p:sp>
      <p:sp>
        <p:nvSpPr>
          <p:cNvPr id="14" name="">
            <a:extLst xmlns:a="http://schemas.openxmlformats.org/drawingml/2006/main">
              <a:ext uri="{FF2B5EF4-FFF2-40B4-BE49-F238E27FC236}">
                <a16:creationId xmlns:a16="http://schemas.microsoft.com/office/drawing/2014/main" id="{7300DB1A-A767-40F0-8EFD-E0F1C4FAD93F}"/>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47606F"/>
                </a:solidFill>
                <a:latin typeface="Liberation Sans"/>
                <a:ea typeface="Liberation Sans"/>
                <a:cs typeface="Liberation Sans"/>
              </a:defRPr>
            </a:pPr>
            <a:r>
              <a:rPr sz="825" b="0">
                <a:solidFill>
                  <a:srgbClr val="47606F"/>
                </a:solidFill>
                <a:latin typeface="Liberation Sans"/>
                <a:ea typeface="Liberation Sans"/>
                <a:cs typeface="Liberation Sans"/>
              </a:rPr>
              <a:t>© 2026 Genellipse Inc. All rights reserved.</a:t>
            </a:r>
          </a:p>
        </p:txBody>
      </p:sp>
      <p:sp>
        <p:nvSpPr>
          <p:cNvPr id="15" name="">
            <a:extLst xmlns:a="http://schemas.openxmlformats.org/drawingml/2006/main">
              <a:ext uri="{FF2B5EF4-FFF2-40B4-BE49-F238E27FC236}">
                <a16:creationId xmlns:a16="http://schemas.microsoft.com/office/drawing/2014/main" id="{41388174-A34D-4283-9030-A4E9047ACBAD}"/>
              </a:ext>
            </a:extLst>
          </p:cNvPr>
          <p:cNvSpPr>
            <a:spLocks xmlns:a="http://schemas.openxmlformats.org/drawingml/2006/main" noGrp="1"/>
          </p:cNvSpPr>
          <p:nvPr/>
        </p:nvSpPr>
        <p:spPr>
          <a:xfrm xmlns:a="http://schemas.openxmlformats.org/drawingml/2006/main">
            <a:off x="9686925" y="6553200"/>
            <a:ext cx="95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hlinkClick xmlns:ns0="http://schemas.openxmlformats.org/officeDocument/2006/relationships" action="ppaction://hlinksldjump" ns0:id="rIdInsuranceStory3"/>
              </a:rPr>
              <a:t>Contents</a:t>
            </a:r>
          </a:p>
        </p:txBody>
      </p:sp>
      <p:sp>
        <p:nvSpPr>
          <p:cNvPr id="16" name="">
            <a:extLst xmlns:a="http://schemas.openxmlformats.org/drawingml/2006/main">
              <a:ext uri="{FF2B5EF4-FFF2-40B4-BE49-F238E27FC236}">
                <a16:creationId xmlns:a16="http://schemas.microsoft.com/office/drawing/2014/main" id="{613BDF0F-6401-4AAD-8D91-867C8FECDA50}"/>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47606F"/>
                </a:solidFill>
                <a:latin typeface="Liberation Sans"/>
                <a:ea typeface="Liberation Sans"/>
                <a:cs typeface="Liberation Sans"/>
              </a:defRPr>
            </a:pPr>
            <a:r>
              <a:rPr sz="900" b="0">
                <a:solidFill>
                  <a:srgbClr val="47606F"/>
                </a:solidFill>
                <a:latin typeface="Liberation Sans"/>
                <a:ea typeface="Liberation Sans"/>
                <a:cs typeface="Liberation Sans"/>
              </a:rPr>
              <a:t>30 / 31</a:t>
            </a:r>
          </a:p>
        </p:txBody>
      </p:sp>
    </p:spTree>
    <p:extLst>
      <p:ext uri="{BB962C8B-B14F-4D97-AF65-F5344CB8AC3E}">
        <p14:creationId xmlns:p14="http://schemas.microsoft.com/office/powerpoint/2010/main" val="1463373082"/>
      </p:ext>
    </p:extLst>
  </p:cSld>
</p:sld>
</file>

<file path=ppt/slides/slide31.xml><?xml version="1.0" encoding="utf-8"?>
<p:sld xmlns:p="http://schemas.openxmlformats.org/presentationml/2006/main">
  <p:cSld>
    <p:bg>
      <p:bgPr>
        <a:solidFill xmlns:a="http://schemas.openxmlformats.org/drawingml/2006/main">
          <a:srgbClr val="102C43"/>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9fdfe37ee02e4046"/>
          <a:stretch xmlns:a="http://schemas.openxmlformats.org/drawingml/2006/main"/>
        </p:blipFill>
        <p:spPr>
          <a:xfrm xmlns:a="http://schemas.openxmlformats.org/drawingml/2006/main">
            <a:off x="666750" y="315813"/>
            <a:ext cx="2571750" cy="530423"/>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c045c75d72d48fb"/>
          <a:stretch xmlns:a="http://schemas.openxmlformats.org/drawingml/2006/main"/>
        </p:blipFill>
        <p:spPr>
          <a:xfrm xmlns:a="http://schemas.openxmlformats.org/drawingml/2006/main">
            <a:off x="3714750" y="391954"/>
            <a:ext cx="2190750" cy="416242"/>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09C16DF-602C-40AA-951E-1AEC23119502}"/>
              </a:ext>
            </a:extLst>
          </p:cNvPr>
          <p:cNvSpPr>
            <a:spLocks xmlns:a="http://schemas.openxmlformats.org/drawingml/2006/main" noGrp="1"/>
          </p:cNvSpPr>
          <p:nvPr/>
        </p:nvSpPr>
        <p:spPr>
          <a:xfrm xmlns:a="http://schemas.openxmlformats.org/drawingml/2006/main">
            <a:off x="666750" y="1657350"/>
            <a:ext cx="108585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A reconciled book.</a:t>
            </a:r>
          </a:p>
          <a:p xmlns:a="http://schemas.openxmlformats.org/drawingml/2006/main">
            <a:pPr>
              <a:defRPr sz="4800" b="0">
                <a:solidFill>
                  <a:srgbClr val="F8F4EC"/>
                </a:solidFill>
                <a:latin typeface="Liberation Sans"/>
                <a:ea typeface="Liberation Sans"/>
                <a:cs typeface="Liberation Sans"/>
              </a:defRPr>
            </a:pPr>
            <a:r>
              <a:rPr sz="4800" b="0">
                <a:solidFill>
                  <a:srgbClr val="F8F4EC"/>
                </a:solidFill>
                <a:latin typeface="Liberation Sans"/>
                <a:ea typeface="Liberation Sans"/>
                <a:cs typeface="Liberation Sans"/>
              </a:rPr>
              <a:t>A stronger operating platform.</a:t>
            </a:r>
          </a:p>
        </p:txBody>
      </p:sp>
      <p:sp>
        <p:nvSpPr>
          <p:cNvPr id="4" name="">
            <a:extLst xmlns:a="http://schemas.openxmlformats.org/drawingml/2006/main">
              <a:ext uri="{FF2B5EF4-FFF2-40B4-BE49-F238E27FC236}">
                <a16:creationId xmlns:a16="http://schemas.microsoft.com/office/drawing/2014/main" id="{A4B5050F-FB40-4FE9-9B52-1034F1A279B6}"/>
              </a:ext>
            </a:extLst>
          </p:cNvPr>
          <p:cNvSpPr>
            <a:spLocks xmlns:a="http://schemas.openxmlformats.org/drawingml/2006/main" noGrp="1"/>
          </p:cNvSpPr>
          <p:nvPr/>
        </p:nvSpPr>
        <p:spPr>
          <a:xfrm xmlns:a="http://schemas.openxmlformats.org/drawingml/2006/main">
            <a:off x="695325" y="3562350"/>
            <a:ext cx="102870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DCE8ED"/>
                </a:solidFill>
                <a:latin typeface="Liberation Sans"/>
                <a:ea typeface="Liberation Sans"/>
                <a:cs typeface="Liberation Sans"/>
              </a:defRPr>
            </a:pPr>
            <a:r>
              <a:rPr sz="2400" b="0">
                <a:solidFill>
                  <a:srgbClr val="DCE8ED"/>
                </a:solidFill>
                <a:latin typeface="Liberation Sans"/>
                <a:ea typeface="Liberation Sans"/>
                <a:cs typeface="Liberation Sans"/>
              </a:rPr>
              <a:t>Bring your systems, your integration priorities and your cost baseline.</a:t>
            </a:r>
          </a:p>
        </p:txBody>
      </p:sp>
      <p:sp>
        <p:nvSpPr>
          <p:cNvPr id="5" name="">
            <a:extLst xmlns:a="http://schemas.openxmlformats.org/drawingml/2006/main">
              <a:ext uri="{FF2B5EF4-FFF2-40B4-BE49-F238E27FC236}">
                <a16:creationId xmlns:a16="http://schemas.microsoft.com/office/drawing/2014/main" id="{1707C1B1-10B3-4B99-A42F-04CE20A61F38}"/>
              </a:ext>
            </a:extLst>
          </p:cNvPr>
          <p:cNvSpPr>
            <a:spLocks xmlns:a="http://schemas.openxmlformats.org/drawingml/2006/main" noGrp="1"/>
          </p:cNvSpPr>
          <p:nvPr/>
        </p:nvSpPr>
        <p:spPr>
          <a:xfrm xmlns:a="http://schemas.openxmlformats.org/drawingml/2006/main">
            <a:off x="695325" y="49244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a2520232b98f4c8e"/>
              </a:rPr>
              <a:t>Genellipse.com</a:t>
            </a:r>
          </a:p>
        </p:txBody>
      </p:sp>
      <p:sp>
        <p:nvSpPr>
          <p:cNvPr id="6" name="">
            <a:extLst xmlns:a="http://schemas.openxmlformats.org/drawingml/2006/main">
              <a:ext uri="{FF2B5EF4-FFF2-40B4-BE49-F238E27FC236}">
                <a16:creationId xmlns:a16="http://schemas.microsoft.com/office/drawing/2014/main" id="{0F7E3A99-4951-45C4-988E-C56640924338}"/>
              </a:ext>
            </a:extLst>
          </p:cNvPr>
          <p:cNvSpPr>
            <a:spLocks xmlns:a="http://schemas.openxmlformats.org/drawingml/2006/main" noGrp="1"/>
          </p:cNvSpPr>
          <p:nvPr/>
        </p:nvSpPr>
        <p:spPr>
          <a:xfrm xmlns:a="http://schemas.openxmlformats.org/drawingml/2006/main">
            <a:off x="5810250" y="49244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B88945"/>
                </a:solidFill>
                <a:latin typeface="Liberation Sans"/>
                <a:ea typeface="Liberation Sans"/>
                <a:cs typeface="Liberation Sans"/>
              </a:defRPr>
            </a:pPr>
            <a:r>
              <a:rPr sz="2700" b="0">
                <a:solidFill>
                  <a:srgbClr val="B88945"/>
                </a:solidFill>
                <a:latin typeface="Liberation Sans"/>
                <a:ea typeface="Liberation Sans"/>
                <a:cs typeface="Liberation Sans"/>
                <a:hlinkClick xmlns:r="http://schemas.openxmlformats.org/officeDocument/2006/relationships" r:id="Rcde1c285312841f5"/>
              </a:rPr>
              <a:t>info@genellipse.com</a:t>
            </a:r>
          </a:p>
        </p:txBody>
      </p:sp>
      <p:sp>
        <p:nvSpPr>
          <p:cNvPr id="7" name="">
            <a:extLst xmlns:a="http://schemas.openxmlformats.org/drawingml/2006/main">
              <a:ext uri="{FF2B5EF4-FFF2-40B4-BE49-F238E27FC236}">
                <a16:creationId xmlns:a16="http://schemas.microsoft.com/office/drawing/2014/main" id="{9E43BD1A-8E98-40FC-B25A-FB02B426FC94}"/>
              </a:ext>
            </a:extLst>
          </p:cNvPr>
          <p:cNvSpPr>
            <a:spLocks xmlns:a="http://schemas.openxmlformats.org/drawingml/2006/main" noGrp="1"/>
          </p:cNvSpPr>
          <p:nvPr/>
        </p:nvSpPr>
        <p:spPr>
          <a:xfrm xmlns:a="http://schemas.openxmlformats.org/drawingml/2006/main">
            <a:off x="695325" y="5638800"/>
            <a:ext cx="3714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B88945"/>
                </a:solidFill>
                <a:latin typeface="Liberation Sans"/>
                <a:ea typeface="Liberation Sans"/>
                <a:cs typeface="Liberation Sans"/>
              </a:defRPr>
            </a:pPr>
            <a:r>
              <a:rPr sz="2100" b="0">
                <a:solidFill>
                  <a:srgbClr val="B88945"/>
                </a:solidFill>
                <a:latin typeface="Liberation Sans"/>
                <a:ea typeface="Liberation Sans"/>
                <a:cs typeface="Liberation Sans"/>
                <a:hlinkClick xmlns:r="http://schemas.openxmlformats.org/officeDocument/2006/relationships" r:id="R3234dc63cfe644fc"/>
              </a:rPr>
              <a:t>AegisNow.ai</a:t>
            </a:r>
          </a:p>
        </p:txBody>
      </p:sp>
      <p:sp>
        <p:nvSpPr>
          <p:cNvPr id="8" name="">
            <a:extLst xmlns:a="http://schemas.openxmlformats.org/drawingml/2006/main">
              <a:ext uri="{FF2B5EF4-FFF2-40B4-BE49-F238E27FC236}">
                <a16:creationId xmlns:a16="http://schemas.microsoft.com/office/drawing/2014/main" id="{3D53A9E7-E25D-4B30-AD22-EBC5AD6487BD}"/>
              </a:ext>
            </a:extLst>
          </p:cNvPr>
          <p:cNvSpPr>
            <a:spLocks xmlns:a="http://schemas.openxmlformats.org/drawingml/2006/main" noGrp="1"/>
          </p:cNvSpPr>
          <p:nvPr/>
        </p:nvSpPr>
        <p:spPr>
          <a:xfrm xmlns:a="http://schemas.openxmlformats.org/drawingml/2006/main">
            <a:off x="8858250" y="5657850"/>
            <a:ext cx="2571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B88945"/>
                </a:solidFill>
                <a:latin typeface="Liberation Sans"/>
                <a:ea typeface="Liberation Sans"/>
                <a:cs typeface="Liberation Sans"/>
              </a:defRPr>
            </a:pPr>
            <a:r>
              <a:rPr sz="1650" b="0">
                <a:solidFill>
                  <a:srgbClr val="B88945"/>
                </a:solidFill>
                <a:latin typeface="Liberation Sans"/>
                <a:ea typeface="Liberation Sans"/>
                <a:cs typeface="Liberation Sans"/>
                <a:hlinkClick xmlns:ns0="http://schemas.openxmlformats.org/officeDocument/2006/relationships" action="ppaction://hlinksldjump" ns0:id="rIdInsuranceStory3"/>
              </a:rPr>
              <a:t>Back to contents</a:t>
            </a:r>
          </a:p>
        </p:txBody>
      </p:sp>
      <p:sp>
        <p:nvSpPr>
          <p:cNvPr id="9" name="">
            <a:extLst xmlns:a="http://schemas.openxmlformats.org/drawingml/2006/main">
              <a:ext uri="{FF2B5EF4-FFF2-40B4-BE49-F238E27FC236}">
                <a16:creationId xmlns:a16="http://schemas.microsoft.com/office/drawing/2014/main" id="{2D2F198A-F6EB-49AB-907D-52F12BC87420}"/>
              </a:ext>
            </a:extLst>
          </p:cNvPr>
          <p:cNvSpPr>
            <a:spLocks xmlns:a="http://schemas.openxmlformats.org/drawingml/2006/main" noGrp="1"/>
          </p:cNvSpPr>
          <p:nvPr/>
        </p:nvSpPr>
        <p:spPr>
          <a:xfrm xmlns:a="http://schemas.openxmlformats.org/drawingml/2006/main">
            <a:off x="695325" y="6296025"/>
            <a:ext cx="108013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DCE8ED"/>
                </a:solidFill>
                <a:latin typeface="Liberation Sans"/>
                <a:ea typeface="Liberation Sans"/>
                <a:cs typeface="Liberation Sans"/>
              </a:defRPr>
            </a:pPr>
            <a:r>
              <a:rPr sz="975" b="0">
                <a:solidFill>
                  <a:srgbClr val="DCE8ED"/>
                </a:solidFill>
                <a:latin typeface="Liberation Sans"/>
                <a:ea typeface="Liberation Sans"/>
                <a:cs typeface="Liberation Sans"/>
              </a:rPr>
              <a:t>Insurance merger integration and policy administration transformation with Genellipse.</a:t>
            </a:r>
          </a:p>
        </p:txBody>
      </p:sp>
      <p:sp>
        <p:nvSpPr>
          <p:cNvPr id="10" name="">
            <a:extLst xmlns:a="http://schemas.openxmlformats.org/drawingml/2006/main">
              <a:ext uri="{FF2B5EF4-FFF2-40B4-BE49-F238E27FC236}">
                <a16:creationId xmlns:a16="http://schemas.microsoft.com/office/drawing/2014/main" id="{6579C838-9F12-4D08-A80C-6F3EDDFD094A}"/>
              </a:ext>
            </a:extLst>
          </p:cNvPr>
          <p:cNvSpPr>
            <a:spLocks xmlns:a="http://schemas.openxmlformats.org/drawingml/2006/main" noGrp="1"/>
          </p:cNvSpPr>
          <p:nvPr/>
        </p:nvSpPr>
        <p:spPr>
          <a:xfrm xmlns:a="http://schemas.openxmlformats.org/drawingml/2006/main">
            <a:off x="695325" y="6591300"/>
            <a:ext cx="69532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DCE8ED"/>
                </a:solidFill>
                <a:latin typeface="Liberation Sans"/>
                <a:ea typeface="Liberation Sans"/>
                <a:cs typeface="Liberation Sans"/>
              </a:defRPr>
            </a:pPr>
            <a:r>
              <a:rPr sz="825" b="0">
                <a:solidFill>
                  <a:srgbClr val="DCE8ED"/>
                </a:solidFill>
                <a:latin typeface="Liberation Sans"/>
                <a:ea typeface="Liberation Sans"/>
                <a:cs typeface="Liberation Sans"/>
              </a:rPr>
              <a:t>© 2026 Genellipse Inc. All rights reserved.</a:t>
            </a:r>
          </a:p>
        </p:txBody>
      </p:sp>
      <p:sp>
        <p:nvSpPr>
          <p:cNvPr id="11" name="">
            <a:extLst xmlns:a="http://schemas.openxmlformats.org/drawingml/2006/main">
              <a:ext uri="{FF2B5EF4-FFF2-40B4-BE49-F238E27FC236}">
                <a16:creationId xmlns:a16="http://schemas.microsoft.com/office/drawing/2014/main" id="{E1CEB959-8FCA-4ADF-BF58-BFDD8F1244F5}"/>
              </a:ext>
            </a:extLst>
          </p:cNvPr>
          <p:cNvSpPr>
            <a:spLocks xmlns:a="http://schemas.openxmlformats.org/drawingml/2006/main" noGrp="1"/>
          </p:cNvSpPr>
          <p:nvPr/>
        </p:nvSpPr>
        <p:spPr>
          <a:xfrm xmlns:a="http://schemas.openxmlformats.org/drawingml/2006/main">
            <a:off x="10953750" y="6572250"/>
            <a:ext cx="8572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0">
                <a:solidFill>
                  <a:srgbClr val="DCE8ED"/>
                </a:solidFill>
                <a:latin typeface="Liberation Sans"/>
                <a:ea typeface="Liberation Sans"/>
                <a:cs typeface="Liberation Sans"/>
              </a:defRPr>
            </a:pPr>
            <a:r>
              <a:rPr sz="900" b="0">
                <a:solidFill>
                  <a:srgbClr val="DCE8ED"/>
                </a:solidFill>
                <a:latin typeface="Liberation Sans"/>
                <a:ea typeface="Liberation Sans"/>
                <a:cs typeface="Liberation Sans"/>
              </a:rPr>
              <a:t>31 / 31</a:t>
            </a:r>
          </a:p>
        </p:txBody>
      </p:sp>
    </p:spTree>
    <p:extLst>
      <p:ext uri="{BB962C8B-B14F-4D97-AF65-F5344CB8AC3E}">
        <p14:creationId xmlns:p14="http://schemas.microsoft.com/office/powerpoint/2010/main" val="105564895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C79A4B"/>
      </a:hlink>
      <a:folHlink>
        <a:srgbClr val="C79A4B"/>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2026-09-27T17:53:49.1030000Z</dcterms:created>
  <dcterms:modified xsi:type="dcterms:W3CDTF">2026-09-27T17:53:49.1030000Z</dcterms:modified>
</coreProperties>
</file>