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charts/chart2.xml" ContentType="application/vnd.openxmlformats-officedocument.drawingml.chart+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charts/chart3.xml" ContentType="application/vnd.openxmlformats-officedocument.drawingml.chart+xml"/>
  <Override PartName="/ppt/notesSlides/notesSlide28.xml" ContentType="application/vnd.openxmlformats-officedocument.presentationml.notesSlide+xml"/>
  <Override PartName="/ppt/slides/slide29.xml" ContentType="application/vnd.openxmlformats-officedocument.presentationml.slide+xml"/>
  <Override PartName="/ppt/slides/charts/chart4.xml" ContentType="application/vnd.openxmlformats-officedocument.drawingml.chart+xml"/>
  <Override PartName="/ppt/notesSlides/notesSlide29.xml" ContentType="application/vnd.openxmlformats-officedocument.presentationml.notesSlide+xml"/>
  <Override PartName="/ppt/slides/slide30.xml" ContentType="application/vnd.openxmlformats-officedocument.presentationml.slide+xml"/>
  <Override PartName="/ppt/slides/charts/chart5.xml" ContentType="application/vnd.openxmlformats-officedocument.drawingml.chart+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8e00879b6f34fae" /><Relationship Type="http://schemas.openxmlformats.org/officeDocument/2006/relationships/extended-properties" Target="/docProps/app.xml" Id="R4fce578f02c14390" /><Relationship Type="http://schemas.openxmlformats.org/officeDocument/2006/relationships/officeDocument" Target="/ppt/presentation.xml" Id="R6bfd91e4c88f421f" /></Relationships>
</file>

<file path=ppt/presentation.xml><?xml version="1.0" encoding="utf-8"?>
<p:presentation xmlns:p="http://schemas.openxmlformats.org/presentationml/2006/main">
  <p:sldMasterIdLst>
    <p:sldMasterId xmlns:r="http://schemas.openxmlformats.org/officeDocument/2006/relationships" id="2147483648" r:id="R4a6783de54ec4d6d"/>
  </p:sldMasterIdLst>
  <p:notesMasterIdLst>
    <p:notesMasterId xmlns:r="http://schemas.openxmlformats.org/officeDocument/2006/relationships" r:id="R4904168cd6b44ba6"/>
  </p:notesMasterIdLst>
  <p:sldIdLst>
    <p:sldId xmlns:r="http://schemas.openxmlformats.org/officeDocument/2006/relationships" id="256" r:id="Rf116b34b2fd7435b"/>
    <p:sldId xmlns:r="http://schemas.openxmlformats.org/officeDocument/2006/relationships" id="257" r:id="R7b2974289a9b406a"/>
    <p:sldId xmlns:r="http://schemas.openxmlformats.org/officeDocument/2006/relationships" id="258" r:id="R69e1a95b84cb4a50"/>
    <p:sldId xmlns:r="http://schemas.openxmlformats.org/officeDocument/2006/relationships" id="259" r:id="Rb8caf3b41e9f412e"/>
    <p:sldId xmlns:r="http://schemas.openxmlformats.org/officeDocument/2006/relationships" id="260" r:id="R774c50bbe2b74af7"/>
    <p:sldId xmlns:r="http://schemas.openxmlformats.org/officeDocument/2006/relationships" id="261" r:id="Re1b90e709a434ec7"/>
    <p:sldId xmlns:r="http://schemas.openxmlformats.org/officeDocument/2006/relationships" id="262" r:id="Rb74eea16e3a548ab"/>
    <p:sldId xmlns:r="http://schemas.openxmlformats.org/officeDocument/2006/relationships" id="263" r:id="Rdb5a76ef67bc44c2"/>
    <p:sldId xmlns:r="http://schemas.openxmlformats.org/officeDocument/2006/relationships" id="264" r:id="R62f046835d9e477b"/>
    <p:sldId xmlns:r="http://schemas.openxmlformats.org/officeDocument/2006/relationships" id="265" r:id="Rf7bda4e2c7e2444c"/>
    <p:sldId xmlns:r="http://schemas.openxmlformats.org/officeDocument/2006/relationships" id="266" r:id="Rf6535cf9224743c4"/>
    <p:sldId xmlns:r="http://schemas.openxmlformats.org/officeDocument/2006/relationships" id="267" r:id="R4659478745cb4344"/>
    <p:sldId xmlns:r="http://schemas.openxmlformats.org/officeDocument/2006/relationships" id="268" r:id="Rfae11fd315d548f1"/>
    <p:sldId xmlns:r="http://schemas.openxmlformats.org/officeDocument/2006/relationships" id="269" r:id="R49c837c378bf4242"/>
    <p:sldId xmlns:r="http://schemas.openxmlformats.org/officeDocument/2006/relationships" id="270" r:id="R9e2984149e4e4275"/>
    <p:sldId xmlns:r="http://schemas.openxmlformats.org/officeDocument/2006/relationships" id="271" r:id="R6032aae6a3484e77"/>
    <p:sldId xmlns:r="http://schemas.openxmlformats.org/officeDocument/2006/relationships" id="272" r:id="Rec2345186b7a4db8"/>
    <p:sldId xmlns:r="http://schemas.openxmlformats.org/officeDocument/2006/relationships" id="273" r:id="Rcc95f8d848bc4625"/>
    <p:sldId xmlns:r="http://schemas.openxmlformats.org/officeDocument/2006/relationships" id="274" r:id="R95c47deea8604564"/>
    <p:sldId xmlns:r="http://schemas.openxmlformats.org/officeDocument/2006/relationships" id="275" r:id="Rbcc8ca169d344a30"/>
    <p:sldId xmlns:r="http://schemas.openxmlformats.org/officeDocument/2006/relationships" id="276" r:id="R9faabd332bef4374"/>
    <p:sldId xmlns:r="http://schemas.openxmlformats.org/officeDocument/2006/relationships" id="277" r:id="R85f272e0746740b8"/>
    <p:sldId xmlns:r="http://schemas.openxmlformats.org/officeDocument/2006/relationships" id="278" r:id="Rbfd511be55a64d93"/>
    <p:sldId xmlns:r="http://schemas.openxmlformats.org/officeDocument/2006/relationships" id="279" r:id="R7b64063c7c184a45"/>
    <p:sldId xmlns:r="http://schemas.openxmlformats.org/officeDocument/2006/relationships" id="280" r:id="Rbf80e82f9b7847fc"/>
    <p:sldId xmlns:r="http://schemas.openxmlformats.org/officeDocument/2006/relationships" id="281" r:id="R4c37e4cbabad4761"/>
    <p:sldId xmlns:r="http://schemas.openxmlformats.org/officeDocument/2006/relationships" id="282" r:id="R591f384badf943fa"/>
    <p:sldId xmlns:r="http://schemas.openxmlformats.org/officeDocument/2006/relationships" id="283" r:id="Rbe30523fdc494869"/>
    <p:sldId xmlns:r="http://schemas.openxmlformats.org/officeDocument/2006/relationships" id="284" r:id="R7444096b66fc4af7"/>
    <p:sldId xmlns:r="http://schemas.openxmlformats.org/officeDocument/2006/relationships" id="285" r:id="Rdedd85b4766f49b3"/>
    <p:sldId xmlns:r="http://schemas.openxmlformats.org/officeDocument/2006/relationships" id="286" r:id="R6073116fc67343fd"/>
    <p:sldId xmlns:r="http://schemas.openxmlformats.org/officeDocument/2006/relationships" id="287" r:id="Ra9cf70719efe430a"/>
    <p:sldId xmlns:r="http://schemas.openxmlformats.org/officeDocument/2006/relationships" id="288" r:id="Rb0c1e9e3223a4b54"/>
    <p:sldId xmlns:r="http://schemas.openxmlformats.org/officeDocument/2006/relationships" id="289" r:id="Rde40700b44d8488a"/>
    <p:sldId xmlns:r="http://schemas.openxmlformats.org/officeDocument/2006/relationships" id="290" r:id="R69b6861dfb0541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f3bfade68a7462b" /><Relationship Type="http://schemas.openxmlformats.org/officeDocument/2006/relationships/slideMaster" Target="/ppt/slideMasters/slideMaster1.xml" Id="R4a6783de54ec4d6d" /><Relationship Type="http://schemas.openxmlformats.org/officeDocument/2006/relationships/notesMaster" Target="/ppt/notesMasters/notesMaster1.xml" Id="R4904168cd6b44ba6" /><Relationship Type="http://schemas.openxmlformats.org/officeDocument/2006/relationships/presProps" Target="/ppt/presProps.xml" Id="R034e78411e1a40f0" /><Relationship Type="http://schemas.openxmlformats.org/officeDocument/2006/relationships/tableStyles" Target="/ppt/tableStyles.xml" Id="R7d4b792ed1274b82" /><Relationship Type="http://schemas.openxmlformats.org/officeDocument/2006/relationships/slide" Target="/ppt/slides/slide1.xml" Id="Rf116b34b2fd7435b" /><Relationship Type="http://schemas.openxmlformats.org/officeDocument/2006/relationships/slide" Target="/ppt/slides/slide2.xml" Id="R7b2974289a9b406a" /><Relationship Type="http://schemas.openxmlformats.org/officeDocument/2006/relationships/slide" Target="/ppt/slides/slide3.xml" Id="R69e1a95b84cb4a50" /><Relationship Type="http://schemas.openxmlformats.org/officeDocument/2006/relationships/slide" Target="/ppt/slides/slide4.xml" Id="Rb8caf3b41e9f412e" /><Relationship Type="http://schemas.openxmlformats.org/officeDocument/2006/relationships/slide" Target="/ppt/slides/slide5.xml" Id="R774c50bbe2b74af7" /><Relationship Type="http://schemas.openxmlformats.org/officeDocument/2006/relationships/slide" Target="/ppt/slides/slide6.xml" Id="Re1b90e709a434ec7" /><Relationship Type="http://schemas.openxmlformats.org/officeDocument/2006/relationships/slide" Target="/ppt/slides/slide7.xml" Id="Rb74eea16e3a548ab" /><Relationship Type="http://schemas.openxmlformats.org/officeDocument/2006/relationships/slide" Target="/ppt/slides/slide8.xml" Id="Rdb5a76ef67bc44c2" /><Relationship Type="http://schemas.openxmlformats.org/officeDocument/2006/relationships/slide" Target="/ppt/slides/slide9.xml" Id="R62f046835d9e477b" /><Relationship Type="http://schemas.openxmlformats.org/officeDocument/2006/relationships/slide" Target="/ppt/slides/slide10.xml" Id="Rf7bda4e2c7e2444c" /><Relationship Type="http://schemas.openxmlformats.org/officeDocument/2006/relationships/slide" Target="/ppt/slides/slide11.xml" Id="Rf6535cf9224743c4" /><Relationship Type="http://schemas.openxmlformats.org/officeDocument/2006/relationships/slide" Target="/ppt/slides/slide12.xml" Id="R4659478745cb4344" /><Relationship Type="http://schemas.openxmlformats.org/officeDocument/2006/relationships/slide" Target="/ppt/slides/slide13.xml" Id="Rfae11fd315d548f1" /><Relationship Type="http://schemas.openxmlformats.org/officeDocument/2006/relationships/slide" Target="/ppt/slides/slide14.xml" Id="R49c837c378bf4242" /><Relationship Type="http://schemas.openxmlformats.org/officeDocument/2006/relationships/slide" Target="/ppt/slides/slide15.xml" Id="R9e2984149e4e4275" /><Relationship Type="http://schemas.openxmlformats.org/officeDocument/2006/relationships/slide" Target="/ppt/slides/slide16.xml" Id="R6032aae6a3484e77" /><Relationship Type="http://schemas.openxmlformats.org/officeDocument/2006/relationships/slide" Target="/ppt/slides/slide17.xml" Id="Rec2345186b7a4db8" /><Relationship Type="http://schemas.openxmlformats.org/officeDocument/2006/relationships/slide" Target="/ppt/slides/slide18.xml" Id="Rcc95f8d848bc4625" /><Relationship Type="http://schemas.openxmlformats.org/officeDocument/2006/relationships/slide" Target="/ppt/slides/slide19.xml" Id="R95c47deea8604564" /><Relationship Type="http://schemas.openxmlformats.org/officeDocument/2006/relationships/slide" Target="/ppt/slides/slide20.xml" Id="Rbcc8ca169d344a30" /><Relationship Type="http://schemas.openxmlformats.org/officeDocument/2006/relationships/slide" Target="/ppt/slides/slide21.xml" Id="R9faabd332bef4374" /><Relationship Type="http://schemas.openxmlformats.org/officeDocument/2006/relationships/slide" Target="/ppt/slides/slide22.xml" Id="R85f272e0746740b8" /><Relationship Type="http://schemas.openxmlformats.org/officeDocument/2006/relationships/slide" Target="/ppt/slides/slide23.xml" Id="Rbfd511be55a64d93" /><Relationship Type="http://schemas.openxmlformats.org/officeDocument/2006/relationships/slide" Target="/ppt/slides/slide24.xml" Id="R7b64063c7c184a45" /><Relationship Type="http://schemas.openxmlformats.org/officeDocument/2006/relationships/slide" Target="/ppt/slides/slide25.xml" Id="Rbf80e82f9b7847fc" /><Relationship Type="http://schemas.openxmlformats.org/officeDocument/2006/relationships/slide" Target="/ppt/slides/slide26.xml" Id="R4c37e4cbabad4761" /><Relationship Type="http://schemas.openxmlformats.org/officeDocument/2006/relationships/slide" Target="/ppt/slides/slide27.xml" Id="R591f384badf943fa" /><Relationship Type="http://schemas.openxmlformats.org/officeDocument/2006/relationships/slide" Target="/ppt/slides/slide28.xml" Id="Rbe30523fdc494869" /><Relationship Type="http://schemas.openxmlformats.org/officeDocument/2006/relationships/slide" Target="/ppt/slides/slide29.xml" Id="R7444096b66fc4af7" /><Relationship Type="http://schemas.openxmlformats.org/officeDocument/2006/relationships/slide" Target="/ppt/slides/slide30.xml" Id="Rdedd85b4766f49b3" /><Relationship Type="http://schemas.openxmlformats.org/officeDocument/2006/relationships/slide" Target="/ppt/slides/slide31.xml" Id="R6073116fc67343fd" /><Relationship Type="http://schemas.openxmlformats.org/officeDocument/2006/relationships/slide" Target="/ppt/slides/slide32.xml" Id="Ra9cf70719efe430a" /><Relationship Type="http://schemas.openxmlformats.org/officeDocument/2006/relationships/slide" Target="/ppt/slides/slide33.xml" Id="Rb0c1e9e3223a4b54" /><Relationship Type="http://schemas.openxmlformats.org/officeDocument/2006/relationships/slide" Target="/ppt/slides/slide34.xml" Id="Rde40700b44d8488a" /><Relationship Type="http://schemas.openxmlformats.org/officeDocument/2006/relationships/slide" Target="/ppt/slides/slide35.xml" Id="R69b6861dfb0541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ab7782cf5404a8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1e369e6643455b" /><Relationship Type="http://schemas.openxmlformats.org/officeDocument/2006/relationships/notesMaster" Target="/ppt/notesMasters/notesMaster1.xml" Id="Raf3793d5b58d4fb4" /></Relationships>
</file>

<file path=ppt/notesSlides/_rels/notesSlide2.xml.rels>&#65279;<?xml version="1.0" encoding="utf-8"?><Relationships xmlns="http://schemas.openxmlformats.org/package/2006/relationships"><Relationship Type="http://schemas.openxmlformats.org/officeDocument/2006/relationships/slide" Target="/ppt/slides/slide2.xml" Id="Rbd5d1c412148407d" /><Relationship Type="http://schemas.openxmlformats.org/officeDocument/2006/relationships/notesMaster" Target="/ppt/notesMasters/notesMaster1.xml" Id="R7ccd3ef052254b2b" /></Relationships>
</file>

<file path=ppt/notesSlides/_rels/notesSlide3.xml.rels>&#65279;<?xml version="1.0" encoding="utf-8"?><Relationships xmlns="http://schemas.openxmlformats.org/package/2006/relationships"><Relationship Type="http://schemas.openxmlformats.org/officeDocument/2006/relationships/slide" Target="/ppt/slides/slide3.xml" Id="Ref4b6b3d67974145" /><Relationship Type="http://schemas.openxmlformats.org/officeDocument/2006/relationships/notesMaster" Target="/ppt/notesMasters/notesMaster1.xml" Id="R88c1c4cdfe6c4243" /></Relationships>
</file>

<file path=ppt/notesSlides/_rels/notesSlide4.xml.rels>&#65279;<?xml version="1.0" encoding="utf-8"?><Relationships xmlns="http://schemas.openxmlformats.org/package/2006/relationships"><Relationship Type="http://schemas.openxmlformats.org/officeDocument/2006/relationships/slide" Target="/ppt/slides/slide4.xml" Id="Re1f901e3d3964489" /><Relationship Type="http://schemas.openxmlformats.org/officeDocument/2006/relationships/notesMaster" Target="/ppt/notesMasters/notesMaster1.xml" Id="Rb77714dd6540468b" /></Relationships>
</file>

<file path=ppt/notesSlides/_rels/notesSlide5.xml.rels>&#65279;<?xml version="1.0" encoding="utf-8"?><Relationships xmlns="http://schemas.openxmlformats.org/package/2006/relationships"><Relationship Type="http://schemas.openxmlformats.org/officeDocument/2006/relationships/slide" Target="/ppt/slides/slide5.xml" Id="Re8ee9130b8454fe5" /><Relationship Type="http://schemas.openxmlformats.org/officeDocument/2006/relationships/notesMaster" Target="/ppt/notesMasters/notesMaster1.xml" Id="R7c46c4c16613442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3c9ca37d8a14afa" /><Relationship Type="http://schemas.openxmlformats.org/officeDocument/2006/relationships/notesMaster" Target="/ppt/notesMasters/notesMaster1.xml" Id="Ra01d06a101a84e6e" /></Relationships>
</file>

<file path=ppt/notesSlides/_rels/notesSlide7.xml.rels>&#65279;<?xml version="1.0" encoding="utf-8"?><Relationships xmlns="http://schemas.openxmlformats.org/package/2006/relationships"><Relationship Type="http://schemas.openxmlformats.org/officeDocument/2006/relationships/slide" Target="/ppt/slides/slide7.xml" Id="R69d53a3b89a54751" /><Relationship Type="http://schemas.openxmlformats.org/officeDocument/2006/relationships/notesMaster" Target="/ppt/notesMasters/notesMaster1.xml" Id="Reea9fa1d31ba4053" /></Relationships>
</file>

<file path=ppt/notesSlides/_rels/notesSlide8.xml.rels>&#65279;<?xml version="1.0" encoding="utf-8"?><Relationships xmlns="http://schemas.openxmlformats.org/package/2006/relationships"><Relationship Type="http://schemas.openxmlformats.org/officeDocument/2006/relationships/slide" Target="/ppt/slides/slide8.xml" Id="Rf902b8ee5f614711" /><Relationship Type="http://schemas.openxmlformats.org/officeDocument/2006/relationships/notesMaster" Target="/ppt/notesMasters/notesMaster1.xml" Id="R6a16adfef95c47f8" /></Relationships>
</file>

<file path=ppt/notesSlides/_rels/notesSlide9.xml.rels>&#65279;<?xml version="1.0" encoding="utf-8"?><Relationships xmlns="http://schemas.openxmlformats.org/package/2006/relationships"><Relationship Type="http://schemas.openxmlformats.org/officeDocument/2006/relationships/slide" Target="/ppt/slides/slide9.xml" Id="Rd66d49218bf5483b" /><Relationship Type="http://schemas.openxmlformats.org/officeDocument/2006/relationships/notesMaster" Target="/ppt/notesMasters/notesMaster1.xml" Id="R2acbd33af6d1491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87a2e5b78442d9" /><Relationship Type="http://schemas.openxmlformats.org/officeDocument/2006/relationships/notesMaster" Target="/ppt/notesMasters/notesMaster1.xml" Id="R3b155005bfc54c9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edd9125c87c4e1c" /><Relationship Type="http://schemas.openxmlformats.org/officeDocument/2006/relationships/notesMaster" Target="/ppt/notesMasters/notesMaster1.xml" Id="R14d0236050714a8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2115c1c74e448f2" /><Relationship Type="http://schemas.openxmlformats.org/officeDocument/2006/relationships/notesMaster" Target="/ppt/notesMasters/notesMaster1.xml" Id="Ree99d9fc3eb449d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74cadd7ed524e74" /><Relationship Type="http://schemas.openxmlformats.org/officeDocument/2006/relationships/notesMaster" Target="/ppt/notesMasters/notesMaster1.xml" Id="R3eb17c68d4da4cf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7a050d6995a499f" /><Relationship Type="http://schemas.openxmlformats.org/officeDocument/2006/relationships/notesMaster" Target="/ppt/notesMasters/notesMaster1.xml" Id="Rf9ffe93ab7694dc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a9d019637a04d41" /><Relationship Type="http://schemas.openxmlformats.org/officeDocument/2006/relationships/notesMaster" Target="/ppt/notesMasters/notesMaster1.xml" Id="Rfff4ed5245ea462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16c87a4151d481a" /><Relationship Type="http://schemas.openxmlformats.org/officeDocument/2006/relationships/notesMaster" Target="/ppt/notesMasters/notesMaster1.xml" Id="R18adb48f0c144bc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1385616d12f48ac" /><Relationship Type="http://schemas.openxmlformats.org/officeDocument/2006/relationships/notesMaster" Target="/ppt/notesMasters/notesMaster1.xml" Id="R1de60f7e9f88463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7d9796a28f84de5" /><Relationship Type="http://schemas.openxmlformats.org/officeDocument/2006/relationships/notesMaster" Target="/ppt/notesMasters/notesMaster1.xml" Id="R102dcf8f68a0445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0f1a7d29cc64929" /><Relationship Type="http://schemas.openxmlformats.org/officeDocument/2006/relationships/notesMaster" Target="/ppt/notesMasters/notesMaster1.xml" Id="Rcacdde494af648c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397580a13fa486a" /><Relationship Type="http://schemas.openxmlformats.org/officeDocument/2006/relationships/notesMaster" Target="/ppt/notesMasters/notesMaster1.xml" Id="R4a1daca5402d402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f03481dc68d435f" /><Relationship Type="http://schemas.openxmlformats.org/officeDocument/2006/relationships/notesMaster" Target="/ppt/notesMasters/notesMaster1.xml" Id="Reba934d96e9f4d1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8bf6abb33504304" /><Relationship Type="http://schemas.openxmlformats.org/officeDocument/2006/relationships/notesMaster" Target="/ppt/notesMasters/notesMaster1.xml" Id="R3d91b9a7464941d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db1a72ecd074378" /><Relationship Type="http://schemas.openxmlformats.org/officeDocument/2006/relationships/notesMaster" Target="/ppt/notesMasters/notesMaster1.xml" Id="R93b98b7ca1e641d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34dbda054bb4517" /><Relationship Type="http://schemas.openxmlformats.org/officeDocument/2006/relationships/notesMaster" Target="/ppt/notesMasters/notesMaster1.xml" Id="Rdcc2b17e5165405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8721eed9134469b" /><Relationship Type="http://schemas.openxmlformats.org/officeDocument/2006/relationships/notesMaster" Target="/ppt/notesMasters/notesMaster1.xml" Id="Ra09e90a580164fc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667d4c3675f43b4" /><Relationship Type="http://schemas.openxmlformats.org/officeDocument/2006/relationships/notesMaster" Target="/ppt/notesMasters/notesMaster1.xml" Id="Rf938e5c9f0c84b9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7de3eda5d834772" /><Relationship Type="http://schemas.openxmlformats.org/officeDocument/2006/relationships/notesMaster" Target="/ppt/notesMasters/notesMaster1.xml" Id="R6c2f123e0a0c402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fed9b8333054d1e" /><Relationship Type="http://schemas.openxmlformats.org/officeDocument/2006/relationships/notesMaster" Target="/ppt/notesMasters/notesMaster1.xml" Id="Re711cf270659429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cecb5407f5b45be" /><Relationship Type="http://schemas.openxmlformats.org/officeDocument/2006/relationships/notesMaster" Target="/ppt/notesMasters/notesMaster1.xml" Id="R80077d0ab8c24b6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4fda5ee42c44f2f" /><Relationship Type="http://schemas.openxmlformats.org/officeDocument/2006/relationships/notesMaster" Target="/ppt/notesMasters/notesMaster1.xml" Id="R8c400988857f42e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5e32f096e3c4261" /><Relationship Type="http://schemas.openxmlformats.org/officeDocument/2006/relationships/notesMaster" Target="/ppt/notesMasters/notesMaster1.xml" Id="R7425b992f7f74f5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4a4168e5944442c" /><Relationship Type="http://schemas.openxmlformats.org/officeDocument/2006/relationships/notesMaster" Target="/ppt/notesMasters/notesMaster1.xml" Id="R8314edb219c549b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25ecabd59364d23" /><Relationship Type="http://schemas.openxmlformats.org/officeDocument/2006/relationships/notesMaster" Target="/ppt/notesMasters/notesMaster1.xml" Id="R2cdb772574a444c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d065c8141b04d89" /><Relationship Type="http://schemas.openxmlformats.org/officeDocument/2006/relationships/notesMaster" Target="/ppt/notesMasters/notesMaster1.xml" Id="Rbfcf217db36c4f7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f319641228f43e4" /><Relationship Type="http://schemas.openxmlformats.org/officeDocument/2006/relationships/notesMaster" Target="/ppt/notesMasters/notesMaster1.xml" Id="R14ad6f54a7224d5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life insurers, closed-book consolidators, operations leaders, technology teams, finance and actuarial professionals in the United Kingdom and United States. This proposal connects published AegisNow capabilities to a scoped delivery approach. Specific legacy product calculations, interfaces and jurisdictional controls require demonstration and acceptance. Financial models are synthetic planning examples.</a:t>
            </a:r>
          </a:p>
          <a:p xmlns:a="http://schemas.openxmlformats.org/drawingml/2006/main">
            <a:r>
              <a:t/>
            </a:r>
          </a:p>
          <a:p xmlns:a="http://schemas.openxmlformats.org/drawingml/2006/main">
            <a:r>
              <a:t>AegisNow with Genellipse. English edition. September 2026.</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Closed book here describes a portfolio no longer accepting new business. Existing policy premiums, contractual options and benefits can continue according to the contract. Genellipse would agree the portfolio perimeter, servicing obligations and financial baseline before proposing changes. Commercial closed-book terminology does not determine the FCA regulatory definition.</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https://www.fca.org.uk/publications/finalised-guidance/fair-treatment-long-standing-customers-life-insurance-sector</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presentation uses English for both markets. GBP and USD examples are separate hypothetical portfolios. Neither example is a currency conversion or a customer result.</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mathematical illustration rather than an AegisNow performance claim. Existing annual cost equals £4m plus £40 multiplied by policy count. Target annual cost equals £2m plus £30 multiplied by policy count. Divide by policy count for each point. The target assumes genuine fixed-cost removal and excludes transition costs. It is separate from the business cases later in the deck. Falling policy counts can reflect maturities and other contractual exits, not only lapses.</a:t>
            </a:r>
          </a:p>
          <a:p xmlns:a="http://schemas.openxmlformats.org/drawingml/2006/main">
            <a:r>
              <a:t/>
            </a:r>
          </a:p>
          <a:p xmlns:a="http://schemas.openxmlformats.org/drawingml/2006/main">
            <a:r>
              <a:t>Synthetic cost curves. Existing: £4m fixed + £40 per policy. Target: £2m fixed + £30 per policy.</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segmentation, not a claim that all listed products are implemented out of the box. With-profits, participating products, unit-linked and variable products have distinct rules and must not be treated as interchangeable. The proposed discovery records fund structures, guarantees, historical product versions, charges, riders, policy options and source systems. Pensions and investment products require their own scope and regulatory review.</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an implementation scoping map, not a legal applicability opinion. UK Consumer Duty and prudential rules have distinct scope. US state law and company reporting basis determine requirements. NAIC models are not automatically law in every state. IFRS 17, LDTI and statutory reserves are different bases and should reconcile through controlled mappings rather than a single blended calculation. Genellipse would maintain the applicability matrix with the insurer’s legal, compliance, finance and actuarial owners.</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https://www.fca.org.uk/firms/consumer-duty/information-firms</a:t>
            </a:r>
          </a:p>
          <a:p xmlns:a="http://schemas.openxmlformats.org/drawingml/2006/main">
            <a:r>
              <a:t>https://www.bankofengland.co.uk/prudential-regulation/regulatory-reporting/regulatory-reporting-insurance-sector</a:t>
            </a:r>
          </a:p>
          <a:p xmlns:a="http://schemas.openxmlformats.org/drawingml/2006/main">
            <a:r>
              <a:t>https://content.naic.org/insurance-topics/principle-based-reserving</a:t>
            </a:r>
          </a:p>
          <a:p xmlns:a="http://schemas.openxmlformats.org/drawingml/2006/main">
            <a:r>
              <a:t>https://xbrl.fasb.org/impdocs/LD2_TIG/Insurancelongduration.htm</a:t>
            </a:r>
          </a:p>
          <a:p xmlns:a="http://schemas.openxmlformats.org/drawingml/2006/main">
            <a:r>
              <a:t>https://www.ifrs.org/issued-standards/list-of-standards/ifrs-17-insurance-contracts/</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FCA expects fair treatment of long-standing life insurance customers. Consumer Duty scope uses a specific closed-product definition tied to contracts and distribution dates. A portfolio closed commercially after July 2023 is not automatically a closed product under that definition. The insurer determines applicable obligations. Proposed measures include time to resolve queries, communication testing and outcomes by relevant customer cohort.</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https://www.fca.org.uk/firms/consumer-duty/information-firms</a:t>
            </a:r>
          </a:p>
          <a:p xmlns:a="http://schemas.openxmlformats.org/drawingml/2006/main">
            <a:r>
              <a:t>https://www.fca.org.uk/publications/finalised-guidance/fair-treatment-long-standing-customers-life-insurance-sector</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would build a requirements register with the insurer’s US compliance team. Timing, unclaimed property requirements, settlement interest and notices vary by governing law and circumstances, so this deck does not prescribe one national rule. Beneficiary identification and complete designation history support claims handling. NAIC AI guidance and state implementation require separate review before use. No direct integration with a regulator or policy locator service is implied.</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https://content.naic.org/article/consumer-insight-what-know-about-life-insurance-beneficiaries</a:t>
            </a:r>
          </a:p>
          <a:p xmlns:a="http://schemas.openxmlformats.org/drawingml/2006/main">
            <a:r>
              <a:t>https://content.naic.org/insurance-topics/artificial-intelligence</a:t>
            </a:r>
          </a:p>
          <a:p xmlns:a="http://schemas.openxmlformats.org/drawingml/2006/main">
            <a:r>
              <a:t>https://content.naic.org/sites/default/files/cmte-h-big-data-artificial-intelligence-wg-map-ai-model-bulletin.pdf</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would assess mainframe, IBM i / AS/400, batch, database and document dependencies before selecting interfaces. The scene is conceptual. A phased API and data approach can be evaluated alongside migration or continued operation. The correct choice depends on product complexity, remaining liabilities, source quality and long-term economics. No connector or complete migration is claimed as preconfigured.</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options for assessment, not unconditional recommendations. A hybrid estate may retain a specialist calculation engine while AegisNow supports a service workflow. Migration scope must include history, pending work and document access. Consolidation savings require evidence that licences, hosting or support costs can actually end. Exit planning includes record retention and the ability to answer future claims or complaints.</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proposed Genellipse architecture. Published AegisNow materials describe policy servicing and recorded lifecycle events. The integration topology, GeneData mappings, GeneComply evidence connections and Cortex AI deployment require project design and acceptance. Existing actuarial or product engines can remain authoritative where appropriate. This diagram does not assert a ready-made connector to every mainframe, policy system or regulatory reporting service.</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data inventory. Source precedence must be explicit where legacy systems disagree. Genellipse would preserve provenance and original documents, separate an uncertain field from a confirmed field, and route material gaps to an owner. Completeness thresholds vary by transaction. For example, a missing historical beneficiary change can block a claim decision even when current contact information is complete.</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describes constrained life policy loans and withdrawals and stored beneficiary change history. More complex legacy calculations, with-profits bonuses, guarantees and annuity options require explicit validation against the insurer’s authoritative rules or retained engines. Genellipse would agree tolerances by calculation, include boundary cases and investigate differences before release. No automatic contract rewriting or reduction in benefits is proposed.</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release controls. Reconcile opening positions, transaction movement and closing positions, including in-flight items and reversals. Compare both portfolio totals and selected policy calculations. Rehearse cutover, access changes, batch timing and rollback. Complete historical retrieval tests before decommissioning. Genellipse would retain the acceptance pack and escalate unexplained material differences rather than hiding them through netting.</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UK / US workflow, not a customer case or production screenshot. The whole-life policy remains in force under its terms after closure to new sales. Published AegisNow material describes beneficiary-change history. The claims, payment and reinsurance integrations shown here are a proposed end-to-end implementation requiring validation. The user-facing workflow must offer human contact and a route to correct errors.</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concerns life insurance only. It does not use P&amp;C repair, property damage or accident-loss workflows. Cortex AI assistance is proposed for document preparation, summarisation and retrieval. It must not infer coverage or release money solely from a generated answer. Contractual terms, identity and authority checks, fraud handling and local claims requirements determine the final process. The insurer confirms the implemented Smart Claims scope in a working demonstration.</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https://aegisnow.ai/platform/smart-claims</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Conceptual imagery shows fictional people, not a client endorsement. Proposed design includes clear explanations, contact preferences, authority-to-act checks and support for people who may need assistance. Genellipse would test representative journeys with operations and customer-experience teams. Policyholder outcomes sit alongside processing time and cost measures, so efficiency does not conceal a deterioration in service.</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AI uses require demonstration and risk assessment. Generated text is separate from authoritative policy calculations. AegisNow’s actuarial materials describe assisted work with recorded review. For US operations, review applicable state expectations and NAIC AI guidance. UK implementation requires its own applicable data and conduct controls. No autonomous adverse claim decision or automatic actuarial sign-off is proposed.</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https://content.naic.org/insurance-topics/artificial-intelligence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proposed controls, not a certification statement. Genellipse would agree the permitted model environment, data retention and third-party terms with the insurer. Distinguish a calculation engine from a language model. Keep model versions, retrieved evidence and reviewer actions with the case. Monitoring should detect incorrect assistance, abnormal escalations and customer harm, with a rehearsed route to suspend AI assistance without stopping essential service.</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https://content.naic.org/insurance-topics/artificial-intelligence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AegisNow publishes versioned assumptions, reproducible runs and logged review as part of its actuarial proposition. A closed-book life implementation must prove the relevant product calculations. General insurance triangle methods do not substitute for life cash-flow projection. Existing actuarial models may remain the calculation authority while the platform coordinates data, evidence and review. No capital or reserve reduction is promised.</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https://aegisnow.ai/platform/actuarial</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actuarial assessment areas, not recommended assumptions or a claim of implemented modelling for every product. Genellipse would work with the appointed or responsible actuary to identify required experience data, credible segmentation and model limitations. Record assumption rationale, version and approvals. Evaluate changes in the context of product guarantees and applicable valuation basis rather than assuming every reduction in expense creates an equal reduction in liabilities.</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bridge is an arithmetic demonstration rather than an actuarial valuation or an IFRS 17 / LDTI reconciliation template. The opening and closing values represent the same hypothetical basis. Run-off decreases liabilities by 6, experience adds 2, revised assumptions add 3 and economic changes subtract 1. Actual movement categories, accounting presentation and capital implications depend on the reporting basis, contract and model. Genellipse would preserve driver-level evidence and reviewer sign-off.</a:t>
            </a:r>
          </a:p>
          <a:p xmlns:a="http://schemas.openxmlformats.org/drawingml/2006/main">
            <a:r>
              <a:t/>
            </a:r>
          </a:p>
          <a:p xmlns:a="http://schemas.openxmlformats.org/drawingml/2006/main">
            <a:r>
              <a:t>Synthetic arithmetic example. 100 − 6 + 2 + 3 − 1 = 98. No valuation or capital outcome is implied.</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IFRS 17 and US GAAP Topic 944 have different requirements. Solvency UK and US statutory reporting serve different prudential purposes. Do not apply VM-20 to every historical life policy merely because a platform supports principle-based reserving: product, issue date, applicable law and valuation requirements matter. The insurer’s finance and actuarial teams own basis selection and sign-off. AegisNow reporting fit requires validation against actual outputs and retained models.</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https://www.ifrs.org/issued-standards/list-of-standards/ifrs-17-insurance-contracts/</a:t>
            </a:r>
          </a:p>
          <a:p xmlns:a="http://schemas.openxmlformats.org/drawingml/2006/main">
            <a:r>
              <a:t>https://xbrl.fasb.org/impdocs/LD2_TIG/Insurancelongduration.htm</a:t>
            </a:r>
          </a:p>
          <a:p xmlns:a="http://schemas.openxmlformats.org/drawingml/2006/main">
            <a:r>
              <a:t>https://www.bankofengland.co.uk/prudential-regulation/regulatory-reporting/regulatory-reporting-insurance-sector</a:t>
            </a:r>
          </a:p>
          <a:p xmlns:a="http://schemas.openxmlformats.org/drawingml/2006/main">
            <a:r>
              <a:t>https://content.naic.org/insurance-topics/principle-based-reserving</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life reinsurance workflow. Treaties may contain age, benefit, rider, limit, premium or timing provisions that require specialist interpretation. Changes in administration must not silently change ceded coverage or lose historical treaty links. Confirm the AegisNow configuration against representative treaty examples and recovery calculations. Statutory credit, collateral and counterparty treatment require separate review. Automation does not guarantee collectability.</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PRA’s insurance operational resilience framework addresses important business services and impact tolerances. Genellipse would align the proposed service design to the insurer’s applicable obligations and test it with operational owners. For US entities, map the applicable continuity, cybersecurity and outsourcing requirements separately. Technical recovery alone is insufficient if a claimant cannot receive assistance or a scheduled benefit is missed.</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https://www.bankofengland.co.uk/prudential-regulation/prudential-and-resolution-policy-index/insurance/operational-resilience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transition workstreams. In the UK, a Part VII insurance business transfer may be relevant depending on the transaction and requires its formal legal and regulatory process. A software migration is not itself a Part VII transfer. US transaction structure and state requirements need jurisdiction-specific counsel and regulator engagement where applicable. Genellipse supports data and operational readiness, not regulatory approval or legal execution.</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https://www.fca.org.uk/publications/finalised-guidance/fg18-04-review-part-vii-insurance-business-transfers</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measures, not a baseline or achievement. Use consistent denominators and segment by portfolio, product, jurisdiction and complexity. Tail performance and paused cases should remain visible so averages do not hide delays. Count removed cost separately from released capacity. Genellipse would build the measurement plan before delivery and retain enough historical data to distinguish real improvement from changes in case mix.</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hypothetical UK case. Baseline annual operating cost is £8m. Avoidable annual cash cost is £2.4m, incremental recurring platform and support cost £0.9m and one-time transition cost £1.5m. Target steady-state annual cost is £6.5m. Full benefits in year one are an explicit simplifying assumption. Three-year net benefit is £3m: 3 × (£2.4m − £0.9m) − £1.5m. Transition includes migration, parallel running, testing and training. Excludes tax, discounting, financing and reserve effects. Confirm real cost removal and ramp-up before approval.</a:t>
            </a:r>
          </a:p>
          <a:p xmlns:a="http://schemas.openxmlformats.org/drawingml/2006/main">
            <a:r>
              <a:t/>
            </a:r>
          </a:p>
          <a:p xmlns:a="http://schemas.openxmlformats.org/drawingml/2006/main">
            <a:r>
              <a:t>Illustrative, undiscounted. £2.4m avoided cost − £0.9m recurring cost − £1.5m transition cost = £0.0m.</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hypothetical US case, not a conversion of the UK case. Baseline annual operating cost is $12m. Avoidable annual cash cost is $3.6m, incremental recurring platform and support cost $1.4m and one-time transition cost $1.8m. Target steady-state annual cost is $9.8m. Full benefits in year one are a simplifying assumption. Three-year net benefit is $4.8m: 3 × ($3.6m − $1.4m) − $1.8m. Confirm state-specific implementation effort, product complexity and vendor exit costs. Excludes tax, discounting, financing and reserve effects.</a:t>
            </a:r>
          </a:p>
          <a:p xmlns:a="http://schemas.openxmlformats.org/drawingml/2006/main">
            <a:r>
              <a:t/>
            </a:r>
          </a:p>
          <a:p xmlns:a="http://schemas.openxmlformats.org/drawingml/2006/main">
            <a:r>
              <a:t>Illustrative, undiscounted. $3.6m avoided cost − $1.4m recurring cost − $1.8m transition cost = $0.4m.</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50% benefit realisation, three-year net benefit is −£0.6m. At 75% it is £1.2m and at 100% it is £3.0m. Break-even realisation is (£0.9m + £1.5m / 3) / £2.4m = 58.333%. The threshold ignores benefit ramp-up and discounting, which can materially change the business case. Freed employee hours become financial savings only when the organisation can reduce or avoid actual cost. Reinvestment of capacity is a different benefit and should be reported separately.</a:t>
            </a:r>
          </a:p>
          <a:p xmlns:a="http://schemas.openxmlformats.org/drawingml/2006/main">
            <a:r>
              <a:t/>
            </a:r>
          </a:p>
          <a:p xmlns:a="http://schemas.openxmlformats.org/drawingml/2006/main">
            <a:r>
              <a:t>Synthetic UK case. Net benefit = 3 × (£2.4m × realisation − £0.9m) − £1.5m.</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scoped Genellipse delivery plan, not a promise to migrate a complete closed book in six weeks. Timely source access, agreed product rules, named reviewers and representative data are prerequisites. The MVP should include failure cases and a defined operational handover. Full portfolio conversion, regulatory approval, complex actuarial engines and major decommissioning remain separate workstreams with their own acceptance gates.</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responsibility allocation for discussion. The contract must specify responsibilities, service levels, dependencies and acceptance criteria. Genellipse’s role includes making gaps visible and retaining evidence throughout delivery. The insurer retains responsibility for regulated decisions and customer obligations. Post-release support should include incident ownership, change control and periodic review of both outcomes and financial assumptions.</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authorised, minimised or synthetic records for the initial session. Product demonstration should distinguish currently available functions from proposed configuration and integration. Genellipse would turn findings into a scoped delivery plan, including gaps, dependencies and measurable acceptance criteria. There is no need to disclose identifiable policyholder data publicly or in the presentation.</a:t>
            </a:r>
          </a:p>
          <a:p xmlns:a="http://schemas.openxmlformats.org/drawingml/2006/main">
            <a:r>
              <a:t/>
            </a:r>
          </a:p>
          <a:p xmlns:a="http://schemas.openxmlformats.org/drawingml/2006/main">
            <a:r>
              <a:t>Proposed Genellipse delivery approach.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Links on this slide and in individual slide notes support the source-dependent statements. Published product descriptions are a starting point for demonstration, not independent verification of a production deployment. Proposed integrations, workflows and specialist calculations require agreement and acceptance. Regulatory applicability must be confirmed for the entity, jurisdiction and portfolio. Financial examples are original synthetic planning models, not customer outcomes or guaranteed savings.</a:t>
            </a:r>
          </a:p>
          <a:p xmlns:a="http://schemas.openxmlformats.org/drawingml/2006/main">
            <a:r>
              <a:t/>
            </a:r>
          </a:p>
          <a:p xmlns:a="http://schemas.openxmlformats.org/drawingml/2006/main">
            <a:r>
              <a:t>Sources reviewed 27 September 2026. Financial examples are synthetic. No regulatory endorsement is claimed.</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https://aegisnow.ai/platform/actuarial</a:t>
            </a:r>
          </a:p>
          <a:p xmlns:a="http://schemas.openxmlformats.org/drawingml/2006/main">
            <a:r>
              <a:t>https://aegisnow.ai/platform/smart-claims</a:t>
            </a:r>
          </a:p>
          <a:p xmlns:a="http://schemas.openxmlformats.org/drawingml/2006/main">
            <a:r>
              <a:t>https://www.fca.org.uk/firms/consumer-duty/information-firms</a:t>
            </a:r>
          </a:p>
          <a:p xmlns:a="http://schemas.openxmlformats.org/drawingml/2006/main">
            <a:r>
              <a:t>https://www.fca.org.uk/publications/finalised-guidance/fair-treatment-long-standing-customers-life-insurance-sector</a:t>
            </a:r>
          </a:p>
          <a:p xmlns:a="http://schemas.openxmlformats.org/drawingml/2006/main">
            <a:r>
              <a:t>https://www.bankofengland.co.uk/prudential-regulation/regulatory-reporting/regulatory-reporting-insurance-sector</a:t>
            </a:r>
          </a:p>
          <a:p xmlns:a="http://schemas.openxmlformats.org/drawingml/2006/main">
            <a:r>
              <a:t>https://www.bankofengland.co.uk/prudential-regulation/prudential-and-resolution-policy-index/insurance/operational-resilience</a:t>
            </a:r>
          </a:p>
          <a:p xmlns:a="http://schemas.openxmlformats.org/drawingml/2006/main">
            <a:r>
              <a:t>https://content.naic.org/insurance-topics/artificial-intelligence</a:t>
            </a:r>
          </a:p>
          <a:p xmlns:a="http://schemas.openxmlformats.org/drawingml/2006/main">
            <a:r>
              <a:t>https://content.naic.org/sites/default/files/cmte-h-big-data-artificial-intelligence-wg-map-ai-model-bulletin.pdf</a:t>
            </a:r>
          </a:p>
          <a:p xmlns:a="http://schemas.openxmlformats.org/drawingml/2006/main">
            <a:r>
              <a:t>https://content.naic.org/insurance-topics/principle-based-reserving</a:t>
            </a:r>
          </a:p>
          <a:p xmlns:a="http://schemas.openxmlformats.org/drawingml/2006/main">
            <a:r>
              <a:t>https://www.ifrs.org/issued-standards/list-of-standards/ifrs-17-insurance-contracts/</a:t>
            </a:r>
          </a:p>
          <a:p xmlns:a="http://schemas.openxmlformats.org/drawingml/2006/main">
            <a:r>
              <a:t>https://xbrl.fasb.org/impdocs/LD2_TIG/Insurancelongduration.htm</a:t>
            </a:r>
          </a:p>
          <a:p xmlns:a="http://schemas.openxmlformats.org/drawingml/2006/main">
            <a:r>
              <a:t>https://content.naic.org/article/consumer-insight-what-know-about-life-insurance-beneficiaries</a:t>
            </a:r>
          </a:p>
          <a:p xmlns:a="http://schemas.openxmlformats.org/drawingml/2006/main">
            <a:r>
              <a:t>https://www.fca.org.uk/publications/finalised-guidance/fg18-04-review-part-vii-insurance-business-transfers</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a representative policy cohort, the process owners and the outcomes to improve. Genellipse will assess product fit, legacy dependencies and the evidence required for a focused MVP. Contact info@genellipse.com or visit Genellipse.com and AegisNow.ai. All claims about future implementation remain subject to an agreed scope.</a:t>
            </a:r>
          </a:p>
          <a:p xmlns:a="http://schemas.openxmlformats.org/drawingml/2006/main">
            <a:r>
              <a:t/>
            </a:r>
          </a:p>
          <a:p xmlns:a="http://schemas.openxmlformats.org/drawingml/2006/main">
            <a:r>
              <a:t>UK and US life insurance closed-book transformation with AegisNow and Genellipse.</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907298e081e471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550d42027104fab" /><Relationship Type="http://schemas.openxmlformats.org/officeDocument/2006/relationships/slideLayout" Target="/ppt/slideLayouts/slideLayout1.xml" Id="R8500e0aea74043d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500e0aea74043d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1f00a6b3df9b4a58"/><Relationship Type="http://schemas.openxmlformats.org/officeDocument/2006/relationships/image" Target="/ppt/media/image.jpeg" Id="R66e96c0410fa4115"/><Relationship Type="http://schemas.openxmlformats.org/officeDocument/2006/relationships/image" Target="/ppt/media/image.png" Id="Rbe710c8150094b91"/><Relationship Type="http://schemas.openxmlformats.org/officeDocument/2006/relationships/image" Target="/ppt/media/image2.png" Id="Re6a851730696426f"/><Relationship Type="http://schemas.openxmlformats.org/officeDocument/2006/relationships/notesSlide" Target="/ppt/notesSlides/notesSlide1.xml" Id="Recac5c8587a54d73"/><Relationship Id="rIdInsuranceStory3" Type="http://schemas.openxmlformats.org/officeDocument/2006/relationships/slide" Target="slide3.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d858ae1ffbe14059"/><Relationship Type="http://schemas.openxmlformats.org/officeDocument/2006/relationships/image" Target="/ppt/media/image3.png" Id="R74b7c40b23794535"/><Relationship Type="http://schemas.openxmlformats.org/officeDocument/2006/relationships/notesSlide" Target="/ppt/notesSlides/notesSlide2.xml" Id="R39ebc98e9510483b"/><Relationship Id="rIdInsuranceStory3" Type="http://schemas.openxmlformats.org/officeDocument/2006/relationships/slide" Target="slide3.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e905eb16bbfe4f7e"/><Relationship Type="http://schemas.openxmlformats.org/officeDocument/2006/relationships/image" Target="/ppt/media/image4.png" Id="Rc4029c8b616849b0"/><Relationship Type="http://schemas.openxmlformats.org/officeDocument/2006/relationships/notesSlide" Target="/ppt/notesSlides/notesSlide3.xml" Id="R9624ee4377954295"/><Relationship Id="rIdInsuranceStory4" Type="http://schemas.openxmlformats.org/officeDocument/2006/relationships/slide" Target="slide4.xml"/><Relationship Id="rIdInsuranceStory9" Type="http://schemas.openxmlformats.org/officeDocument/2006/relationships/slide" Target="slide9.xml"/><Relationship Id="rIdInsuranceStory15" Type="http://schemas.openxmlformats.org/officeDocument/2006/relationships/slide" Target="slide15.xml"/><Relationship Id="rIdInsuranceStory20" Type="http://schemas.openxmlformats.org/officeDocument/2006/relationships/slide" Target="slide20.xml"/><Relationship Id="rIdInsuranceStory27" Type="http://schemas.openxmlformats.org/officeDocument/2006/relationships/slide" Target="slide27.xml"/><Relationship Id="rIdInsuranceStory33" Type="http://schemas.openxmlformats.org/officeDocument/2006/relationships/slide" Target="slide33.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d143e00ef00a4f8b"/><Relationship Type="http://schemas.openxmlformats.org/officeDocument/2006/relationships/image" Target="/ppt/media/image5.png" Id="R2bb69139ce394483"/><Relationship Type="http://schemas.openxmlformats.org/officeDocument/2006/relationships/chart" Target="/ppt/slides/charts/chart1.xml" Id="Rebb80757496c4072"/><Relationship Type="http://schemas.openxmlformats.org/officeDocument/2006/relationships/notesSlide" Target="/ppt/notesSlides/notesSlide4.xml" Id="Rb4e1f5467ec840a2"/><Relationship Id="rIdInsuranceStory3" Type="http://schemas.openxmlformats.org/officeDocument/2006/relationships/slide" Target="slide3.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0e5ae89cade745a5"/><Relationship Type="http://schemas.openxmlformats.org/officeDocument/2006/relationships/image" Target="/ppt/media/image6.png" Id="R985614cadddf45fb"/><Relationship Type="http://schemas.openxmlformats.org/officeDocument/2006/relationships/notesSlide" Target="/ppt/notesSlides/notesSlide5.xml" Id="Re0179d0c38084586"/><Relationship Id="rIdInsuranceStory3" Type="http://schemas.openxmlformats.org/officeDocument/2006/relationships/slide" Target="slide3.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76bcf763c693415f"/><Relationship Type="http://schemas.openxmlformats.org/officeDocument/2006/relationships/image" Target="/ppt/media/image7.png" Id="R2419227aaba94f99"/><Relationship Type="http://schemas.openxmlformats.org/officeDocument/2006/relationships/notesSlide" Target="/ppt/notesSlides/notesSlide6.xml" Id="R8e133f633a51471d"/><Relationship Id="rIdInsuranceStory3" Type="http://schemas.openxmlformats.org/officeDocument/2006/relationships/slide" Target="slide3.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560d4dce679240b9"/><Relationship Type="http://schemas.openxmlformats.org/officeDocument/2006/relationships/image" Target="/ppt/media/image8.png" Id="Re30cc25c865a4124"/><Relationship Type="http://schemas.openxmlformats.org/officeDocument/2006/relationships/notesSlide" Target="/ppt/notesSlides/notesSlide7.xml" Id="R4f597eaecbd84109"/><Relationship Id="rIdInsuranceStory3" Type="http://schemas.openxmlformats.org/officeDocument/2006/relationships/slide" Target="slide3.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48444a6b46844718"/><Relationship Type="http://schemas.openxmlformats.org/officeDocument/2006/relationships/image" Target="/ppt/media/image9.png" Id="R57e582d2b3ad4e6d"/><Relationship Type="http://schemas.openxmlformats.org/officeDocument/2006/relationships/notesSlide" Target="/ppt/notesSlides/notesSlide8.xml" Id="Ra932c6e1f4fc43ba"/><Relationship Id="rIdInsuranceStory3" Type="http://schemas.openxmlformats.org/officeDocument/2006/relationships/slide" Target="slide3.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eeeb282398784991"/><Relationship Type="http://schemas.openxmlformats.org/officeDocument/2006/relationships/image" Target="/ppt/media/image2.jpeg" Id="R2a987de030994beb"/><Relationship Type="http://schemas.openxmlformats.org/officeDocument/2006/relationships/image" Target="/ppt/media/image10.png" Id="R16dfb9e6579449e9"/><Relationship Type="http://schemas.openxmlformats.org/officeDocument/2006/relationships/notesSlide" Target="/ppt/notesSlides/notesSlide9.xml" Id="Rb5874743afc44627"/><Relationship Id="rIdInsuranceStory3" Type="http://schemas.openxmlformats.org/officeDocument/2006/relationships/slide" Target="slide3.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a3a5be4461f143b1"/><Relationship Type="http://schemas.openxmlformats.org/officeDocument/2006/relationships/image" Target="/ppt/media/image11.png" Id="R97c2234fbc8d4157"/><Relationship Type="http://schemas.openxmlformats.org/officeDocument/2006/relationships/notesSlide" Target="/ppt/notesSlides/notesSlide10.xml" Id="R7ab76b135aef45a4"/><Relationship Id="rIdInsuranceStory3" Type="http://schemas.openxmlformats.org/officeDocument/2006/relationships/slide" Target="slide3.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2f1d5d18c0924d64"/><Relationship Type="http://schemas.openxmlformats.org/officeDocument/2006/relationships/image" Target="/ppt/media/image12.png" Id="R494f2016bf9c4791"/><Relationship Type="http://schemas.openxmlformats.org/officeDocument/2006/relationships/notesSlide" Target="/ppt/notesSlides/notesSlide11.xml" Id="Re87fd4df18dc43ec"/><Relationship Id="rIdInsuranceStory3" Type="http://schemas.openxmlformats.org/officeDocument/2006/relationships/slide" Target="slide3.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fc6a51306d694504"/><Relationship Type="http://schemas.openxmlformats.org/officeDocument/2006/relationships/image" Target="/ppt/media/image13.png" Id="R98b9f2bf50ef4dd6"/><Relationship Type="http://schemas.openxmlformats.org/officeDocument/2006/relationships/notesSlide" Target="/ppt/notesSlides/notesSlide12.xml" Id="R6a05428f70a54fe9"/><Relationship Id="rIdInsuranceStory3" Type="http://schemas.openxmlformats.org/officeDocument/2006/relationships/slide" Target="slide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1.xml" Id="R3f14afdccb4a41a6"/><Relationship Type="http://schemas.openxmlformats.org/officeDocument/2006/relationships/image" Target="/ppt/media/image14.png" Id="Rabf1b67acc0f4d17"/><Relationship Type="http://schemas.openxmlformats.org/officeDocument/2006/relationships/notesSlide" Target="/ppt/notesSlides/notesSlide13.xml" Id="R95f8ee53a7bd4e06"/><Relationship Id="rIdInsuranceStory3" Type="http://schemas.openxmlformats.org/officeDocument/2006/relationships/slide" Target="slide3.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1.xml" Id="R1468a9889f844809"/><Relationship Type="http://schemas.openxmlformats.org/officeDocument/2006/relationships/image" Target="/ppt/media/image15.png" Id="R7dded08af7a4403e"/><Relationship Type="http://schemas.openxmlformats.org/officeDocument/2006/relationships/notesSlide" Target="/ppt/notesSlides/notesSlide14.xml" Id="R9cd9fa1b3fa14539"/><Relationship Id="rIdInsuranceStory3" Type="http://schemas.openxmlformats.org/officeDocument/2006/relationships/slide" Target="slide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1.xml" Id="Re8626cc9c2384b68"/><Relationship Type="http://schemas.openxmlformats.org/officeDocument/2006/relationships/image" Target="/ppt/media/image16.png" Id="Rd3121914eb954752"/><Relationship Type="http://schemas.openxmlformats.org/officeDocument/2006/relationships/notesSlide" Target="/ppt/notesSlides/notesSlide15.xml" Id="R7adda82dbac248ed"/><Relationship Id="rIdInsuranceStory3" Type="http://schemas.openxmlformats.org/officeDocument/2006/relationships/slide" Target="slide3.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1.xml" Id="R85a6fddcc4b541e3"/><Relationship Type="http://schemas.openxmlformats.org/officeDocument/2006/relationships/image" Target="/ppt/media/image17.png" Id="R6ba0275a72544958"/><Relationship Type="http://schemas.openxmlformats.org/officeDocument/2006/relationships/notesSlide" Target="/ppt/notesSlides/notesSlide16.xml" Id="R19ae49b71ffe4b40"/><Relationship Id="rIdInsuranceStory3" Type="http://schemas.openxmlformats.org/officeDocument/2006/relationships/slide" Target="slide3.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d21a0879ad0c42f1"/><Relationship Type="http://schemas.openxmlformats.org/officeDocument/2006/relationships/image" Target="/ppt/media/image3.jpeg" Id="R164ac84ad1094198"/><Relationship Type="http://schemas.openxmlformats.org/officeDocument/2006/relationships/image" Target="/ppt/media/image18.png" Id="R363ee6e6f14e4242"/><Relationship Type="http://schemas.openxmlformats.org/officeDocument/2006/relationships/notesSlide" Target="/ppt/notesSlides/notesSlide17.xml" Id="Rf0af0d14f3544360"/><Relationship Id="rIdInsuranceStory3" Type="http://schemas.openxmlformats.org/officeDocument/2006/relationships/slide" Target="slide3.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1.xml" Id="Ra380441c071a4bcf"/><Relationship Type="http://schemas.openxmlformats.org/officeDocument/2006/relationships/image" Target="/ppt/media/image19.png" Id="R4d0d43a320c04e4c"/><Relationship Type="http://schemas.openxmlformats.org/officeDocument/2006/relationships/notesSlide" Target="/ppt/notesSlides/notesSlide18.xml" Id="Rb1a5dd139dd74a78"/><Relationship Id="rIdInsuranceStory3" Type="http://schemas.openxmlformats.org/officeDocument/2006/relationships/slide" Target="slide3.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1.xml" Id="Rabf1d90bf09f421b"/><Relationship Type="http://schemas.openxmlformats.org/officeDocument/2006/relationships/image" Target="/ppt/media/image20.png" Id="Rc0b667ef38f64d1b"/><Relationship Type="http://schemas.openxmlformats.org/officeDocument/2006/relationships/notesSlide" Target="/ppt/notesSlides/notesSlide19.xml" Id="R074d4960b1724619"/><Relationship Id="rIdInsuranceStory3" Type="http://schemas.openxmlformats.org/officeDocument/2006/relationships/slide" Target="slide3.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c8ff8629b78143f1"/><Relationship Type="http://schemas.openxmlformats.org/officeDocument/2006/relationships/image" Target="/ppt/media/image21.png" Id="Ra30207e689fb4713"/><Relationship Type="http://schemas.openxmlformats.org/officeDocument/2006/relationships/notesSlide" Target="/ppt/notesSlides/notesSlide20.xml" Id="R4fe5e32e34414448"/><Relationship Id="rIdInsuranceStory3" Type="http://schemas.openxmlformats.org/officeDocument/2006/relationships/slide" Target="slide3.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1.xml" Id="R6e57e3570fd94293"/><Relationship Type="http://schemas.openxmlformats.org/officeDocument/2006/relationships/image" Target="/ppt/media/image22.png" Id="Rbec9d85e59aa42c0"/><Relationship Type="http://schemas.openxmlformats.org/officeDocument/2006/relationships/notesSlide" Target="/ppt/notesSlides/notesSlide21.xml" Id="Rbfae536232994827"/><Relationship Id="rIdInsuranceStory3" Type="http://schemas.openxmlformats.org/officeDocument/2006/relationships/slide" Target="slide3.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1.xml" Id="R9306482d580f4640"/><Relationship Type="http://schemas.openxmlformats.org/officeDocument/2006/relationships/image" Target="/ppt/media/image23.png" Id="Rda883a12798a486c"/><Relationship Type="http://schemas.openxmlformats.org/officeDocument/2006/relationships/chart" Target="/ppt/slides/charts/chart2.xml" Id="Ra0def1125dbf4419"/><Relationship Type="http://schemas.openxmlformats.org/officeDocument/2006/relationships/notesSlide" Target="/ppt/notesSlides/notesSlide22.xml" Id="Rcbfb396510bb4cc6"/><Relationship Id="rIdInsuranceStory3" Type="http://schemas.openxmlformats.org/officeDocument/2006/relationships/slide" Target="slide3.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1.xml" Id="Rb3ff9dcd00ca443c"/><Relationship Type="http://schemas.openxmlformats.org/officeDocument/2006/relationships/image" Target="/ppt/media/image24.png" Id="Re76e3f55bf4a4478"/><Relationship Type="http://schemas.openxmlformats.org/officeDocument/2006/relationships/notesSlide" Target="/ppt/notesSlides/notesSlide23.xml" Id="R7bf11f8188f542fa"/><Relationship Id="rIdInsuranceStory3" Type="http://schemas.openxmlformats.org/officeDocument/2006/relationships/slide" Target="slide3.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f0d6834be8ad4ac9"/><Relationship Type="http://schemas.openxmlformats.org/officeDocument/2006/relationships/image" Target="/ppt/media/image25.png" Id="Ra8dbb15f1fcf4e7c"/><Relationship Type="http://schemas.openxmlformats.org/officeDocument/2006/relationships/notesSlide" Target="/ppt/notesSlides/notesSlide24.xml" Id="Re5126b07b4d745a6"/><Relationship Id="rIdInsuranceStory3" Type="http://schemas.openxmlformats.org/officeDocument/2006/relationships/slide" Target="slide3.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1.xml" Id="Ra3bc3869c32d41dc"/><Relationship Type="http://schemas.openxmlformats.org/officeDocument/2006/relationships/image" Target="/ppt/media/image26.png" Id="Rf04291cd185948fc"/><Relationship Type="http://schemas.openxmlformats.org/officeDocument/2006/relationships/notesSlide" Target="/ppt/notesSlides/notesSlide25.xml" Id="R54c260dfb6c3461a"/><Relationship Id="rIdInsuranceStory3" Type="http://schemas.openxmlformats.org/officeDocument/2006/relationships/slide" Target="slide3.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1.xml" Id="Rf43f277ce16f4d8f"/><Relationship Type="http://schemas.openxmlformats.org/officeDocument/2006/relationships/image" Target="/ppt/media/image27.png" Id="R9c59611e4a284cb5"/><Relationship Type="http://schemas.openxmlformats.org/officeDocument/2006/relationships/notesSlide" Target="/ppt/notesSlides/notesSlide26.xml" Id="Ra5e2e574aefc4b6a"/><Relationship Id="rIdInsuranceStory3" Type="http://schemas.openxmlformats.org/officeDocument/2006/relationships/slide" Target="slide3.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1.xml" Id="R5e16ca3148fc4969"/><Relationship Type="http://schemas.openxmlformats.org/officeDocument/2006/relationships/image" Target="/ppt/media/image28.png" Id="R1dedac285df84892"/><Relationship Type="http://schemas.openxmlformats.org/officeDocument/2006/relationships/notesSlide" Target="/ppt/notesSlides/notesSlide27.xml" Id="Rf29a189dcf4f4eb9"/><Relationship Id="rIdInsuranceStory3" Type="http://schemas.openxmlformats.org/officeDocument/2006/relationships/slide" Target="slide3.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1.xml" Id="Re6641f67f25841b3"/><Relationship Type="http://schemas.openxmlformats.org/officeDocument/2006/relationships/image" Target="/ppt/media/image29.png" Id="Red68082ee3514cbd"/><Relationship Type="http://schemas.openxmlformats.org/officeDocument/2006/relationships/chart" Target="/ppt/slides/charts/chart3.xml" Id="R8134fada218849fa"/><Relationship Type="http://schemas.openxmlformats.org/officeDocument/2006/relationships/notesSlide" Target="/ppt/notesSlides/notesSlide28.xml" Id="R645654baf56e4a8e"/><Relationship Id="rIdInsuranceStory3" Type="http://schemas.openxmlformats.org/officeDocument/2006/relationships/slide" Target="slide3.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1.xml" Id="R19cd4420cf6743be"/><Relationship Type="http://schemas.openxmlformats.org/officeDocument/2006/relationships/image" Target="/ppt/media/image30.png" Id="Rc64d2bea92f24bbc"/><Relationship Type="http://schemas.openxmlformats.org/officeDocument/2006/relationships/chart" Target="/ppt/slides/charts/chart4.xml" Id="R042e6a76dbf84ecc"/><Relationship Type="http://schemas.openxmlformats.org/officeDocument/2006/relationships/notesSlide" Target="/ppt/notesSlides/notesSlide29.xml" Id="Raaa4620613f94d01"/><Relationship Id="rIdInsuranceStory3" Type="http://schemas.openxmlformats.org/officeDocument/2006/relationships/slide" Target="slide3.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1.xml" Id="R97ac0893fd1042af"/><Relationship Type="http://schemas.openxmlformats.org/officeDocument/2006/relationships/image" Target="/ppt/media/image31.png" Id="R6ada06dffee64c1a"/><Relationship Type="http://schemas.openxmlformats.org/officeDocument/2006/relationships/chart" Target="/ppt/slides/charts/chart5.xml" Id="R64ebf888b5a34c7c"/><Relationship Type="http://schemas.openxmlformats.org/officeDocument/2006/relationships/notesSlide" Target="/ppt/notesSlides/notesSlide30.xml" Id="R9967486888a348eb"/><Relationship Id="rIdInsuranceStory3" Type="http://schemas.openxmlformats.org/officeDocument/2006/relationships/slide" Target="slide3.xm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1.xml" Id="Rbb842c8b332c4c52"/><Relationship Type="http://schemas.openxmlformats.org/officeDocument/2006/relationships/image" Target="/ppt/media/image32.png" Id="R9b5f99265bdb45ec"/><Relationship Type="http://schemas.openxmlformats.org/officeDocument/2006/relationships/notesSlide" Target="/ppt/notesSlides/notesSlide31.xml" Id="R00cf4b0f04524dd4"/><Relationship Id="rIdInsuranceStory3" Type="http://schemas.openxmlformats.org/officeDocument/2006/relationships/slide" Target="slide3.xml"/></Relationships>
</file>

<file path=ppt/slides/_rels/slide32.xml.rels><?xml version='1.0' encoding='UTF-8' standalone='yes'?>
<Relationships xmlns="http://schemas.openxmlformats.org/package/2006/relationships"><Relationship Type="http://schemas.openxmlformats.org/officeDocument/2006/relationships/slideLayout" Target="/ppt/slideLayouts/slideLayout1.xml" Id="Rf0c2a49984dc4af0"/><Relationship Type="http://schemas.openxmlformats.org/officeDocument/2006/relationships/image" Target="/ppt/media/image33.png" Id="R0e20ed1cefa5426e"/><Relationship Type="http://schemas.openxmlformats.org/officeDocument/2006/relationships/notesSlide" Target="/ppt/notesSlides/notesSlide32.xml" Id="R565c23e89ce84bd1"/><Relationship Id="rIdInsuranceStory3" Type="http://schemas.openxmlformats.org/officeDocument/2006/relationships/slide" Target="slide3.xml"/></Relationships>
</file>

<file path=ppt/slides/_rels/slide33.xml.rels><?xml version='1.0' encoding='UTF-8' standalone='yes'?>
<Relationships xmlns="http://schemas.openxmlformats.org/package/2006/relationships"><Relationship Type="http://schemas.openxmlformats.org/officeDocument/2006/relationships/slideLayout" Target="/ppt/slideLayouts/slideLayout1.xml" Id="R0fd923f817064e5f"/><Relationship Type="http://schemas.openxmlformats.org/officeDocument/2006/relationships/image" Target="/ppt/media/image34.png" Id="Rbfd7e1343d5d488d"/><Relationship Type="http://schemas.openxmlformats.org/officeDocument/2006/relationships/notesSlide" Target="/ppt/notesSlides/notesSlide33.xml" Id="Rb1439176eed34719"/><Relationship Id="rIdInsuranceStory3" Type="http://schemas.openxmlformats.org/officeDocument/2006/relationships/slide" Target="slide3.xml"/></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1.xml" Id="R5cd014b76ac141a2"/><Relationship Type="http://schemas.openxmlformats.org/officeDocument/2006/relationships/image" Target="/ppt/media/image35.png" Id="R9b1f4e089ef44fbd"/><Relationship Type="http://schemas.openxmlformats.org/officeDocument/2006/relationships/notesSlide" Target="/ppt/notesSlides/notesSlide34.xml" Id="R8daafb63cd76409a"/><Relationship Id="rIdInsuranceStory3" Type="http://schemas.openxmlformats.org/officeDocument/2006/relationships/slide" Target="slide3.xml"/></Relationships>
</file>

<file path=ppt/slides/_rels/slide35.xml.rels><?xml version='1.0' encoding='UTF-8' standalone='yes'?>
<Relationships xmlns="http://schemas.openxmlformats.org/package/2006/relationships"><Relationship Type="http://schemas.openxmlformats.org/officeDocument/2006/relationships/slideLayout" Target="/ppt/slideLayouts/slideLayout1.xml" Id="Rd916e1a06ec54eb6"/><Relationship Type="http://schemas.openxmlformats.org/officeDocument/2006/relationships/image" Target="/ppt/media/image36.png" Id="R0bf0d9e960f443c6"/><Relationship Type="http://schemas.openxmlformats.org/officeDocument/2006/relationships/image" Target="/ppt/media/image37.png" Id="Rd28c40d01a624b73"/><Relationship Type="http://schemas.openxmlformats.org/officeDocument/2006/relationships/hyperlink" Target="https://genellipse.com" TargetMode="External" Id="Rbea580c4eade4cdf"/><Relationship Type="http://schemas.openxmlformats.org/officeDocument/2006/relationships/hyperlink" Target="mailto:info@genellipse.com" TargetMode="External" Id="Re17144f27ef4449f"/><Relationship Type="http://schemas.openxmlformats.org/officeDocument/2006/relationships/hyperlink" Target="https://aegisnow.ai" TargetMode="External" Id="R069c9a2ce61040e4"/><Relationship Type="http://schemas.openxmlformats.org/officeDocument/2006/relationships/notesSlide" Target="/ppt/notesSlides/notesSlide35.xml" Id="R10fb1790775748db"/><Relationship Id="rIdInsuranceStory3" Type="http://schemas.openxmlformats.org/officeDocument/2006/relationships/slide" Target="slide3.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chart1.xml><?xml version="1.0" encoding="utf-8"?>
<c:chartSpace xmlns:c="http://schemas.openxmlformats.org/drawingml/2006/chart" xmlns:r="http://schemas.openxmlformats.org/officeDocument/2006/relationships">
  <c:lang val="en-US"/>
  <c:chart>
    <c:plotArea>
      <c:lineChart>
        <c:grouping val="standard"/>
        <c:varyColors val="0"/>
        <c:ser>
          <c:idx val="0"/>
          <c:order val="0"/>
          <c:tx>
            <c:v>Existing cost structure</c:v>
          </c:tx>
          <c:spPr>
            <a:solidFill xmlns:a="http://schemas.openxmlformats.org/drawingml/2006/main">
              <a:srgbClr val="B88945"/>
            </a:solidFill>
            <a:ln xmlns:a="http://schemas.openxmlformats.org/drawingml/2006/main" w="28575">
              <a:solidFill>
                <a:srgbClr val="B88945"/>
              </a:solidFill>
            </a:ln>
          </c:spPr>
          <c:marker>
            <c:symbol val="circle"/>
            <c:size val="6"/>
            <c:spPr>
              <a:solidFill xmlns:a="http://schemas.openxmlformats.org/drawingml/2006/main">
                <a:srgbClr val="B88945"/>
              </a:solidFill>
            </c:spPr>
          </c:marker>
          <c:dLbls>
            <c:dLbl>
              <c:idx val="0"/>
              <c:txPr>
                <a:bodyPr xmlns:a="http://schemas.openxmlformats.org/drawingml/2006/main" anchorCtr="1"/>
                <a:lstStyle xmlns:a="http://schemas.openxmlformats.org/drawingml/2006/main"/>
                <a:p xmlns:a="http://schemas.openxmlformats.org/drawingml/2006/main">
                  <a:pPr>
                    <a:defRPr sz="1275" b="1">
                      <a:solidFill>
                        <a:srgbClr val="B88945"/>
                      </a:solidFill>
                      <a:latin typeface="Liberation Sans"/>
                      <a:ea typeface="Liberation Sans"/>
                      <a:cs typeface="Liberation Sans"/>
                    </a:defRPr>
                  </a:pPr>
                </a:p>
              </c:txPr>
              <c:showLegendKey val="0"/>
              <c:showVal val="0"/>
              <c:showCatName val="0"/>
              <c:showSerName val="0"/>
              <c:showPercent val="0"/>
              <c:showBubbleSize val="0"/>
            </c:dLbl>
            <c:dLbl>
              <c:idx val="1"/>
              <c:txPr>
                <a:bodyPr xmlns:a="http://schemas.openxmlformats.org/drawingml/2006/main" anchorCtr="1"/>
                <a:lstStyle xmlns:a="http://schemas.openxmlformats.org/drawingml/2006/main"/>
                <a:p xmlns:a="http://schemas.openxmlformats.org/drawingml/2006/main">
                  <a:pPr>
                    <a:defRPr sz="1275" b="1">
                      <a:solidFill>
                        <a:srgbClr val="B88945"/>
                      </a:solidFill>
                      <a:latin typeface="Liberation Sans"/>
                      <a:ea typeface="Liberation Sans"/>
                      <a:cs typeface="Liberation Sans"/>
                    </a:defRPr>
                  </a:pPr>
                </a:p>
              </c:txPr>
              <c:showLegendKey val="0"/>
              <c:showVal val="0"/>
              <c:showCatName val="0"/>
              <c:showSerName val="0"/>
              <c:showPercent val="0"/>
              <c:showBubbleSize val="0"/>
            </c:dLbl>
            <c:dLbl>
              <c:idx val="2"/>
              <c:txPr>
                <a:bodyPr xmlns:a="http://schemas.openxmlformats.org/drawingml/2006/main" anchorCtr="1"/>
                <a:lstStyle xmlns:a="http://schemas.openxmlformats.org/drawingml/2006/main"/>
                <a:p xmlns:a="http://schemas.openxmlformats.org/drawingml/2006/main">
                  <a:pPr>
                    <a:defRPr sz="1275" b="1">
                      <a:solidFill>
                        <a:srgbClr val="B88945"/>
                      </a:solidFill>
                      <a:latin typeface="Liberation Sans"/>
                      <a:ea typeface="Liberation Sans"/>
                      <a:cs typeface="Liberation Sans"/>
                    </a:defRPr>
                  </a:pPr>
                </a:p>
              </c:txPr>
              <c:showLegendKey val="0"/>
              <c:showVal val="0"/>
              <c:showCatName val="0"/>
              <c:showSerName val="0"/>
              <c:showPercent val="0"/>
              <c:showBubbleSize val="0"/>
            </c:dLbl>
            <c:dLbl>
              <c:idx val="3"/>
              <c:txPr>
                <a:bodyPr xmlns:a="http://schemas.openxmlformats.org/drawingml/2006/main" anchorCtr="1"/>
                <a:lstStyle xmlns:a="http://schemas.openxmlformats.org/drawingml/2006/main"/>
                <a:p xmlns:a="http://schemas.openxmlformats.org/drawingml/2006/main">
                  <a:pPr>
                    <a:defRPr sz="1275" b="1">
                      <a:solidFill>
                        <a:srgbClr val="B88945"/>
                      </a:solidFill>
                      <a:latin typeface="Liberation Sans"/>
                      <a:ea typeface="Liberation Sans"/>
                      <a:cs typeface="Liberation Sans"/>
                    </a:defRPr>
                  </a:pPr>
                </a:p>
              </c:txPr>
              <c:showLegendKey val="0"/>
              <c:showVal val="1"/>
              <c:showCatName val="0"/>
              <c:showSerName val="0"/>
              <c:showPercent val="0"/>
              <c:showBubbleSize val="0"/>
            </c:dLbl>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cat>
            <c:strRef>
              <c:f>'Chart Data'!$A$2:$A$5</c:f>
              <c:strCache>
                <c:ptCount val="4"/>
                <c:pt idx="0">
                  <c:v>100,000</c:v>
                </c:pt>
                <c:pt idx="1">
                  <c:v>80,000</c:v>
                </c:pt>
                <c:pt idx="2">
                  <c:v>60,000</c:v>
                </c:pt>
                <c:pt idx="3">
                  <c:v>40,000</c:v>
                </c:pt>
              </c:strCache>
            </c:strRef>
          </c:cat>
          <c:val>
            <c:numRef>
              <c:f>'Chart Data'!$B$2:$B$5</c:f>
              <c:numCache>
                <c:formatCode>0.0</c:formatCode>
                <c:ptCount val="4"/>
                <c:pt idx="0">
                  <c:v>80</c:v>
                </c:pt>
                <c:pt idx="1">
                  <c:v>90</c:v>
                </c:pt>
                <c:pt idx="2">
                  <c:v>106.67</c:v>
                </c:pt>
                <c:pt idx="3">
                  <c:v>140</c:v>
                </c:pt>
              </c:numCache>
            </c:numRef>
          </c:val>
          <c:smooth val="0"/>
        </c:ser>
        <c:ser>
          <c:idx val="1"/>
          <c:order val="1"/>
          <c:tx>
            <c:v>Illustrative target structure</c:v>
          </c:tx>
          <c:spPr>
            <a:solidFill xmlns:a="http://schemas.openxmlformats.org/drawingml/2006/main">
              <a:srgbClr val="127D85"/>
            </a:solidFill>
            <a:ln xmlns:a="http://schemas.openxmlformats.org/drawingml/2006/main" w="28575">
              <a:solidFill>
                <a:srgbClr val="127D85"/>
              </a:solidFill>
            </a:ln>
          </c:spPr>
          <c:marker>
            <c:symbol val="diamond"/>
            <c:size val="6"/>
            <c:spPr>
              <a:solidFill xmlns:a="http://schemas.openxmlformats.org/drawingml/2006/main">
                <a:srgbClr val="127D85"/>
              </a:solidFill>
            </c:spPr>
          </c:marker>
          <c:dLbls>
            <c:dLbl>
              <c:idx val="0"/>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1"/>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2"/>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3"/>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1"/>
              <c:showCatName val="0"/>
              <c:showSerName val="0"/>
              <c:showPercent val="0"/>
              <c:showBubbleSize val="0"/>
            </c:dLbl>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cat>
            <c:strRef>
              <c:f>'Chart Data'!$C$2:$C$5</c:f>
              <c:strCache>
                <c:ptCount val="4"/>
                <c:pt idx="0">
                  <c:v>100,000</c:v>
                </c:pt>
                <c:pt idx="1">
                  <c:v>80,000</c:v>
                </c:pt>
                <c:pt idx="2">
                  <c:v>60,000</c:v>
                </c:pt>
                <c:pt idx="3">
                  <c:v>40,000</c:v>
                </c:pt>
              </c:strCache>
            </c:strRef>
          </c:cat>
          <c:val>
            <c:numRef>
              <c:f>'Chart Data'!$D$2:$D$5</c:f>
              <c:numCache>
                <c:formatCode>0.0</c:formatCode>
                <c:ptCount val="4"/>
                <c:pt idx="0">
                  <c:v>50</c:v>
                </c:pt>
                <c:pt idx="1">
                  <c:v>55</c:v>
                </c:pt>
                <c:pt idx="2">
                  <c:v>63.33</c:v>
                </c:pt>
                <c:pt idx="3">
                  <c:v>80</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125">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Change in liability</c:v>
          </c:tx>
          <c:spPr>
            <a:solidFill xmlns:a="http://schemas.openxmlformats.org/drawingml/2006/main">
              <a:srgbClr val="127D85"/>
            </a:solidFill>
            <a:ln xmlns:a="http://schemas.openxmlformats.org/drawingml/2006/main" w="0">
              <a:solidFill>
                <a:srgbClr val="127D85"/>
              </a:solidFill>
            </a:ln>
          </c:spPr>
          <c:invertIfNegative val="0"/>
          <c:cat>
            <c:strRef>
              <c:f>'Chart Data'!$A$2:$A$5</c:f>
              <c:strCache>
                <c:ptCount val="4"/>
                <c:pt idx="0">
                  <c:v>Run-off</c:v>
                </c:pt>
                <c:pt idx="1">
                  <c:v>Experience</c:v>
                </c:pt>
                <c:pt idx="2">
                  <c:v>Assumptions</c:v>
                </c:pt>
                <c:pt idx="3">
                  <c:v>Economics</c:v>
                </c:pt>
              </c:strCache>
            </c:strRef>
          </c:cat>
          <c:val>
            <c:numRef>
              <c:f>'Chart Data'!$B$2:$B$5</c:f>
              <c:numCache>
                <c:formatCode>0.0;(0.0);0.0</c:formatCode>
                <c:ptCount val="4"/>
                <c:pt idx="0">
                  <c:v>-6</c:v>
                </c:pt>
                <c:pt idx="1">
                  <c:v>2</c:v>
                </c:pt>
                <c:pt idx="2">
                  <c:v>3</c:v>
                </c:pt>
                <c:pt idx="3">
                  <c:v>-1</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Offset</c:v>
          </c:tx>
          <c:spPr>
            <a:noFill xmlns:a="http://schemas.openxmlformats.org/drawingml/2006/main"/>
            <a:ln xmlns:a="http://schemas.openxmlformats.org/drawingml/2006/main" w="0">
              <a:noFill/>
            </a:ln>
          </c:spPr>
          <c:dLbls>
            <c:dLbl>
              <c:idx val="0"/>
              <c:showLegendKey val="0"/>
              <c:showVal val="0"/>
              <c:showCatName val="0"/>
              <c:showSerName val="0"/>
              <c:showPercent val="0"/>
              <c:showBubbleSize val="0"/>
            </c:dLbl>
            <c:dLbl>
              <c:idx val="1"/>
              <c:showLegendKey val="0"/>
              <c:showVal val="0"/>
              <c:showCatName val="0"/>
              <c:showSerName val="0"/>
              <c:showPercent val="0"/>
              <c:showBubbleSize val="0"/>
            </c:dLbl>
            <c:dLbl>
              <c:idx val="2"/>
              <c:showLegendKey val="0"/>
              <c:showVal val="0"/>
              <c:showCatName val="0"/>
              <c:showSerName val="0"/>
              <c:showPercent val="0"/>
              <c:showBubbleSize val="0"/>
            </c:dLbl>
            <c:dLbl>
              <c:idx val="3"/>
              <c:showLegendKey val="0"/>
              <c:showVal val="0"/>
              <c:showCatName val="0"/>
              <c:showSerName val="0"/>
              <c:showPercent val="0"/>
              <c:showBubbleSize val="0"/>
            </c:dLbl>
          </c:dLbls>
          <c:cat>
            <c:strRef>
              <c:f>'Chart Data'!$A$2:$A$5</c:f>
              <c:strCache>
                <c:ptCount val="4"/>
                <c:pt idx="0">
                  <c:v>Avoided cost</c:v>
                </c:pt>
                <c:pt idx="1">
                  <c:v>Recurring</c:v>
                </c:pt>
                <c:pt idx="2">
                  <c:v>Transition</c:v>
                </c:pt>
                <c:pt idx="3">
                  <c:v>Net year one</c:v>
                </c:pt>
              </c:strCache>
            </c:strRef>
          </c:cat>
          <c:val>
            <c:numRef>
              <c:f>'Chart Data'!$B$2:$B$5</c:f>
              <c:numCache>
                <c:formatCode>#,##0.0;(#,##0.0);0</c:formatCode>
                <c:ptCount val="4"/>
                <c:pt idx="0">
                  <c:v>0</c:v>
                </c:pt>
                <c:pt idx="1">
                  <c:v>1.5</c:v>
                </c:pt>
                <c:pt idx="2">
                  <c:v>0</c:v>
                </c:pt>
                <c:pt idx="3">
                  <c:v>0</c:v>
                </c:pt>
              </c:numCache>
            </c:numRef>
          </c:val>
        </c:ser>
        <c:ser>
          <c:idx val="1"/>
          <c:order val="1"/>
          <c:tx>
            <c:v>Value bridge</c:v>
          </c:tx>
          <c:dPt>
            <c:idx val="0"/>
            <c:invertIfNegative val="0"/>
            <c:spPr>
              <a:solidFill xmlns:a="http://schemas.openxmlformats.org/drawingml/2006/main">
                <a:srgbClr val="127D85"/>
              </a:solidFill>
            </c:spPr>
          </c:dPt>
          <c:dPt>
            <c:idx val="1"/>
            <c:invertIfNegative val="0"/>
            <c:spPr>
              <a:solidFill xmlns:a="http://schemas.openxmlformats.org/drawingml/2006/main">
                <a:srgbClr val="B88945"/>
              </a:solidFill>
            </c:spPr>
          </c:dPt>
          <c:dPt>
            <c:idx val="2"/>
            <c:invertIfNegative val="0"/>
            <c:spPr>
              <a:solidFill xmlns:a="http://schemas.openxmlformats.org/drawingml/2006/main">
                <a:srgbClr val="B88945"/>
              </a:solidFill>
            </c:spPr>
          </c:dPt>
          <c:dPt>
            <c:idx val="3"/>
            <c:invertIfNegative val="0"/>
            <c:spPr>
              <a:solidFill xmlns:a="http://schemas.openxmlformats.org/drawingml/2006/main">
                <a:srgbClr val="102C43"/>
              </a:solidFill>
            </c:spPr>
          </c:dPt>
          <c:dLbls>
            <c:dLbl>
              <c:idx val="0"/>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2.4</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(0.9)</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(1.5)</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3"/>
              <c:showLegendKey val="0"/>
              <c:showVal val="0"/>
              <c:showCatName val="0"/>
              <c:showSerName val="0"/>
              <c:showPercent val="0"/>
              <c:showBubbleSize val="0"/>
            </c:dLbl>
          </c:dLbls>
          <c:cat>
            <c:strRef>
              <c:f>'Chart Data'!$C$2:$C$5</c:f>
              <c:strCache>
                <c:ptCount val="4"/>
                <c:pt idx="0">
                  <c:v>Avoided cost</c:v>
                </c:pt>
                <c:pt idx="1">
                  <c:v>Recurring</c:v>
                </c:pt>
                <c:pt idx="2">
                  <c:v>Transition</c:v>
                </c:pt>
                <c:pt idx="3">
                  <c:v>Net year one</c:v>
                </c:pt>
              </c:strCache>
            </c:strRef>
          </c:cat>
          <c:val>
            <c:numRef>
              <c:f>'Chart Data'!$D$2:$D$5</c:f>
              <c:numCache>
                <c:formatCode>0.0;(0.0);0.0</c:formatCode>
                <c:ptCount val="4"/>
                <c:pt idx="0">
                  <c:v>2.4</c:v>
                </c:pt>
                <c:pt idx="1">
                  <c:v>0.9</c:v>
                </c:pt>
                <c:pt idx="2">
                  <c:v>1.5</c:v>
                </c:pt>
                <c:pt idx="3">
                  <c:v>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inEnd"/>
          <c:showLegendKey val="0"/>
          <c:showVal val="0"/>
          <c:showCatName val="0"/>
          <c:showSerName val="0"/>
          <c:showPercent val="0"/>
          <c:showBubbleSize val="0"/>
          <c:showLeaderLines val="0"/>
        </c:dLbls>
        <c:gapWidth val="75"/>
        <c:overlap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Offset</c:v>
          </c:tx>
          <c:spPr>
            <a:noFill xmlns:a="http://schemas.openxmlformats.org/drawingml/2006/main"/>
            <a:ln xmlns:a="http://schemas.openxmlformats.org/drawingml/2006/main" w="0">
              <a:noFill/>
            </a:ln>
          </c:spPr>
          <c:dLbls>
            <c:dLbl>
              <c:idx val="0"/>
              <c:showLegendKey val="0"/>
              <c:showVal val="0"/>
              <c:showCatName val="0"/>
              <c:showSerName val="0"/>
              <c:showPercent val="0"/>
              <c:showBubbleSize val="0"/>
            </c:dLbl>
            <c:dLbl>
              <c:idx val="1"/>
              <c:showLegendKey val="0"/>
              <c:showVal val="0"/>
              <c:showCatName val="0"/>
              <c:showSerName val="0"/>
              <c:showPercent val="0"/>
              <c:showBubbleSize val="0"/>
            </c:dLbl>
            <c:dLbl>
              <c:idx val="2"/>
              <c:showLegendKey val="0"/>
              <c:showVal val="0"/>
              <c:showCatName val="0"/>
              <c:showSerName val="0"/>
              <c:showPercent val="0"/>
              <c:showBubbleSize val="0"/>
            </c:dLbl>
            <c:dLbl>
              <c:idx val="3"/>
              <c:showLegendKey val="0"/>
              <c:showVal val="0"/>
              <c:showCatName val="0"/>
              <c:showSerName val="0"/>
              <c:showPercent val="0"/>
              <c:showBubbleSize val="0"/>
            </c:dLbl>
          </c:dLbls>
          <c:cat>
            <c:strRef>
              <c:f>'Chart Data'!$A$2:$A$5</c:f>
              <c:strCache>
                <c:ptCount val="4"/>
                <c:pt idx="0">
                  <c:v>Avoided cost</c:v>
                </c:pt>
                <c:pt idx="1">
                  <c:v>Recurring</c:v>
                </c:pt>
                <c:pt idx="2">
                  <c:v>Transition</c:v>
                </c:pt>
                <c:pt idx="3">
                  <c:v>Net year one</c:v>
                </c:pt>
              </c:strCache>
            </c:strRef>
          </c:cat>
          <c:val>
            <c:numRef>
              <c:f>'Chart Data'!$B$2:$B$5</c:f>
              <c:numCache>
                <c:formatCode>#,##0.0;(#,##0.0);0</c:formatCode>
                <c:ptCount val="4"/>
                <c:pt idx="0">
                  <c:v>0</c:v>
                </c:pt>
                <c:pt idx="1">
                  <c:v>2.2</c:v>
                </c:pt>
                <c:pt idx="2">
                  <c:v>0.4</c:v>
                </c:pt>
                <c:pt idx="3">
                  <c:v>0</c:v>
                </c:pt>
              </c:numCache>
            </c:numRef>
          </c:val>
        </c:ser>
        <c:ser>
          <c:idx val="1"/>
          <c:order val="1"/>
          <c:tx>
            <c:v>Value bridge</c:v>
          </c:tx>
          <c:dPt>
            <c:idx val="0"/>
            <c:invertIfNegative val="0"/>
            <c:spPr>
              <a:solidFill xmlns:a="http://schemas.openxmlformats.org/drawingml/2006/main">
                <a:srgbClr val="127D85"/>
              </a:solidFill>
            </c:spPr>
          </c:dPt>
          <c:dPt>
            <c:idx val="1"/>
            <c:invertIfNegative val="0"/>
            <c:spPr>
              <a:solidFill xmlns:a="http://schemas.openxmlformats.org/drawingml/2006/main">
                <a:srgbClr val="B88945"/>
              </a:solidFill>
            </c:spPr>
          </c:dPt>
          <c:dPt>
            <c:idx val="2"/>
            <c:invertIfNegative val="0"/>
            <c:spPr>
              <a:solidFill xmlns:a="http://schemas.openxmlformats.org/drawingml/2006/main">
                <a:srgbClr val="B88945"/>
              </a:solidFill>
            </c:spPr>
          </c:dPt>
          <c:dPt>
            <c:idx val="3"/>
            <c:invertIfNegative val="0"/>
            <c:spPr>
              <a:solidFill xmlns:a="http://schemas.openxmlformats.org/drawingml/2006/main">
                <a:srgbClr val="102C43"/>
              </a:solidFill>
            </c:spPr>
          </c:dPt>
          <c:dLbls>
            <c:dLbl>
              <c:idx val="0"/>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3.6</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(1.4)</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(1.8)</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3"/>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0.4</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s>
          <c:cat>
            <c:strRef>
              <c:f>'Chart Data'!$C$2:$C$5</c:f>
              <c:strCache>
                <c:ptCount val="4"/>
                <c:pt idx="0">
                  <c:v>Avoided cost</c:v>
                </c:pt>
                <c:pt idx="1">
                  <c:v>Recurring</c:v>
                </c:pt>
                <c:pt idx="2">
                  <c:v>Transition</c:v>
                </c:pt>
                <c:pt idx="3">
                  <c:v>Net year one</c:v>
                </c:pt>
              </c:strCache>
            </c:strRef>
          </c:cat>
          <c:val>
            <c:numRef>
              <c:f>'Chart Data'!$D$2:$D$5</c:f>
              <c:numCache>
                <c:formatCode>0.0;(0.0);0.0</c:formatCode>
                <c:ptCount val="4"/>
                <c:pt idx="0">
                  <c:v>3.6</c:v>
                </c:pt>
                <c:pt idx="1">
                  <c:v>1.4</c:v>
                </c:pt>
                <c:pt idx="2">
                  <c:v>1.8</c:v>
                </c:pt>
                <c:pt idx="3">
                  <c:v>0.4</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inEnd"/>
          <c:showLegendKey val="0"/>
          <c:showVal val="0"/>
          <c:showCatName val="0"/>
          <c:showSerName val="0"/>
          <c:showPercent val="0"/>
          <c:showBubbleSize val="0"/>
          <c:showLeaderLines val="0"/>
        </c:dLbls>
        <c:gapWidth val="75"/>
        <c:overlap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Three-year net benefit</c:v>
          </c:tx>
          <c:spPr>
            <a:solidFill xmlns:a="http://schemas.openxmlformats.org/drawingml/2006/main">
              <a:srgbClr val="127D85"/>
            </a:solidFill>
            <a:ln xmlns:a="http://schemas.openxmlformats.org/drawingml/2006/main" w="0">
              <a:solidFill>
                <a:srgbClr val="127D85"/>
              </a:solidFill>
            </a:ln>
          </c:spPr>
          <c:invertIfNegative val="0"/>
          <c:cat>
            <c:strRef>
              <c:f>'Chart Data'!$A$2:$A$4</c:f>
              <c:strCache>
                <c:ptCount val="3"/>
                <c:pt idx="0">
                  <c:v>50%</c:v>
                </c:pt>
                <c:pt idx="1">
                  <c:v>75%</c:v>
                </c:pt>
                <c:pt idx="2">
                  <c:v>100%</c:v>
                </c:pt>
              </c:strCache>
            </c:strRef>
          </c:cat>
          <c:val>
            <c:numRef>
              <c:f>'Chart Data'!$B$2:$B$4</c:f>
              <c:numCache>
                <c:formatCode>0.0;(0.0);0.0</c:formatCode>
                <c:ptCount val="3"/>
                <c:pt idx="0">
                  <c:v>-0.6</c:v>
                </c:pt>
                <c:pt idx="1">
                  <c:v>1.2</c:v>
                </c:pt>
                <c:pt idx="2">
                  <c:v>3</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6e96c0410fa4115"/>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e710c8150094b91"/>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e6a851730696426f"/>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2EA4F1F-B3D6-4B87-876E-7AC9139DC35F}"/>
              </a:ext>
            </a:extLst>
          </p:cNvPr>
          <p:cNvSpPr>
            <a:spLocks xmlns:a="http://schemas.openxmlformats.org/drawingml/2006/main" noGrp="1"/>
          </p:cNvSpPr>
          <p:nvPr/>
        </p:nvSpPr>
        <p:spPr>
          <a:xfrm xmlns:a="http://schemas.openxmlformats.org/drawingml/2006/main">
            <a:off x="666750" y="1952625"/>
            <a:ext cx="7524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F8F4EC"/>
                </a:solidFill>
                <a:latin typeface="Liberation Sans"/>
                <a:ea typeface="Liberation Sans"/>
                <a:cs typeface="Liberation Sans"/>
              </a:defRPr>
            </a:pPr>
            <a:r>
              <a:rPr sz="5100" b="0">
                <a:solidFill>
                  <a:srgbClr val="F8F4EC"/>
                </a:solidFill>
                <a:latin typeface="Liberation Sans"/>
                <a:ea typeface="Liberation Sans"/>
                <a:cs typeface="Liberation Sans"/>
              </a:rPr>
              <a:t>Life insurance</a:t>
            </a:r>
          </a:p>
          <a:p xmlns:a="http://schemas.openxmlformats.org/drawingml/2006/main">
            <a:pPr>
              <a:defRPr sz="5100" b="0">
                <a:solidFill>
                  <a:srgbClr val="F8F4EC"/>
                </a:solidFill>
                <a:latin typeface="Liberation Sans"/>
                <a:ea typeface="Liberation Sans"/>
                <a:cs typeface="Liberation Sans"/>
              </a:defRPr>
            </a:pPr>
            <a:r>
              <a:rPr sz="5100" b="0">
                <a:solidFill>
                  <a:srgbClr val="F8F4EC"/>
                </a:solidFill>
                <a:latin typeface="Liberation Sans"/>
                <a:ea typeface="Liberation Sans"/>
                <a:cs typeface="Liberation Sans"/>
              </a:rPr>
              <a:t>closed books</a:t>
            </a:r>
          </a:p>
        </p:txBody>
      </p:sp>
      <p:sp>
        <p:nvSpPr>
          <p:cNvPr id="5" name="">
            <a:extLst xmlns:a="http://schemas.openxmlformats.org/drawingml/2006/main">
              <a:ext uri="{FF2B5EF4-FFF2-40B4-BE49-F238E27FC236}">
                <a16:creationId xmlns:a16="http://schemas.microsoft.com/office/drawing/2014/main" id="{642BDE88-BA9D-4506-B841-44CBCC837D8F}"/>
              </a:ext>
            </a:extLst>
          </p:cNvPr>
          <p:cNvSpPr>
            <a:spLocks xmlns:a="http://schemas.openxmlformats.org/drawingml/2006/main" noGrp="1"/>
          </p:cNvSpPr>
          <p:nvPr/>
        </p:nvSpPr>
        <p:spPr>
          <a:xfrm xmlns:a="http://schemas.openxmlformats.org/drawingml/2006/main">
            <a:off x="695325" y="3952875"/>
            <a:ext cx="63817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UK and US portfolio transformation</a:t>
            </a:r>
          </a:p>
        </p:txBody>
      </p:sp>
      <p:sp>
        <p:nvSpPr>
          <p:cNvPr id="6" name="">
            <a:extLst xmlns:a="http://schemas.openxmlformats.org/drawingml/2006/main">
              <a:ext uri="{FF2B5EF4-FFF2-40B4-BE49-F238E27FC236}">
                <a16:creationId xmlns:a16="http://schemas.microsoft.com/office/drawing/2014/main" id="{B8A3A3C7-D9A2-4ADF-AD20-1E5E34F735BC}"/>
              </a:ext>
            </a:extLst>
          </p:cNvPr>
          <p:cNvSpPr>
            <a:spLocks xmlns:a="http://schemas.openxmlformats.org/drawingml/2006/main" noGrp="1"/>
          </p:cNvSpPr>
          <p:nvPr/>
        </p:nvSpPr>
        <p:spPr>
          <a:xfrm xmlns:a="http://schemas.openxmlformats.org/drawingml/2006/main">
            <a:off x="695325" y="55149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8945"/>
                </a:solidFill>
                <a:latin typeface="Liberation Sans"/>
                <a:ea typeface="Liberation Sans"/>
                <a:cs typeface="Liberation Sans"/>
              </a:defRPr>
            </a:pPr>
            <a:r>
              <a:rPr sz="1875" b="0">
                <a:solidFill>
                  <a:srgbClr val="B88945"/>
                </a:solidFill>
                <a:latin typeface="Liberation Sans"/>
                <a:ea typeface="Liberation Sans"/>
                <a:cs typeface="Liberation Sans"/>
                <a:hlinkClick xmlns:ns0="http://schemas.openxmlformats.org/officeDocument/2006/relationships" action="ppaction://hlinksldjump" ns0:id="rIdInsuranceStory3"/>
              </a:rPr>
              <a:t>Explore the presentation</a:t>
            </a:r>
          </a:p>
        </p:txBody>
      </p:sp>
      <p:sp>
        <p:nvSpPr>
          <p:cNvPr id="7" name="">
            <a:extLst xmlns:a="http://schemas.openxmlformats.org/drawingml/2006/main">
              <a:ext uri="{FF2B5EF4-FFF2-40B4-BE49-F238E27FC236}">
                <a16:creationId xmlns:a16="http://schemas.microsoft.com/office/drawing/2014/main" id="{6C64ADD5-F75B-4F6F-B8B8-EC834DE928F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AegisNow with Genellipse. English edition. September 2026.</a:t>
            </a:r>
          </a:p>
        </p:txBody>
      </p:sp>
      <p:sp>
        <p:nvSpPr>
          <p:cNvPr id="8" name="">
            <a:extLst xmlns:a="http://schemas.openxmlformats.org/drawingml/2006/main">
              <a:ext uri="{FF2B5EF4-FFF2-40B4-BE49-F238E27FC236}">
                <a16:creationId xmlns:a16="http://schemas.microsoft.com/office/drawing/2014/main" id="{E020030A-A8B5-4F15-8703-63955F53F1E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4A30EAE6-7359-47CB-9F0D-701BD83D6BF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01 / 35</a:t>
            </a:r>
          </a:p>
        </p:txBody>
      </p:sp>
    </p:spTree>
    <p:extLst>
      <p:ext uri="{BB962C8B-B14F-4D97-AF65-F5344CB8AC3E}">
        <p14:creationId xmlns:p14="http://schemas.microsoft.com/office/powerpoint/2010/main" val="1312402617"/>
      </p:ext>
    </p:extLst>
  </p:cSld>
</p:sld>
</file>

<file path=ppt/slides/slide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4b7c40b23794535"/>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D42FDA4-56BE-43B7-9A96-3258322C7A1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continuing policyholder promise</a:t>
            </a:r>
          </a:p>
        </p:txBody>
      </p:sp>
      <p:sp>
        <p:nvSpPr>
          <p:cNvPr id="3" name="">
            <a:extLst xmlns:a="http://schemas.openxmlformats.org/drawingml/2006/main">
              <a:ext uri="{FF2B5EF4-FFF2-40B4-BE49-F238E27FC236}">
                <a16:creationId xmlns:a16="http://schemas.microsoft.com/office/drawing/2014/main" id="{A176DA5E-60F3-4A38-8E5D-88536B6F72F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DDDE4CD-4E18-4A1C-BA0C-550DC080CC8E}"/>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book can close to new sales while its service obligations continue for decades.</a:t>
            </a:r>
          </a:p>
        </p:txBody>
      </p:sp>
      <p:sp>
        <p:nvSpPr>
          <p:cNvPr id="5" name="">
            <a:extLst xmlns:a="http://schemas.openxmlformats.org/drawingml/2006/main">
              <a:ext uri="{FF2B5EF4-FFF2-40B4-BE49-F238E27FC236}">
                <a16:creationId xmlns:a16="http://schemas.microsoft.com/office/drawing/2014/main" id="{7178C829-DDAD-4E05-B587-419D7EF70D1E}"/>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17574456-C567-4EEF-A2CB-2D181F505978}"/>
              </a:ext>
            </a:extLst>
          </p:cNvPr>
          <p:cNvSpPr>
            <a:spLocks xmlns:a="http://schemas.openxmlformats.org/drawingml/2006/main" noGrp="1"/>
          </p:cNvSpPr>
          <p:nvPr/>
        </p:nvSpPr>
        <p:spPr>
          <a:xfrm xmlns:a="http://schemas.openxmlformats.org/drawingml/2006/main">
            <a:off x="695325" y="374332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Service continuity</a:t>
            </a:r>
          </a:p>
        </p:txBody>
      </p:sp>
      <p:sp>
        <p:nvSpPr>
          <p:cNvPr id="7" name="">
            <a:extLst xmlns:a="http://schemas.openxmlformats.org/drawingml/2006/main">
              <a:ext uri="{FF2B5EF4-FFF2-40B4-BE49-F238E27FC236}">
                <a16:creationId xmlns:a16="http://schemas.microsoft.com/office/drawing/2014/main" id="{4AAAD391-F80A-493A-9686-A5BF28263AC9}"/>
              </a:ext>
            </a:extLst>
          </p:cNvPr>
          <p:cNvSpPr>
            <a:spLocks xmlns:a="http://schemas.openxmlformats.org/drawingml/2006/main" noGrp="1"/>
          </p:cNvSpPr>
          <p:nvPr/>
        </p:nvSpPr>
        <p:spPr>
          <a:xfrm xmlns:a="http://schemas.openxmlformats.org/drawingml/2006/main">
            <a:off x="695325" y="4572000"/>
            <a:ext cx="328612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7606F"/>
                </a:solidFill>
                <a:latin typeface="Liberation Sans"/>
                <a:ea typeface="Liberation Sans"/>
                <a:cs typeface="Liberation Sans"/>
              </a:defRPr>
            </a:pPr>
            <a:r>
              <a:rPr sz="1950" b="0">
                <a:solidFill>
                  <a:srgbClr val="47606F"/>
                </a:solidFill>
                <a:latin typeface="Liberation Sans"/>
                <a:ea typeface="Liberation Sans"/>
                <a:cs typeface="Liberation Sans"/>
              </a:rPr>
              <a:t>Preserve policy benefits, payment schedules and access to knowledgeable support.</a:t>
            </a:r>
          </a:p>
        </p:txBody>
      </p:sp>
      <p:sp>
        <p:nvSpPr>
          <p:cNvPr id="8" name="">
            <a:extLst xmlns:a="http://schemas.openxmlformats.org/drawingml/2006/main">
              <a:ext uri="{FF2B5EF4-FFF2-40B4-BE49-F238E27FC236}">
                <a16:creationId xmlns:a16="http://schemas.microsoft.com/office/drawing/2014/main" id="{65937C68-7C24-41D3-81CC-AD7989699B09}"/>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7CC1ADF9-DF28-4157-897B-60653EF5DD4E}"/>
              </a:ext>
            </a:extLst>
          </p:cNvPr>
          <p:cNvSpPr>
            <a:spLocks xmlns:a="http://schemas.openxmlformats.org/drawingml/2006/main" noGrp="1"/>
          </p:cNvSpPr>
          <p:nvPr/>
        </p:nvSpPr>
        <p:spPr>
          <a:xfrm xmlns:a="http://schemas.openxmlformats.org/drawingml/2006/main">
            <a:off x="4391025" y="374332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Operating economics</a:t>
            </a:r>
          </a:p>
        </p:txBody>
      </p:sp>
      <p:sp>
        <p:nvSpPr>
          <p:cNvPr id="10" name="">
            <a:extLst xmlns:a="http://schemas.openxmlformats.org/drawingml/2006/main">
              <a:ext uri="{FF2B5EF4-FFF2-40B4-BE49-F238E27FC236}">
                <a16:creationId xmlns:a16="http://schemas.microsoft.com/office/drawing/2014/main" id="{203E228D-8421-49BE-B458-A5EFC42F68C6}"/>
              </a:ext>
            </a:extLst>
          </p:cNvPr>
          <p:cNvSpPr>
            <a:spLocks xmlns:a="http://schemas.openxmlformats.org/drawingml/2006/main" noGrp="1"/>
          </p:cNvSpPr>
          <p:nvPr/>
        </p:nvSpPr>
        <p:spPr>
          <a:xfrm xmlns:a="http://schemas.openxmlformats.org/drawingml/2006/main">
            <a:off x="4391025" y="4572000"/>
            <a:ext cx="328612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7606F"/>
                </a:solidFill>
                <a:latin typeface="Liberation Sans"/>
                <a:ea typeface="Liberation Sans"/>
                <a:cs typeface="Liberation Sans"/>
              </a:defRPr>
            </a:pPr>
            <a:r>
              <a:rPr sz="1950" b="0">
                <a:solidFill>
                  <a:srgbClr val="47606F"/>
                </a:solidFill>
                <a:latin typeface="Liberation Sans"/>
                <a:ea typeface="Liberation Sans"/>
                <a:cs typeface="Liberation Sans"/>
              </a:rPr>
              <a:t>Reduce avoidable work and retire costs only when the supporting activity genuinely ends.</a:t>
            </a:r>
          </a:p>
        </p:txBody>
      </p:sp>
      <p:sp>
        <p:nvSpPr>
          <p:cNvPr id="11" name="">
            <a:extLst xmlns:a="http://schemas.openxmlformats.org/drawingml/2006/main">
              <a:ext uri="{FF2B5EF4-FFF2-40B4-BE49-F238E27FC236}">
                <a16:creationId xmlns:a16="http://schemas.microsoft.com/office/drawing/2014/main" id="{2EC990C0-5F4E-4774-8294-4818C8AE8889}"/>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76564A19-0B98-4D6A-87BD-3FE8057055B7}"/>
              </a:ext>
            </a:extLst>
          </p:cNvPr>
          <p:cNvSpPr>
            <a:spLocks xmlns:a="http://schemas.openxmlformats.org/drawingml/2006/main" noGrp="1"/>
          </p:cNvSpPr>
          <p:nvPr/>
        </p:nvSpPr>
        <p:spPr>
          <a:xfrm xmlns:a="http://schemas.openxmlformats.org/drawingml/2006/main">
            <a:off x="8086725" y="374332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Accountable decisions</a:t>
            </a:r>
          </a:p>
        </p:txBody>
      </p:sp>
      <p:sp>
        <p:nvSpPr>
          <p:cNvPr id="13" name="">
            <a:extLst xmlns:a="http://schemas.openxmlformats.org/drawingml/2006/main">
              <a:ext uri="{FF2B5EF4-FFF2-40B4-BE49-F238E27FC236}">
                <a16:creationId xmlns:a16="http://schemas.microsoft.com/office/drawing/2014/main" id="{7B84A2B9-29A5-4DFC-BE94-A6BF20447FF6}"/>
              </a:ext>
            </a:extLst>
          </p:cNvPr>
          <p:cNvSpPr>
            <a:spLocks xmlns:a="http://schemas.openxmlformats.org/drawingml/2006/main" noGrp="1"/>
          </p:cNvSpPr>
          <p:nvPr/>
        </p:nvSpPr>
        <p:spPr>
          <a:xfrm xmlns:a="http://schemas.openxmlformats.org/drawingml/2006/main">
            <a:off x="8086725" y="4572000"/>
            <a:ext cx="328612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7606F"/>
                </a:solidFill>
                <a:latin typeface="Liberation Sans"/>
                <a:ea typeface="Liberation Sans"/>
                <a:cs typeface="Liberation Sans"/>
              </a:defRPr>
            </a:pPr>
            <a:r>
              <a:rPr sz="1950" b="0">
                <a:solidFill>
                  <a:srgbClr val="47606F"/>
                </a:solidFill>
                <a:latin typeface="Liberation Sans"/>
                <a:ea typeface="Liberation Sans"/>
                <a:cs typeface="Liberation Sans"/>
              </a:rPr>
              <a:t>Connect each material transaction to its contract, evidence and authorised owner.</a:t>
            </a:r>
          </a:p>
        </p:txBody>
      </p:sp>
      <p:sp>
        <p:nvSpPr>
          <p:cNvPr id="14" name="">
            <a:extLst xmlns:a="http://schemas.openxmlformats.org/drawingml/2006/main">
              <a:ext uri="{FF2B5EF4-FFF2-40B4-BE49-F238E27FC236}">
                <a16:creationId xmlns:a16="http://schemas.microsoft.com/office/drawing/2014/main" id="{B1F59A96-AB4F-4220-A788-8267E08D02E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15" name="">
            <a:extLst xmlns:a="http://schemas.openxmlformats.org/drawingml/2006/main">
              <a:ext uri="{FF2B5EF4-FFF2-40B4-BE49-F238E27FC236}">
                <a16:creationId xmlns:a16="http://schemas.microsoft.com/office/drawing/2014/main" id="{2F73A628-AA8E-4DE2-888C-1A70EB64B96F}"/>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415D8EAD-A4D6-4B96-A7D4-A5A6014DFE2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B2FB00EC-D186-4258-9CC5-7A0DAD5938A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02 / 35</a:t>
            </a:r>
          </a:p>
        </p:txBody>
      </p:sp>
    </p:spTree>
    <p:extLst>
      <p:ext uri="{BB962C8B-B14F-4D97-AF65-F5344CB8AC3E}">
        <p14:creationId xmlns:p14="http://schemas.microsoft.com/office/powerpoint/2010/main" val="173668418"/>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4029c8b616849b0"/>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5C4B6CA-05C3-4AE7-98AB-A7870664501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closed-book transformation story</a:t>
            </a:r>
          </a:p>
        </p:txBody>
      </p:sp>
      <p:sp>
        <p:nvSpPr>
          <p:cNvPr id="3" name="">
            <a:extLst xmlns:a="http://schemas.openxmlformats.org/drawingml/2006/main">
              <a:ext uri="{FF2B5EF4-FFF2-40B4-BE49-F238E27FC236}">
                <a16:creationId xmlns:a16="http://schemas.microsoft.com/office/drawing/2014/main" id="{FB454F92-B8DB-46BC-8D1A-4425F8B15943}"/>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E73C5EE-5F8C-41F7-9DF0-8A3FBFEEF22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Choose a chapter or follow the complete policy journey.</a:t>
            </a:r>
          </a:p>
        </p:txBody>
      </p:sp>
      <p:sp>
        <p:nvSpPr>
          <p:cNvPr id="5" name="">
            <a:extLst xmlns:a="http://schemas.openxmlformats.org/drawingml/2006/main">
              <a:ext uri="{FF2B5EF4-FFF2-40B4-BE49-F238E27FC236}">
                <a16:creationId xmlns:a16="http://schemas.microsoft.com/office/drawing/2014/main" id="{0753CBAF-4A2D-4BCC-AFE2-40AFD340B7C7}"/>
              </a:ext>
            </a:extLst>
          </p:cNvPr>
          <p:cNvSpPr>
            <a:spLocks xmlns:a="http://schemas.openxmlformats.org/drawingml/2006/main" noGrp="1"/>
          </p:cNvSpPr>
          <p:nvPr/>
        </p:nvSpPr>
        <p:spPr>
          <a:xfrm xmlns:a="http://schemas.openxmlformats.org/drawingml/2006/main">
            <a:off x="69532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0="http://schemas.openxmlformats.org/officeDocument/2006/relationships" action="ppaction://hlinksldjump" ns0:id="rIdInsuranceStory4"/>
              </a:rPr>
              <a:t>Portfolio and market context</a:t>
            </a:r>
          </a:p>
        </p:txBody>
      </p:sp>
      <p:sp>
        <p:nvSpPr>
          <p:cNvPr id="6" name="">
            <a:extLst xmlns:a="http://schemas.openxmlformats.org/drawingml/2006/main">
              <a:ext uri="{FF2B5EF4-FFF2-40B4-BE49-F238E27FC236}">
                <a16:creationId xmlns:a16="http://schemas.microsoft.com/office/drawing/2014/main" id="{3F8C53C9-031A-4AAE-A5BD-5B2B4B1E38D2}"/>
              </a:ext>
            </a:extLst>
          </p:cNvPr>
          <p:cNvSpPr>
            <a:spLocks xmlns:a="http://schemas.openxmlformats.org/drawingml/2006/main" noGrp="1"/>
          </p:cNvSpPr>
          <p:nvPr/>
        </p:nvSpPr>
        <p:spPr>
          <a:xfrm xmlns:a="http://schemas.openxmlformats.org/drawingml/2006/main">
            <a:off x="69532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Economics, products and UK / US distinctions</a:t>
            </a:r>
          </a:p>
        </p:txBody>
      </p:sp>
      <p:sp>
        <p:nvSpPr>
          <p:cNvPr id="7" name="">
            <a:extLst xmlns:a="http://schemas.openxmlformats.org/drawingml/2006/main">
              <a:ext uri="{FF2B5EF4-FFF2-40B4-BE49-F238E27FC236}">
                <a16:creationId xmlns:a16="http://schemas.microsoft.com/office/drawing/2014/main" id="{56E5590F-4E2E-414B-BA27-41DED868487F}"/>
              </a:ext>
            </a:extLst>
          </p:cNvPr>
          <p:cNvSpPr>
            <a:spLocks xmlns:a="http://schemas.openxmlformats.org/drawingml/2006/main" noGrp="1"/>
          </p:cNvSpPr>
          <p:nvPr/>
        </p:nvSpPr>
        <p:spPr>
          <a:xfrm xmlns:a="http://schemas.openxmlformats.org/drawingml/2006/main">
            <a:off x="631507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1="http://schemas.openxmlformats.org/officeDocument/2006/relationships" action="ppaction://hlinksldjump" ns1:id="rIdInsuranceStory9"/>
              </a:rPr>
              <a:t>Legacy and data transformation</a:t>
            </a:r>
          </a:p>
        </p:txBody>
      </p:sp>
      <p:sp>
        <p:nvSpPr>
          <p:cNvPr id="8" name="">
            <a:extLst xmlns:a="http://schemas.openxmlformats.org/drawingml/2006/main">
              <a:ext uri="{FF2B5EF4-FFF2-40B4-BE49-F238E27FC236}">
                <a16:creationId xmlns:a16="http://schemas.microsoft.com/office/drawing/2014/main" id="{96AD6581-4357-4668-8275-67A82FB76793}"/>
              </a:ext>
            </a:extLst>
          </p:cNvPr>
          <p:cNvSpPr>
            <a:spLocks xmlns:a="http://schemas.openxmlformats.org/drawingml/2006/main" noGrp="1"/>
          </p:cNvSpPr>
          <p:nvPr/>
        </p:nvSpPr>
        <p:spPr>
          <a:xfrm xmlns:a="http://schemas.openxmlformats.org/drawingml/2006/main">
            <a:off x="631507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Connections, contract fidelity and migration</a:t>
            </a:r>
          </a:p>
        </p:txBody>
      </p:sp>
      <p:sp>
        <p:nvSpPr>
          <p:cNvPr id="9" name="">
            <a:extLst xmlns:a="http://schemas.openxmlformats.org/drawingml/2006/main">
              <a:ext uri="{FF2B5EF4-FFF2-40B4-BE49-F238E27FC236}">
                <a16:creationId xmlns:a16="http://schemas.microsoft.com/office/drawing/2014/main" id="{2406919A-BDC4-4C45-AA21-0058EF740682}"/>
              </a:ext>
            </a:extLst>
          </p:cNvPr>
          <p:cNvSpPr>
            <a:spLocks xmlns:a="http://schemas.openxmlformats.org/drawingml/2006/main" noGrp="1"/>
          </p:cNvSpPr>
          <p:nvPr/>
        </p:nvSpPr>
        <p:spPr>
          <a:xfrm xmlns:a="http://schemas.openxmlformats.org/drawingml/2006/main">
            <a:off x="69532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2="http://schemas.openxmlformats.org/officeDocument/2006/relationships" action="ppaction://hlinksldjump" ns2:id="rIdInsuranceStory15"/>
              </a:rPr>
              <a:t>Policyholder service and AI</a:t>
            </a:r>
          </a:p>
        </p:txBody>
      </p:sp>
      <p:sp>
        <p:nvSpPr>
          <p:cNvPr id="10" name="">
            <a:extLst xmlns:a="http://schemas.openxmlformats.org/drawingml/2006/main">
              <a:ext uri="{FF2B5EF4-FFF2-40B4-BE49-F238E27FC236}">
                <a16:creationId xmlns:a16="http://schemas.microsoft.com/office/drawing/2014/main" id="{5C16E2E6-FDE3-4E26-A37E-A5AE9C49D71C}"/>
              </a:ext>
            </a:extLst>
          </p:cNvPr>
          <p:cNvSpPr>
            <a:spLocks xmlns:a="http://schemas.openxmlformats.org/drawingml/2006/main" noGrp="1"/>
          </p:cNvSpPr>
          <p:nvPr/>
        </p:nvSpPr>
        <p:spPr>
          <a:xfrm xmlns:a="http://schemas.openxmlformats.org/drawingml/2006/main">
            <a:off x="69532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Life claims, human review and risk controls</a:t>
            </a:r>
          </a:p>
        </p:txBody>
      </p:sp>
      <p:sp>
        <p:nvSpPr>
          <p:cNvPr id="11" name="">
            <a:extLst xmlns:a="http://schemas.openxmlformats.org/drawingml/2006/main">
              <a:ext uri="{FF2B5EF4-FFF2-40B4-BE49-F238E27FC236}">
                <a16:creationId xmlns:a16="http://schemas.microsoft.com/office/drawing/2014/main" id="{4BDB3240-CD0C-4E30-A810-AC4C02AA1899}"/>
              </a:ext>
            </a:extLst>
          </p:cNvPr>
          <p:cNvSpPr>
            <a:spLocks xmlns:a="http://schemas.openxmlformats.org/drawingml/2006/main" noGrp="1"/>
          </p:cNvSpPr>
          <p:nvPr/>
        </p:nvSpPr>
        <p:spPr>
          <a:xfrm xmlns:a="http://schemas.openxmlformats.org/drawingml/2006/main">
            <a:off x="631507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3="http://schemas.openxmlformats.org/officeDocument/2006/relationships" action="ppaction://hlinksldjump" ns3:id="rIdInsuranceStory20"/>
              </a:rPr>
              <a:t>Actuarial and financial control</a:t>
            </a:r>
          </a:p>
        </p:txBody>
      </p:sp>
      <p:sp>
        <p:nvSpPr>
          <p:cNvPr id="12" name="">
            <a:extLst xmlns:a="http://schemas.openxmlformats.org/drawingml/2006/main">
              <a:ext uri="{FF2B5EF4-FFF2-40B4-BE49-F238E27FC236}">
                <a16:creationId xmlns:a16="http://schemas.microsoft.com/office/drawing/2014/main" id="{56DA52EA-4ACF-415C-BAAA-859C3F9167C8}"/>
              </a:ext>
            </a:extLst>
          </p:cNvPr>
          <p:cNvSpPr>
            <a:spLocks xmlns:a="http://schemas.openxmlformats.org/drawingml/2006/main" noGrp="1"/>
          </p:cNvSpPr>
          <p:nvPr/>
        </p:nvSpPr>
        <p:spPr>
          <a:xfrm xmlns:a="http://schemas.openxmlformats.org/drawingml/2006/main">
            <a:off x="631507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Assumptions, reserves and reinsurance</a:t>
            </a:r>
          </a:p>
        </p:txBody>
      </p:sp>
      <p:sp>
        <p:nvSpPr>
          <p:cNvPr id="13" name="">
            <a:extLst xmlns:a="http://schemas.openxmlformats.org/drawingml/2006/main">
              <a:ext uri="{FF2B5EF4-FFF2-40B4-BE49-F238E27FC236}">
                <a16:creationId xmlns:a16="http://schemas.microsoft.com/office/drawing/2014/main" id="{AA3CE9BE-6C54-4EB8-A3A6-B9CD10BEB7B0}"/>
              </a:ext>
            </a:extLst>
          </p:cNvPr>
          <p:cNvSpPr>
            <a:spLocks xmlns:a="http://schemas.openxmlformats.org/drawingml/2006/main" noGrp="1"/>
          </p:cNvSpPr>
          <p:nvPr/>
        </p:nvSpPr>
        <p:spPr>
          <a:xfrm xmlns:a="http://schemas.openxmlformats.org/drawingml/2006/main">
            <a:off x="69532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4="http://schemas.openxmlformats.org/officeDocument/2006/relationships" action="ppaction://hlinksldjump" ns4:id="rIdInsuranceStory27"/>
              </a:rPr>
              <a:t>Business case and delivery</a:t>
            </a:r>
          </a:p>
        </p:txBody>
      </p:sp>
      <p:sp>
        <p:nvSpPr>
          <p:cNvPr id="14" name="">
            <a:extLst xmlns:a="http://schemas.openxmlformats.org/drawingml/2006/main">
              <a:ext uri="{FF2B5EF4-FFF2-40B4-BE49-F238E27FC236}">
                <a16:creationId xmlns:a16="http://schemas.microsoft.com/office/drawing/2014/main" id="{276A303C-5287-423E-91A3-7505A966283D}"/>
              </a:ext>
            </a:extLst>
          </p:cNvPr>
          <p:cNvSpPr>
            <a:spLocks xmlns:a="http://schemas.openxmlformats.org/drawingml/2006/main" noGrp="1"/>
          </p:cNvSpPr>
          <p:nvPr/>
        </p:nvSpPr>
        <p:spPr>
          <a:xfrm xmlns:a="http://schemas.openxmlformats.org/drawingml/2006/main">
            <a:off x="69532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Value, sensitivity and a focused six-week MVP</a:t>
            </a:r>
          </a:p>
        </p:txBody>
      </p:sp>
      <p:sp>
        <p:nvSpPr>
          <p:cNvPr id="15" name="">
            <a:extLst xmlns:a="http://schemas.openxmlformats.org/drawingml/2006/main">
              <a:ext uri="{FF2B5EF4-FFF2-40B4-BE49-F238E27FC236}">
                <a16:creationId xmlns:a16="http://schemas.microsoft.com/office/drawing/2014/main" id="{7DB5F4C2-9E93-4AE0-9234-0024ED8662B0}"/>
              </a:ext>
            </a:extLst>
          </p:cNvPr>
          <p:cNvSpPr>
            <a:spLocks xmlns:a="http://schemas.openxmlformats.org/drawingml/2006/main" noGrp="1"/>
          </p:cNvSpPr>
          <p:nvPr/>
        </p:nvSpPr>
        <p:spPr>
          <a:xfrm xmlns:a="http://schemas.openxmlformats.org/drawingml/2006/main">
            <a:off x="631507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5="http://schemas.openxmlformats.org/officeDocument/2006/relationships" action="ppaction://hlinksldjump" ns5:id="rIdInsuranceStory33"/>
              </a:rPr>
              <a:t>Demonstration and next steps</a:t>
            </a:r>
          </a:p>
        </p:txBody>
      </p:sp>
      <p:sp>
        <p:nvSpPr>
          <p:cNvPr id="16" name="">
            <a:extLst xmlns:a="http://schemas.openxmlformats.org/drawingml/2006/main">
              <a:ext uri="{FF2B5EF4-FFF2-40B4-BE49-F238E27FC236}">
                <a16:creationId xmlns:a16="http://schemas.microsoft.com/office/drawing/2014/main" id="{4BCC11E9-34DD-464F-B019-FEF63C95D412}"/>
              </a:ext>
            </a:extLst>
          </p:cNvPr>
          <p:cNvSpPr>
            <a:spLocks xmlns:a="http://schemas.openxmlformats.org/drawingml/2006/main" noGrp="1"/>
          </p:cNvSpPr>
          <p:nvPr/>
        </p:nvSpPr>
        <p:spPr>
          <a:xfrm xmlns:a="http://schemas.openxmlformats.org/drawingml/2006/main">
            <a:off x="631507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Evidence to request and a working session</a:t>
            </a:r>
          </a:p>
        </p:txBody>
      </p:sp>
      <p:sp>
        <p:nvSpPr>
          <p:cNvPr id="17" name="">
            <a:extLst xmlns:a="http://schemas.openxmlformats.org/drawingml/2006/main">
              <a:ext uri="{FF2B5EF4-FFF2-40B4-BE49-F238E27FC236}">
                <a16:creationId xmlns:a16="http://schemas.microsoft.com/office/drawing/2014/main" id="{EC960169-535C-4873-9930-34A61654520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18" name="">
            <a:extLst xmlns:a="http://schemas.openxmlformats.org/drawingml/2006/main">
              <a:ext uri="{FF2B5EF4-FFF2-40B4-BE49-F238E27FC236}">
                <a16:creationId xmlns:a16="http://schemas.microsoft.com/office/drawing/2014/main" id="{8684F2A2-3848-45E1-81ED-BED1C166997F}"/>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9" name="">
            <a:extLst xmlns:a="http://schemas.openxmlformats.org/drawingml/2006/main">
              <a:ext uri="{FF2B5EF4-FFF2-40B4-BE49-F238E27FC236}">
                <a16:creationId xmlns:a16="http://schemas.microsoft.com/office/drawing/2014/main" id="{F2CF76CA-94CA-49F6-9F51-B50EA9AA26D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35</a:t>
            </a:r>
          </a:p>
        </p:txBody>
      </p:sp>
    </p:spTree>
    <p:extLst>
      <p:ext uri="{BB962C8B-B14F-4D97-AF65-F5344CB8AC3E}">
        <p14:creationId xmlns:p14="http://schemas.microsoft.com/office/powerpoint/2010/main" val="1660587340"/>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bb69139ce394483"/>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DE051CD-1CC7-4C00-9E33-A5D9722256A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Run-off changes the unit-cost equation</a:t>
            </a:r>
          </a:p>
        </p:txBody>
      </p:sp>
      <p:sp>
        <p:nvSpPr>
          <p:cNvPr id="3" name="">
            <a:extLst xmlns:a="http://schemas.openxmlformats.org/drawingml/2006/main">
              <a:ext uri="{FF2B5EF4-FFF2-40B4-BE49-F238E27FC236}">
                <a16:creationId xmlns:a16="http://schemas.microsoft.com/office/drawing/2014/main" id="{0BE234B3-B259-416A-BA01-59AEB9CC984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E90E3C4-9D7C-4606-BA31-1C2392CD2E1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Fixed costs can become harder to absorb as the in-force policy count falls.</a:t>
            </a:r>
          </a:p>
        </p:txBody>
      </p:sp>
      <p:sp>
        <p:nvSpPr>
          <p:cNvPr id="5" name="">
            <a:extLst xmlns:a="http://schemas.openxmlformats.org/drawingml/2006/main">
              <a:ext uri="{FF2B5EF4-FFF2-40B4-BE49-F238E27FC236}">
                <a16:creationId xmlns:a16="http://schemas.microsoft.com/office/drawing/2014/main" id="{971FDFAB-0A56-4C15-9705-6181D646686D}"/>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6FE260C-E475-4048-964C-7CCB4F80E55A}"/>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GBP per policy per year; categories show policies in force</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ebb80757496c4072"/>
          </a:graphicData>
        </a:graphic>
      </p:graphicFrame>
      <p:sp>
        <p:nvSpPr>
          <p:cNvPr id="8" name="">
            <a:extLst xmlns:a="http://schemas.openxmlformats.org/drawingml/2006/main">
              <a:ext uri="{FF2B5EF4-FFF2-40B4-BE49-F238E27FC236}">
                <a16:creationId xmlns:a16="http://schemas.microsoft.com/office/drawing/2014/main" id="{22AC1D08-B596-44BF-BA3C-F55C64EADFBC}"/>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£140 → £80</a:t>
            </a:r>
          </a:p>
        </p:txBody>
      </p:sp>
      <p:sp>
        <p:nvSpPr>
          <p:cNvPr id="9" name="">
            <a:extLst xmlns:a="http://schemas.openxmlformats.org/drawingml/2006/main">
              <a:ext uri="{FF2B5EF4-FFF2-40B4-BE49-F238E27FC236}">
                <a16:creationId xmlns:a16="http://schemas.microsoft.com/office/drawing/2014/main" id="{A5C1CCA0-1FAE-41E9-AD87-1184947B82E3}"/>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At 40,000 policies</a:t>
            </a:r>
          </a:p>
        </p:txBody>
      </p:sp>
      <p:sp>
        <p:nvSpPr>
          <p:cNvPr id="10" name="">
            <a:extLst xmlns:a="http://schemas.openxmlformats.org/drawingml/2006/main">
              <a:ext uri="{FF2B5EF4-FFF2-40B4-BE49-F238E27FC236}">
                <a16:creationId xmlns:a16="http://schemas.microsoft.com/office/drawing/2014/main" id="{EEA1A490-33C4-4B50-AF9F-97798BD68F52}"/>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A lower fixed-cost base matters throughout run-off.</a:t>
            </a:r>
          </a:p>
        </p:txBody>
      </p:sp>
      <p:sp>
        <p:nvSpPr>
          <p:cNvPr id="11" name="">
            <a:extLst xmlns:a="http://schemas.openxmlformats.org/drawingml/2006/main">
              <a:ext uri="{FF2B5EF4-FFF2-40B4-BE49-F238E27FC236}">
                <a16:creationId xmlns:a16="http://schemas.microsoft.com/office/drawing/2014/main" id="{1C160053-05E2-4331-AFE6-39D9801CC85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Synthetic cost curves. Existing: £4m fixed + £40 per policy. Target: £2m fixed + £30 per policy.</a:t>
            </a:r>
          </a:p>
        </p:txBody>
      </p:sp>
      <p:sp>
        <p:nvSpPr>
          <p:cNvPr id="12" name="">
            <a:extLst xmlns:a="http://schemas.openxmlformats.org/drawingml/2006/main">
              <a:ext uri="{FF2B5EF4-FFF2-40B4-BE49-F238E27FC236}">
                <a16:creationId xmlns:a16="http://schemas.microsoft.com/office/drawing/2014/main" id="{9425555D-D527-4E8F-9174-477319322187}"/>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AC615F4A-DFFB-4BCE-8EA9-5FA26BB2B6D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F8123CA0-12FE-4CA9-846B-EF14BCEFCAA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35</a:t>
            </a:r>
          </a:p>
        </p:txBody>
      </p:sp>
    </p:spTree>
    <p:extLst>
      <p:ext uri="{BB962C8B-B14F-4D97-AF65-F5344CB8AC3E}">
        <p14:creationId xmlns:p14="http://schemas.microsoft.com/office/powerpoint/2010/main" val="1974727481"/>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85614cadddf45fb"/>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E44755E-3E87-4FDF-852A-6D0B15BFBBB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portfolio determines the work</a:t>
            </a:r>
          </a:p>
        </p:txBody>
      </p:sp>
      <p:sp>
        <p:nvSpPr>
          <p:cNvPr id="3" name="">
            <a:extLst xmlns:a="http://schemas.openxmlformats.org/drawingml/2006/main">
              <a:ext uri="{FF2B5EF4-FFF2-40B4-BE49-F238E27FC236}">
                <a16:creationId xmlns:a16="http://schemas.microsoft.com/office/drawing/2014/main" id="{1B073C90-6340-4B19-8ACB-15E364FEA24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9B078EC-F07C-41CF-AE46-FCF1F2435AF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Different legacy products carry different obligations and calculation requirements.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857500"/>
                <a:gridCol w="4000500"/>
                <a:gridCol w="4000500"/>
              </a:tblGrid>
              <a:tr h="511175">
                <a:tc>
                  <a:txBody>
                    <a:bodyPr>
                      <a:noAutofit/>
                    </a:bodyPr>
                    <a:lstStyle/>
                    <a:p>
                      <a:r>
                        <a:rPr sz="1650" b="1">
                          <a:solidFill>
                            <a:srgbClr val="FFFFFF"/>
                          </a:solidFill>
                          <a:latin typeface="Liberation Sans"/>
                          <a:ea typeface="Liberation Sans"/>
                          <a:cs typeface="Liberation Sans"/>
                        </a:rPr>
                        <a:t>Portfolio segment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UK examples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US examples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Protection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Term assurance, whole of life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Term life, whole life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Savings and guarantees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Endowments, with-profits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Universal life, participating life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Market-linked products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Unit-linked contracts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Variable life, variable annuities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Retirement income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Pensions in scope, annuities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Deferred and immediate annuities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Scope decision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Guarantees and fund structures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Riders, state forms, issue vintages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AD74FDA5-13C2-43D2-A1E6-2838DFE048F6}"/>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5989D97-77F0-490A-9E17-881CA6D87CC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05674921-2419-40EA-8D52-BDF3FA5BA97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69D293B5-F69F-4DBC-8538-B27784E3208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0004BDC4-471C-417F-8DFD-B8AE66A2BD9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35</a:t>
            </a:r>
          </a:p>
        </p:txBody>
      </p:sp>
    </p:spTree>
    <p:extLst>
      <p:ext uri="{BB962C8B-B14F-4D97-AF65-F5344CB8AC3E}">
        <p14:creationId xmlns:p14="http://schemas.microsoft.com/office/powerpoint/2010/main" val="1744466400"/>
      </p:ext>
    </p:extLst>
  </p:cSld>
</p:sld>
</file>

<file path=ppt/slides/slide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419227aaba94f99"/>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733EED4-C6B4-4083-BC51-162B43159FC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UK and US control requirements</a:t>
            </a:r>
          </a:p>
        </p:txBody>
      </p:sp>
      <p:sp>
        <p:nvSpPr>
          <p:cNvPr id="3" name="">
            <a:extLst xmlns:a="http://schemas.openxmlformats.org/drawingml/2006/main">
              <a:ext uri="{FF2B5EF4-FFF2-40B4-BE49-F238E27FC236}">
                <a16:creationId xmlns:a16="http://schemas.microsoft.com/office/drawing/2014/main" id="{0DB3F526-C839-4D90-B89F-BC10EF2637E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50CD6D3-0C50-45B2-8B38-5616442EFD7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shared operating approach needs separate market rules and evidence.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667000"/>
                <a:gridCol w="4095750"/>
                <a:gridCol w="4095750"/>
              </a:tblGrid>
              <a:tr h="613410">
                <a:tc>
                  <a:txBody>
                    <a:bodyPr>
                      <a:noAutofit/>
                    </a:bodyPr>
                    <a:lstStyle/>
                    <a:p>
                      <a:r>
                        <a:rPr sz="1650" b="1">
                          <a:solidFill>
                            <a:srgbClr val="FFFFFF"/>
                          </a:solidFill>
                          <a:latin typeface="Liberation Sans"/>
                          <a:ea typeface="Liberation Sans"/>
                          <a:cs typeface="Liberation Sans"/>
                        </a:rPr>
                        <a:t>Area</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United Kingdom</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United States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Customer treatment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Consumer Duty where applicable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Applicable state conduct requirements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Prudential reporting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PRA / Solvency UK scope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State statutory reporting and RBC</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Financial reporting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IFRS 17 where applicable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US GAAP / LDTI where applicable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Implementation rule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Confirm entity and product scope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Confirm state, product and issue year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688AB5E5-48D9-481D-9EDB-40B78202FFCF}"/>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A88FBB0-681F-4895-B5D6-34EADA4DB1D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EBA9F9F5-36AC-4E8E-8C62-5FD6865EDB6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EAE58894-FF2D-4EC6-9D8D-C5AB62D8BC9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0955C425-CA7A-49F1-8FCD-1A133E5CDD6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06 / 35</a:t>
            </a:r>
          </a:p>
        </p:txBody>
      </p:sp>
    </p:spTree>
    <p:extLst>
      <p:ext uri="{BB962C8B-B14F-4D97-AF65-F5344CB8AC3E}">
        <p14:creationId xmlns:p14="http://schemas.microsoft.com/office/powerpoint/2010/main" val="424946198"/>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e30cc25c865a412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0CFAC4C-D4E8-4F8C-B5E6-641621B1F08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UK policyholder outcomes</a:t>
            </a:r>
          </a:p>
        </p:txBody>
      </p:sp>
      <p:sp>
        <p:nvSpPr>
          <p:cNvPr id="3" name="">
            <a:extLst xmlns:a="http://schemas.openxmlformats.org/drawingml/2006/main">
              <a:ext uri="{FF2B5EF4-FFF2-40B4-BE49-F238E27FC236}">
                <a16:creationId xmlns:a16="http://schemas.microsoft.com/office/drawing/2014/main" id="{8002E740-BBAF-4048-AAEF-053E714B62B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2EFFCA8-DBF2-445B-872F-F8784D49EC8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Service evidence should show how customers experience a closed book.</a:t>
            </a:r>
          </a:p>
        </p:txBody>
      </p:sp>
      <p:sp>
        <p:nvSpPr>
          <p:cNvPr id="5" name="">
            <a:extLst xmlns:a="http://schemas.openxmlformats.org/drawingml/2006/main">
              <a:ext uri="{FF2B5EF4-FFF2-40B4-BE49-F238E27FC236}">
                <a16:creationId xmlns:a16="http://schemas.microsoft.com/office/drawing/2014/main" id="{79370404-6571-4FDF-AC30-B352B116A0CF}"/>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4581AC0-FD69-4AF2-B48D-18FF585AC636}"/>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835C190C-64FB-4972-95C7-CB7E4CDFAE0E}"/>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Understand</a:t>
            </a:r>
          </a:p>
        </p:txBody>
      </p:sp>
      <p:sp>
        <p:nvSpPr>
          <p:cNvPr id="8" name="">
            <a:extLst xmlns:a="http://schemas.openxmlformats.org/drawingml/2006/main">
              <a:ext uri="{FF2B5EF4-FFF2-40B4-BE49-F238E27FC236}">
                <a16:creationId xmlns:a16="http://schemas.microsoft.com/office/drawing/2014/main" id="{A65E6BBB-CC6F-483D-8305-73F49E03A539}"/>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Review charges, guarantees and customer needs.</a:t>
            </a:r>
          </a:p>
        </p:txBody>
      </p:sp>
      <p:sp>
        <p:nvSpPr>
          <p:cNvPr id="9" name="">
            <a:extLst xmlns:a="http://schemas.openxmlformats.org/drawingml/2006/main">
              <a:ext uri="{FF2B5EF4-FFF2-40B4-BE49-F238E27FC236}">
                <a16:creationId xmlns:a16="http://schemas.microsoft.com/office/drawing/2014/main" id="{500D045A-A5F1-4B14-9521-C1838EB60C84}"/>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620066A-2706-44D4-851B-A512D1ED6EDC}"/>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C94571E0-AA4E-4510-98B4-6D16D02C3A63}"/>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Support</a:t>
            </a:r>
          </a:p>
        </p:txBody>
      </p:sp>
      <p:sp>
        <p:nvSpPr>
          <p:cNvPr id="12" name="">
            <a:extLst xmlns:a="http://schemas.openxmlformats.org/drawingml/2006/main">
              <a:ext uri="{FF2B5EF4-FFF2-40B4-BE49-F238E27FC236}">
                <a16:creationId xmlns:a16="http://schemas.microsoft.com/office/drawing/2014/main" id="{C8501E90-1291-4D7B-95DB-2101FC60A67C}"/>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Offer accessible help and vulnerable-customer support.</a:t>
            </a:r>
          </a:p>
        </p:txBody>
      </p:sp>
      <p:sp>
        <p:nvSpPr>
          <p:cNvPr id="13" name="">
            <a:extLst xmlns:a="http://schemas.openxmlformats.org/drawingml/2006/main">
              <a:ext uri="{FF2B5EF4-FFF2-40B4-BE49-F238E27FC236}">
                <a16:creationId xmlns:a16="http://schemas.microsoft.com/office/drawing/2014/main" id="{516092E1-4762-4683-896F-BDEDD2DB4B13}"/>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DC3D7C0-F5D6-4814-966B-5999AB4F5CA4}"/>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F392A5A8-A37A-4402-BCE9-A08A9937F083}"/>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Monitor</a:t>
            </a:r>
          </a:p>
        </p:txBody>
      </p:sp>
      <p:sp>
        <p:nvSpPr>
          <p:cNvPr id="16" name="">
            <a:extLst xmlns:a="http://schemas.openxmlformats.org/drawingml/2006/main">
              <a:ext uri="{FF2B5EF4-FFF2-40B4-BE49-F238E27FC236}">
                <a16:creationId xmlns:a16="http://schemas.microsoft.com/office/drawing/2014/main" id="{D8920FEB-1903-44EC-B88D-CBF7FFE025DA}"/>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Track complaints, delays and recurring harm.</a:t>
            </a:r>
          </a:p>
        </p:txBody>
      </p:sp>
      <p:sp>
        <p:nvSpPr>
          <p:cNvPr id="17" name="">
            <a:extLst xmlns:a="http://schemas.openxmlformats.org/drawingml/2006/main">
              <a:ext uri="{FF2B5EF4-FFF2-40B4-BE49-F238E27FC236}">
                <a16:creationId xmlns:a16="http://schemas.microsoft.com/office/drawing/2014/main" id="{EC801590-7327-4200-9D43-2BDCB167959D}"/>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78626E2-0E1E-4F95-B4E0-C11E414B5C2F}"/>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C35E7466-E84A-425B-9F00-FA1D6DAA628F}"/>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Improve</a:t>
            </a:r>
          </a:p>
        </p:txBody>
      </p:sp>
      <p:sp>
        <p:nvSpPr>
          <p:cNvPr id="20" name="">
            <a:extLst xmlns:a="http://schemas.openxmlformats.org/drawingml/2006/main">
              <a:ext uri="{FF2B5EF4-FFF2-40B4-BE49-F238E27FC236}">
                <a16:creationId xmlns:a16="http://schemas.microsoft.com/office/drawing/2014/main" id="{B9EC9004-8BB0-4F82-B75A-57B2334D3A5A}"/>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Assign remediation and confirm its effect.</a:t>
            </a:r>
          </a:p>
        </p:txBody>
      </p:sp>
      <p:sp>
        <p:nvSpPr>
          <p:cNvPr id="24" name="">
            <a:extLst xmlns:a="http://schemas.openxmlformats.org/drawingml/2006/main">
              <a:ext uri="{FF2B5EF4-FFF2-40B4-BE49-F238E27FC236}">
                <a16:creationId xmlns:a16="http://schemas.microsoft.com/office/drawing/2014/main" id="{9ED0644A-BD7F-4DD3-B91C-08AE6F68378B}"/>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Genellipse would connect outcome monitoring to case records and named business owners.</a:t>
            </a:r>
          </a:p>
        </p:txBody>
      </p:sp>
      <p:sp>
        <p:nvSpPr>
          <p:cNvPr id="25" name="">
            <a:extLst xmlns:a="http://schemas.openxmlformats.org/drawingml/2006/main">
              <a:ext uri="{FF2B5EF4-FFF2-40B4-BE49-F238E27FC236}">
                <a16:creationId xmlns:a16="http://schemas.microsoft.com/office/drawing/2014/main" id="{C1FE026D-8744-4F74-996E-C2D75D1E531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26" name="">
            <a:extLst xmlns:a="http://schemas.openxmlformats.org/drawingml/2006/main">
              <a:ext uri="{FF2B5EF4-FFF2-40B4-BE49-F238E27FC236}">
                <a16:creationId xmlns:a16="http://schemas.microsoft.com/office/drawing/2014/main" id="{180B992A-18CC-4F8B-B65B-F99DF7C360D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14584AA6-E2C2-4EA8-9349-7480A06DE15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467CC148-C00E-4797-A47F-42831C40665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35</a:t>
            </a:r>
          </a:p>
        </p:txBody>
      </p:sp>
    </p:spTree>
    <p:extLst>
      <p:ext uri="{BB962C8B-B14F-4D97-AF65-F5344CB8AC3E}">
        <p14:creationId xmlns:p14="http://schemas.microsoft.com/office/powerpoint/2010/main" val="610495925"/>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7e582d2b3ad4e6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3FD8E9D-6D21-4737-B0F8-AEC0B2663A1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US servicing and claims requirements</a:t>
            </a:r>
          </a:p>
        </p:txBody>
      </p:sp>
      <p:sp>
        <p:nvSpPr>
          <p:cNvPr id="3" name="">
            <a:extLst xmlns:a="http://schemas.openxmlformats.org/drawingml/2006/main">
              <a:ext uri="{FF2B5EF4-FFF2-40B4-BE49-F238E27FC236}">
                <a16:creationId xmlns:a16="http://schemas.microsoft.com/office/drawing/2014/main" id="{ED75824F-5485-49B8-BC8A-FDB95761989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FCD9914-4C7B-409C-A5B1-C2124698D71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Configuration should follow the governing contract and applicable state requirements.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952750"/>
                <a:gridCol w="7905750"/>
              </a:tblGrid>
              <a:tr h="511175">
                <a:tc>
                  <a:txBody>
                    <a:bodyPr>
                      <a:noAutofit/>
                    </a:bodyPr>
                    <a:lstStyle/>
                    <a:p>
                      <a:r>
                        <a:rPr sz="1650" b="1">
                          <a:solidFill>
                            <a:srgbClr val="FFFFFF"/>
                          </a:solidFill>
                          <a:latin typeface="Liberation Sans"/>
                          <a:ea typeface="Liberation Sans"/>
                          <a:cs typeface="Liberation Sans"/>
                        </a:rPr>
                        <a:t>Control area</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Proposed operating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Policy and state rules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Issue state, form version, riders and effective dates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Claims handling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Required notices, deadlines and payment-interest rules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Beneficiaries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Designation history, authority checks and disputes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Unclaimed benefits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Search activity, escalation and applicable reporting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AI oversight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Inventory, testing, review and state-specific obligations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7020AC22-662D-4F51-97BB-A5E40EC4007D}"/>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D39F734-DB1E-4E91-9C18-B8DC4268CD3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5A674C4F-ACFD-4F95-A6E7-297E279B7AC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B470BA47-BBCD-48B1-AB60-9C3B027D608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09E7FEA8-AC2F-48F1-872F-F081B135036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35</a:t>
            </a:r>
          </a:p>
        </p:txBody>
      </p:sp>
    </p:spTree>
    <p:extLst>
      <p:ext uri="{BB962C8B-B14F-4D97-AF65-F5344CB8AC3E}">
        <p14:creationId xmlns:p14="http://schemas.microsoft.com/office/powerpoint/2010/main" val="766873632"/>
      </p:ext>
    </p:extLst>
  </p:cSld>
</p:sld>
</file>

<file path=ppt/slides/slide9.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a987de030994beb"/>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16dfb9e6579449e9"/>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9C401FC-C0F3-40EF-A51E-23742520A1EB}"/>
              </a:ext>
            </a:extLst>
          </p:cNvPr>
          <p:cNvSpPr>
            <a:spLocks xmlns:a="http://schemas.openxmlformats.org/drawingml/2006/main" noGrp="1"/>
          </p:cNvSpPr>
          <p:nvPr/>
        </p:nvSpPr>
        <p:spPr>
          <a:xfrm xmlns:a="http://schemas.openxmlformats.org/drawingml/2006/main">
            <a:off x="666750" y="1362075"/>
            <a:ext cx="5619750" cy="1485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Legacy modernisation</a:t>
            </a:r>
          </a:p>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with continuity</a:t>
            </a:r>
          </a:p>
        </p:txBody>
      </p:sp>
      <p:sp>
        <p:nvSpPr>
          <p:cNvPr id="4" name="">
            <a:extLst xmlns:a="http://schemas.openxmlformats.org/drawingml/2006/main">
              <a:ext uri="{FF2B5EF4-FFF2-40B4-BE49-F238E27FC236}">
                <a16:creationId xmlns:a16="http://schemas.microsoft.com/office/drawing/2014/main" id="{E40D4E32-DAB8-4C14-8F10-20F4FA1B4F8F}"/>
              </a:ext>
            </a:extLst>
          </p:cNvPr>
          <p:cNvSpPr>
            <a:spLocks xmlns:a="http://schemas.openxmlformats.org/drawingml/2006/main" noGrp="1"/>
          </p:cNvSpPr>
          <p:nvPr/>
        </p:nvSpPr>
        <p:spPr>
          <a:xfrm xmlns:a="http://schemas.openxmlformats.org/drawingml/2006/main">
            <a:off x="695325" y="3076575"/>
            <a:ext cx="5286375"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The first release can improve a defined workflow while the existing policy core continues to operate.</a:t>
            </a:r>
          </a:p>
        </p:txBody>
      </p:sp>
      <p:sp>
        <p:nvSpPr>
          <p:cNvPr id="5" name="">
            <a:extLst xmlns:a="http://schemas.openxmlformats.org/drawingml/2006/main">
              <a:ext uri="{FF2B5EF4-FFF2-40B4-BE49-F238E27FC236}">
                <a16:creationId xmlns:a16="http://schemas.microsoft.com/office/drawing/2014/main" id="{A02E295E-6C75-4B63-B156-35174E7C9DF1}"/>
              </a:ext>
            </a:extLst>
          </p:cNvPr>
          <p:cNvSpPr>
            <a:spLocks xmlns:a="http://schemas.openxmlformats.org/drawingml/2006/main" noGrp="1"/>
          </p:cNvSpPr>
          <p:nvPr/>
        </p:nvSpPr>
        <p:spPr>
          <a:xfrm xmlns:a="http://schemas.openxmlformats.org/drawingml/2006/main">
            <a:off x="695325" y="4448175"/>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8F4EC"/>
                </a:solidFill>
                <a:latin typeface="Liberation Sans"/>
                <a:ea typeface="Liberation Sans"/>
                <a:cs typeface="Liberation Sans"/>
              </a:defRPr>
            </a:pPr>
            <a:r>
              <a:rPr sz="1800" b="1">
                <a:solidFill>
                  <a:srgbClr val="F8F4EC"/>
                </a:solidFill>
                <a:latin typeface="Liberation Sans"/>
                <a:ea typeface="Liberation Sans"/>
                <a:cs typeface="Liberation Sans"/>
              </a:rPr>
              <a:t>Retain contractual fidelity</a:t>
            </a:r>
          </a:p>
        </p:txBody>
      </p:sp>
      <p:sp>
        <p:nvSpPr>
          <p:cNvPr id="6" name="">
            <a:extLst xmlns:a="http://schemas.openxmlformats.org/drawingml/2006/main">
              <a:ext uri="{FF2B5EF4-FFF2-40B4-BE49-F238E27FC236}">
                <a16:creationId xmlns:a16="http://schemas.microsoft.com/office/drawing/2014/main" id="{20E270D7-AF5E-4B23-BAEC-0D9901E7DCDC}"/>
              </a:ext>
            </a:extLst>
          </p:cNvPr>
          <p:cNvSpPr>
            <a:spLocks xmlns:a="http://schemas.openxmlformats.org/drawingml/2006/main" noGrp="1"/>
          </p:cNvSpPr>
          <p:nvPr/>
        </p:nvSpPr>
        <p:spPr>
          <a:xfrm xmlns:a="http://schemas.openxmlformats.org/drawingml/2006/main">
            <a:off x="695325" y="4791075"/>
            <a:ext cx="5095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Keep historical rules and evidence accessible.</a:t>
            </a:r>
          </a:p>
        </p:txBody>
      </p:sp>
      <p:sp>
        <p:nvSpPr>
          <p:cNvPr id="7" name="">
            <a:extLst xmlns:a="http://schemas.openxmlformats.org/drawingml/2006/main">
              <a:ext uri="{FF2B5EF4-FFF2-40B4-BE49-F238E27FC236}">
                <a16:creationId xmlns:a16="http://schemas.microsoft.com/office/drawing/2014/main" id="{927015E5-532D-4007-BD69-F12CE5C4FEF1}"/>
              </a:ext>
            </a:extLst>
          </p:cNvPr>
          <p:cNvSpPr>
            <a:spLocks xmlns:a="http://schemas.openxmlformats.org/drawingml/2006/main" noGrp="1"/>
          </p:cNvSpPr>
          <p:nvPr/>
        </p:nvSpPr>
        <p:spPr>
          <a:xfrm xmlns:a="http://schemas.openxmlformats.org/drawingml/2006/main">
            <a:off x="695325" y="5238750"/>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8F4EC"/>
                </a:solidFill>
                <a:latin typeface="Liberation Sans"/>
                <a:ea typeface="Liberation Sans"/>
                <a:cs typeface="Liberation Sans"/>
              </a:defRPr>
            </a:pPr>
            <a:r>
              <a:rPr sz="1800" b="1">
                <a:solidFill>
                  <a:srgbClr val="F8F4EC"/>
                </a:solidFill>
                <a:latin typeface="Liberation Sans"/>
                <a:ea typeface="Liberation Sans"/>
                <a:cs typeface="Liberation Sans"/>
              </a:rPr>
              <a:t>Retire systems deliberately</a:t>
            </a:r>
          </a:p>
        </p:txBody>
      </p:sp>
      <p:sp>
        <p:nvSpPr>
          <p:cNvPr id="8" name="">
            <a:extLst xmlns:a="http://schemas.openxmlformats.org/drawingml/2006/main">
              <a:ext uri="{FF2B5EF4-FFF2-40B4-BE49-F238E27FC236}">
                <a16:creationId xmlns:a16="http://schemas.microsoft.com/office/drawing/2014/main" id="{CDE126F8-DC3F-43E7-8D15-BA6BE92485BE}"/>
              </a:ext>
            </a:extLst>
          </p:cNvPr>
          <p:cNvSpPr>
            <a:spLocks xmlns:a="http://schemas.openxmlformats.org/drawingml/2006/main" noGrp="1"/>
          </p:cNvSpPr>
          <p:nvPr/>
        </p:nvSpPr>
        <p:spPr>
          <a:xfrm xmlns:a="http://schemas.openxmlformats.org/drawingml/2006/main">
            <a:off x="695325" y="5581650"/>
            <a:ext cx="5095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Remove costs after reconciliation and acceptance.</a:t>
            </a:r>
          </a:p>
        </p:txBody>
      </p:sp>
      <p:sp>
        <p:nvSpPr>
          <p:cNvPr id="9" name="">
            <a:extLst xmlns:a="http://schemas.openxmlformats.org/drawingml/2006/main">
              <a:ext uri="{FF2B5EF4-FFF2-40B4-BE49-F238E27FC236}">
                <a16:creationId xmlns:a16="http://schemas.microsoft.com/office/drawing/2014/main" id="{D5184296-1E92-4AAA-822E-D37809838AF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Proposed Genellipse delivery approach. Scope and acceptance require agreement.</a:t>
            </a:r>
          </a:p>
        </p:txBody>
      </p:sp>
      <p:sp>
        <p:nvSpPr>
          <p:cNvPr id="10" name="">
            <a:extLst xmlns:a="http://schemas.openxmlformats.org/drawingml/2006/main">
              <a:ext uri="{FF2B5EF4-FFF2-40B4-BE49-F238E27FC236}">
                <a16:creationId xmlns:a16="http://schemas.microsoft.com/office/drawing/2014/main" id="{BA1F1F83-80E8-4CF3-B64F-51EAE517909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F68C65AA-53DC-47AE-A68E-5C9EF4F0221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2" name="">
            <a:extLst xmlns:a="http://schemas.openxmlformats.org/drawingml/2006/main">
              <a:ext uri="{FF2B5EF4-FFF2-40B4-BE49-F238E27FC236}">
                <a16:creationId xmlns:a16="http://schemas.microsoft.com/office/drawing/2014/main" id="{028848D1-6EB5-42FE-983F-1EEE6A93D3F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09 / 35</a:t>
            </a:r>
          </a:p>
        </p:txBody>
      </p:sp>
    </p:spTree>
    <p:extLst>
      <p:ext uri="{BB962C8B-B14F-4D97-AF65-F5344CB8AC3E}">
        <p14:creationId xmlns:p14="http://schemas.microsoft.com/office/powerpoint/2010/main" val="563222096"/>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7c2234fbc8d4157"/>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649DD40-1754-45FD-A9B2-66E057D23903}"/>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Three modernisation paths</a:t>
            </a:r>
          </a:p>
        </p:txBody>
      </p:sp>
      <p:sp>
        <p:nvSpPr>
          <p:cNvPr id="3" name="">
            <a:extLst xmlns:a="http://schemas.openxmlformats.org/drawingml/2006/main">
              <a:ext uri="{FF2B5EF4-FFF2-40B4-BE49-F238E27FC236}">
                <a16:creationId xmlns:a16="http://schemas.microsoft.com/office/drawing/2014/main" id="{3BEBBA74-159B-4EC4-8212-F6ABC1C2B80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36156B7-5742-4432-865F-F1FADCB93EA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Select the approach for each portfolio rather than imposing one route on the entire estate.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62250"/>
                <a:gridCol w="4000500"/>
                <a:gridCol w="4095750"/>
              </a:tblGrid>
              <a:tr h="766763">
                <a:tc>
                  <a:txBody>
                    <a:bodyPr>
                      <a:noAutofit/>
                    </a:bodyPr>
                    <a:lstStyle/>
                    <a:p>
                      <a:r>
                        <a:rPr sz="1650" b="1">
                          <a:solidFill>
                            <a:srgbClr val="FFFFFF"/>
                          </a:solidFill>
                          <a:latin typeface="Liberation Sans"/>
                          <a:ea typeface="Liberation Sans"/>
                          <a:cs typeface="Liberation Sans"/>
                        </a:rPr>
                        <a:t>Path</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Best fit to evaluate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Release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766763">
                <a:tc>
                  <a:txBody>
                    <a:bodyPr>
                      <a:noAutofit/>
                    </a:bodyPr>
                    <a:lstStyle/>
                    <a:p>
                      <a:r>
                        <a:rPr sz="1650" b="1">
                          <a:solidFill>
                            <a:srgbClr val="102C43"/>
                          </a:solidFill>
                          <a:latin typeface="Liberation Sans"/>
                          <a:ea typeface="Liberation Sans"/>
                          <a:cs typeface="Liberation Sans"/>
                        </a:rPr>
                        <a:t>Connect the existing core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Complex guarantees, high migration risk</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API controls and end-to-end reconciliation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766763">
                <a:tc>
                  <a:txBody>
                    <a:bodyPr>
                      <a:noAutofit/>
                    </a:bodyPr>
                    <a:lstStyle/>
                    <a:p>
                      <a:r>
                        <a:rPr sz="1650" b="1">
                          <a:solidFill>
                            <a:srgbClr val="102C43"/>
                          </a:solidFill>
                          <a:latin typeface="Liberation Sans"/>
                          <a:ea typeface="Liberation Sans"/>
                          <a:cs typeface="Liberation Sans"/>
                        </a:rPr>
                        <a:t>Migrate selected cohorts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Clear rules and repeatable transactions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Benefit equivalence and parallel results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766763">
                <a:tc>
                  <a:txBody>
                    <a:bodyPr>
                      <a:noAutofit/>
                    </a:bodyPr>
                    <a:lstStyle/>
                    <a:p>
                      <a:r>
                        <a:rPr sz="1650" b="1">
                          <a:solidFill>
                            <a:srgbClr val="102C43"/>
                          </a:solidFill>
                          <a:latin typeface="Liberation Sans"/>
                          <a:ea typeface="Liberation Sans"/>
                          <a:cs typeface="Liberation Sans"/>
                        </a:rPr>
                        <a:t>Consolidate administration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Several overlapping platforms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Stable service and verified cost retirement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C050B0D6-8789-43E1-A386-1B574D96EDFE}"/>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C634847-A1B6-497E-84C0-D773FC2D4F5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B1800180-F47C-498E-8FE5-144F7DB7E3E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6FBAE58C-F672-49D2-AD9B-804571EADD4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66571BBA-C7F7-4502-BDED-7D5141ED0EC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35</a:t>
            </a:r>
          </a:p>
        </p:txBody>
      </p:sp>
    </p:spTree>
    <p:extLst>
      <p:ext uri="{BB962C8B-B14F-4D97-AF65-F5344CB8AC3E}">
        <p14:creationId xmlns:p14="http://schemas.microsoft.com/office/powerpoint/2010/main" val="53444126"/>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494f2016bf9c4791"/>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2F60D28-7C12-45A1-A03C-00D67A2ED3E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proposed operating architecture</a:t>
            </a:r>
          </a:p>
        </p:txBody>
      </p:sp>
      <p:sp>
        <p:nvSpPr>
          <p:cNvPr id="3" name="">
            <a:extLst xmlns:a="http://schemas.openxmlformats.org/drawingml/2006/main">
              <a:ext uri="{FF2B5EF4-FFF2-40B4-BE49-F238E27FC236}">
                <a16:creationId xmlns:a16="http://schemas.microsoft.com/office/drawing/2014/main" id="{8A13BFB3-A107-493E-81BA-7363043AF8A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17DF36D-A68F-4791-94AB-0E4F40C0E00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AegisNow connects the policy workflow to the records and controls that support it.</a:t>
            </a:r>
          </a:p>
        </p:txBody>
      </p:sp>
      <p:sp>
        <p:nvSpPr>
          <p:cNvPr id="5" name="">
            <a:extLst xmlns:a="http://schemas.openxmlformats.org/drawingml/2006/main">
              <a:ext uri="{FF2B5EF4-FFF2-40B4-BE49-F238E27FC236}">
                <a16:creationId xmlns:a16="http://schemas.microsoft.com/office/drawing/2014/main" id="{CCADD20D-FA61-4184-9529-DF905E245CA2}"/>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C5F0125-7D2F-4964-8991-24DD46E9AA3C}"/>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F1D0B045-08E4-4F4E-ACBB-81CFC9475764}"/>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Existing estate</a:t>
            </a:r>
          </a:p>
        </p:txBody>
      </p:sp>
      <p:sp>
        <p:nvSpPr>
          <p:cNvPr id="8" name="">
            <a:extLst xmlns:a="http://schemas.openxmlformats.org/drawingml/2006/main">
              <a:ext uri="{FF2B5EF4-FFF2-40B4-BE49-F238E27FC236}">
                <a16:creationId xmlns:a16="http://schemas.microsoft.com/office/drawing/2014/main" id="{AAD30BD4-B48D-4C24-AB23-785AB56D2607}"/>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Policy cores, documents, finance and approved models.</a:t>
            </a:r>
          </a:p>
        </p:txBody>
      </p:sp>
      <p:sp>
        <p:nvSpPr>
          <p:cNvPr id="9" name="">
            <a:extLst xmlns:a="http://schemas.openxmlformats.org/drawingml/2006/main">
              <a:ext uri="{FF2B5EF4-FFF2-40B4-BE49-F238E27FC236}">
                <a16:creationId xmlns:a16="http://schemas.microsoft.com/office/drawing/2014/main" id="{277D8FAF-7DBA-49D0-8D7D-017429AF7A28}"/>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009939E-CB05-4288-B2BA-5D06778D3E6F}"/>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BABFAD43-3E92-4865-94EC-22DDE6B1035D}"/>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GeneData</a:t>
            </a:r>
          </a:p>
        </p:txBody>
      </p:sp>
      <p:sp>
        <p:nvSpPr>
          <p:cNvPr id="12" name="">
            <a:extLst xmlns:a="http://schemas.openxmlformats.org/drawingml/2006/main">
              <a:ext uri="{FF2B5EF4-FFF2-40B4-BE49-F238E27FC236}">
                <a16:creationId xmlns:a16="http://schemas.microsoft.com/office/drawing/2014/main" id="{8C495B73-BAD2-4BCE-A2F4-F94F1934B4F5}"/>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Map records, validate quality and retain lineage.</a:t>
            </a:r>
          </a:p>
        </p:txBody>
      </p:sp>
      <p:sp>
        <p:nvSpPr>
          <p:cNvPr id="13" name="">
            <a:extLst xmlns:a="http://schemas.openxmlformats.org/drawingml/2006/main">
              <a:ext uri="{FF2B5EF4-FFF2-40B4-BE49-F238E27FC236}">
                <a16:creationId xmlns:a16="http://schemas.microsoft.com/office/drawing/2014/main" id="{D134758F-098C-403F-8863-56158B40733D}"/>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C9B20244-7C36-4DC7-8857-5DEEF97D3970}"/>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7C991234-7E81-4F6A-989A-1ECC35973703}"/>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AegisNow</a:t>
            </a:r>
          </a:p>
        </p:txBody>
      </p:sp>
      <p:sp>
        <p:nvSpPr>
          <p:cNvPr id="16" name="">
            <a:extLst xmlns:a="http://schemas.openxmlformats.org/drawingml/2006/main">
              <a:ext uri="{FF2B5EF4-FFF2-40B4-BE49-F238E27FC236}">
                <a16:creationId xmlns:a16="http://schemas.microsoft.com/office/drawing/2014/main" id="{90F08054-39F0-4DE6-9296-069E40801863}"/>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Route servicing, life claims and financial exceptions.</a:t>
            </a:r>
          </a:p>
        </p:txBody>
      </p:sp>
      <p:sp>
        <p:nvSpPr>
          <p:cNvPr id="17" name="">
            <a:extLst xmlns:a="http://schemas.openxmlformats.org/drawingml/2006/main">
              <a:ext uri="{FF2B5EF4-FFF2-40B4-BE49-F238E27FC236}">
                <a16:creationId xmlns:a16="http://schemas.microsoft.com/office/drawing/2014/main" id="{1AE78787-6C49-40D1-9DB3-9250D60B3423}"/>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FA1F6459-6387-400A-9FF8-B9957BC70B14}"/>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36355778-69EE-433B-937D-7364E525B19C}"/>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Control layer</a:t>
            </a:r>
          </a:p>
        </p:txBody>
      </p:sp>
      <p:sp>
        <p:nvSpPr>
          <p:cNvPr id="20" name="">
            <a:extLst xmlns:a="http://schemas.openxmlformats.org/drawingml/2006/main">
              <a:ext uri="{FF2B5EF4-FFF2-40B4-BE49-F238E27FC236}">
                <a16:creationId xmlns:a16="http://schemas.microsoft.com/office/drawing/2014/main" id="{A8ED526D-6C48-4724-B127-B209246BD45A}"/>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Cortex AI assistance, approvals and audit evidence.</a:t>
            </a:r>
          </a:p>
        </p:txBody>
      </p:sp>
      <p:sp>
        <p:nvSpPr>
          <p:cNvPr id="24" name="">
            <a:extLst xmlns:a="http://schemas.openxmlformats.org/drawingml/2006/main">
              <a:ext uri="{FF2B5EF4-FFF2-40B4-BE49-F238E27FC236}">
                <a16:creationId xmlns:a16="http://schemas.microsoft.com/office/drawing/2014/main" id="{804B794F-BA52-4272-AECA-130F0C3DB32F}"/>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Genellipse designs and validates interfaces. GeneComply can organise evidence and control ownership.</a:t>
            </a:r>
          </a:p>
        </p:txBody>
      </p:sp>
      <p:sp>
        <p:nvSpPr>
          <p:cNvPr id="25" name="">
            <a:extLst xmlns:a="http://schemas.openxmlformats.org/drawingml/2006/main">
              <a:ext uri="{FF2B5EF4-FFF2-40B4-BE49-F238E27FC236}">
                <a16:creationId xmlns:a16="http://schemas.microsoft.com/office/drawing/2014/main" id="{4DCEBFF8-0B3D-4BBE-A6E4-040BD945A10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26" name="">
            <a:extLst xmlns:a="http://schemas.openxmlformats.org/drawingml/2006/main">
              <a:ext uri="{FF2B5EF4-FFF2-40B4-BE49-F238E27FC236}">
                <a16:creationId xmlns:a16="http://schemas.microsoft.com/office/drawing/2014/main" id="{3C14E2DA-3DBF-434B-B65D-63233CA739C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65C7441B-D4D4-4925-ACA8-19FB7EACE9B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054D49F4-D32C-45F0-BE52-C8518708B35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35</a:t>
            </a:r>
          </a:p>
        </p:txBody>
      </p:sp>
    </p:spTree>
    <p:extLst>
      <p:ext uri="{BB962C8B-B14F-4D97-AF65-F5344CB8AC3E}">
        <p14:creationId xmlns:p14="http://schemas.microsoft.com/office/powerpoint/2010/main" val="2128225207"/>
      </p:ext>
    </p:extLst>
  </p:cSld>
</p:sld>
</file>

<file path=ppt/slides/slide1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8b9f2bf50ef4dd6"/>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FE165A6-9F40-45EA-A6F8-E167F1FA53E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complete record for each policy</a:t>
            </a:r>
          </a:p>
        </p:txBody>
      </p:sp>
      <p:sp>
        <p:nvSpPr>
          <p:cNvPr id="3" name="">
            <a:extLst xmlns:a="http://schemas.openxmlformats.org/drawingml/2006/main">
              <a:ext uri="{FF2B5EF4-FFF2-40B4-BE49-F238E27FC236}">
                <a16:creationId xmlns:a16="http://schemas.microsoft.com/office/drawing/2014/main" id="{D47C7D76-A01A-48F1-82DA-970B753F677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3677DCC-E40F-49C2-A14F-E3E9B6FBCC1D}"/>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Operational use needs more than a current balance and a customer name.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952750"/>
                <a:gridCol w="7905750"/>
              </a:tblGrid>
              <a:tr h="511175">
                <a:tc>
                  <a:txBody>
                    <a:bodyPr>
                      <a:noAutofit/>
                    </a:bodyPr>
                    <a:lstStyle/>
                    <a:p>
                      <a:r>
                        <a:rPr sz="1650" b="1">
                          <a:solidFill>
                            <a:srgbClr val="FFFFFF"/>
                          </a:solidFill>
                          <a:latin typeface="Liberation Sans"/>
                          <a:ea typeface="Liberation Sans"/>
                          <a:cs typeface="Liberation Sans"/>
                        </a:rPr>
                        <a:t>Record group</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Examples to reconcile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Contract and rights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Policy form, riders, guarantees, charges and options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People and authority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Owner, insured, beneficiaries and legal authority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Money and events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Premiums, loans, withdrawals, benefits and reversals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History and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Prior designations, communications and complaints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Reporting context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Entity, currency, product cohort and reinsurance links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C4487704-02D6-4256-A971-2B55C0CB99C3}"/>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00C9ACE-D52C-44B9-99A3-47216F15240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06729CC3-9199-4AB6-9342-46CE1FCFE3D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EEFD5D45-889F-4C34-B179-72EF57FE8DCC}"/>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5D1AF47E-26D0-4271-AB53-06BFC3E999F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12 / 35</a:t>
            </a:r>
          </a:p>
        </p:txBody>
      </p:sp>
    </p:spTree>
    <p:extLst>
      <p:ext uri="{BB962C8B-B14F-4D97-AF65-F5344CB8AC3E}">
        <p14:creationId xmlns:p14="http://schemas.microsoft.com/office/powerpoint/2010/main" val="1922421533"/>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bf1b67acc0f4d17"/>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E71E1FD-FC68-4A0B-8BF6-4576017A146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Contract fidelity before automation</a:t>
            </a:r>
          </a:p>
        </p:txBody>
      </p:sp>
      <p:sp>
        <p:nvSpPr>
          <p:cNvPr id="3" name="">
            <a:extLst xmlns:a="http://schemas.openxmlformats.org/drawingml/2006/main">
              <a:ext uri="{FF2B5EF4-FFF2-40B4-BE49-F238E27FC236}">
                <a16:creationId xmlns:a16="http://schemas.microsoft.com/office/drawing/2014/main" id="{05D74B03-3CDF-4D3B-8CE3-092873AB41D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F2F793F-0B86-43F3-814A-6E8515578B0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faster process has value only when it preserves the policyholder’s entitlements.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3048000"/>
                <a:gridCol w="7810500"/>
              </a:tblGrid>
              <a:tr h="511175">
                <a:tc>
                  <a:txBody>
                    <a:bodyPr>
                      <a:noAutofit/>
                    </a:bodyPr>
                    <a:lstStyle/>
                    <a:p>
                      <a:r>
                        <a:rPr sz="1650" b="1">
                          <a:solidFill>
                            <a:srgbClr val="FFFFFF"/>
                          </a:solidFill>
                          <a:latin typeface="Liberation Sans"/>
                          <a:ea typeface="Liberation Sans"/>
                          <a:cs typeface="Liberation Sans"/>
                        </a:rPr>
                        <a:t>Sensitive calculation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Acceptance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Cash and surrender values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Approved test policies and historical comparisons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Loans and withdrawals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Available value, limits and transaction history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Guarantees and riders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Correct form version, eligibility and benefit rules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Bonuses and unit values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Authorised source, effective date and reconciliation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Maturity and annuity benefits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Payment schedule, options and independent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74AF1A8C-30E3-445A-A074-FA74148062ED}"/>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A4BE7D5-1807-4080-840B-8CB56F912434}"/>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8112F0AF-4E9E-41E5-9812-2FA2A806C07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D5F68370-3341-4432-A1D6-1038E0A49E6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36901EF6-A6DE-49B0-8A74-95CD169DF97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35</a:t>
            </a:r>
          </a:p>
        </p:txBody>
      </p:sp>
    </p:spTree>
    <p:extLst>
      <p:ext uri="{BB962C8B-B14F-4D97-AF65-F5344CB8AC3E}">
        <p14:creationId xmlns:p14="http://schemas.microsoft.com/office/powerpoint/2010/main" val="598376799"/>
      </p:ext>
    </p:extLst>
  </p:cSld>
</p:sld>
</file>

<file path=ppt/slides/slide1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dded08af7a4403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FC730B5-B9A1-4F0D-8CC1-E8E2A936537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Migration acceptance at policy level</a:t>
            </a:r>
          </a:p>
        </p:txBody>
      </p:sp>
      <p:sp>
        <p:nvSpPr>
          <p:cNvPr id="3" name="">
            <a:extLst xmlns:a="http://schemas.openxmlformats.org/drawingml/2006/main">
              <a:ext uri="{FF2B5EF4-FFF2-40B4-BE49-F238E27FC236}">
                <a16:creationId xmlns:a16="http://schemas.microsoft.com/office/drawing/2014/main" id="{35923D38-D83C-420E-B770-0BA22697298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C185951-969A-411E-8E56-EBAA3F187C5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signed aggregate total cannot explain every individual difference.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952750"/>
                <a:gridCol w="5715000"/>
                <a:gridCol w="2190750"/>
              </a:tblGrid>
              <a:tr h="511175">
                <a:tc>
                  <a:txBody>
                    <a:bodyPr>
                      <a:noAutofit/>
                    </a:bodyPr>
                    <a:lstStyle/>
                    <a:p>
                      <a:r>
                        <a:rPr sz="1650" b="1">
                          <a:solidFill>
                            <a:srgbClr val="FFFFFF"/>
                          </a:solidFill>
                          <a:latin typeface="Liberation Sans"/>
                          <a:ea typeface="Liberation Sans"/>
                          <a:cs typeface="Liberation Sans"/>
                        </a:rPr>
                        <a:t>Check</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Required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Population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Counts, identifiers and exclusions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Data lead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Balances and benefits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Policy-level differences and tolerances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Finance / actuary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Pending transactions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Unfinished claims and service work</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Operations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History and documents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Retrievable records and retained rights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Records owner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Release / rollback</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Parallel results and rehearsed recovery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Executive sponsor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DD8097B-25BD-47FF-8A0B-82CAAEA2F1C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B7363A7-452E-4F92-80D9-671F1C3D8F3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BE716DF4-FCD1-4547-9056-87D33BD7797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2017FBDD-6598-4A74-B4AF-F08B58B8A9C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CAFE9EAC-12E8-4BF4-AA29-D8C9D9C28AE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14 / 35</a:t>
            </a:r>
          </a:p>
        </p:txBody>
      </p:sp>
    </p:spTree>
    <p:extLst>
      <p:ext uri="{BB962C8B-B14F-4D97-AF65-F5344CB8AC3E}">
        <p14:creationId xmlns:p14="http://schemas.microsoft.com/office/powerpoint/2010/main" val="732199156"/>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d3121914eb954752"/>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3A0B0E2-036D-4154-A534-20E7ED873E1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One policy through the service journey</a:t>
            </a:r>
          </a:p>
        </p:txBody>
      </p:sp>
      <p:sp>
        <p:nvSpPr>
          <p:cNvPr id="3" name="">
            <a:extLst xmlns:a="http://schemas.openxmlformats.org/drawingml/2006/main">
              <a:ext uri="{FF2B5EF4-FFF2-40B4-BE49-F238E27FC236}">
                <a16:creationId xmlns:a16="http://schemas.microsoft.com/office/drawing/2014/main" id="{086C2080-6FC4-408F-99C0-4CDFA92AD84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AA21266-F4E7-47AB-B7C9-268B943B801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fictional long-standing whole-life policy illustrates how records support every hand-off.</a:t>
            </a:r>
          </a:p>
        </p:txBody>
      </p:sp>
      <p:sp>
        <p:nvSpPr>
          <p:cNvPr id="5" name="">
            <a:extLst xmlns:a="http://schemas.openxmlformats.org/drawingml/2006/main">
              <a:ext uri="{FF2B5EF4-FFF2-40B4-BE49-F238E27FC236}">
                <a16:creationId xmlns:a16="http://schemas.microsoft.com/office/drawing/2014/main" id="{9FFE5F00-9CF3-4B00-A8F1-914BA6327AD6}"/>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86F9447-0F75-4BD0-B05A-DAFD4390B9CB}"/>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4DCC1DC9-0ED0-440B-A733-3F2813BBB17C}"/>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Policy enquiry</a:t>
            </a:r>
          </a:p>
        </p:txBody>
      </p:sp>
      <p:sp>
        <p:nvSpPr>
          <p:cNvPr id="8" name="">
            <a:extLst xmlns:a="http://schemas.openxmlformats.org/drawingml/2006/main">
              <a:ext uri="{FF2B5EF4-FFF2-40B4-BE49-F238E27FC236}">
                <a16:creationId xmlns:a16="http://schemas.microsoft.com/office/drawing/2014/main" id="{051F6F1A-AFE5-4877-AC45-1A3C3B270B03}"/>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An authorised adviser retrieves the contract and history.</a:t>
            </a:r>
          </a:p>
        </p:txBody>
      </p:sp>
      <p:sp>
        <p:nvSpPr>
          <p:cNvPr id="9" name="">
            <a:extLst xmlns:a="http://schemas.openxmlformats.org/drawingml/2006/main">
              <a:ext uri="{FF2B5EF4-FFF2-40B4-BE49-F238E27FC236}">
                <a16:creationId xmlns:a16="http://schemas.microsoft.com/office/drawing/2014/main" id="{64F2AE75-C077-41A5-A930-EE546E409B45}"/>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F24B311-9099-4AFB-AD5D-2F66AA02B0A3}"/>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DC0AF473-ED60-4483-9511-6F8381B408DE}"/>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Beneficiary update</a:t>
            </a:r>
          </a:p>
        </p:txBody>
      </p:sp>
      <p:sp>
        <p:nvSpPr>
          <p:cNvPr id="12" name="">
            <a:extLst xmlns:a="http://schemas.openxmlformats.org/drawingml/2006/main">
              <a:ext uri="{FF2B5EF4-FFF2-40B4-BE49-F238E27FC236}">
                <a16:creationId xmlns:a16="http://schemas.microsoft.com/office/drawing/2014/main" id="{9AA8ECB8-94B5-417B-8127-B8E002138107}"/>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An operator verifies authority and records the prior value.</a:t>
            </a:r>
          </a:p>
        </p:txBody>
      </p:sp>
      <p:sp>
        <p:nvSpPr>
          <p:cNvPr id="13" name="">
            <a:extLst xmlns:a="http://schemas.openxmlformats.org/drawingml/2006/main">
              <a:ext uri="{FF2B5EF4-FFF2-40B4-BE49-F238E27FC236}">
                <a16:creationId xmlns:a16="http://schemas.microsoft.com/office/drawing/2014/main" id="{A6855434-79BC-46C8-9942-7CFAA4ACC08E}"/>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10C1CB9-6451-40C2-AC6B-8B6AF8FEB671}"/>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E6FE7DD1-8DBA-494B-8CEE-B53135C09482}"/>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Death notification</a:t>
            </a:r>
          </a:p>
        </p:txBody>
      </p:sp>
      <p:sp>
        <p:nvSpPr>
          <p:cNvPr id="16" name="">
            <a:extLst xmlns:a="http://schemas.openxmlformats.org/drawingml/2006/main">
              <a:ext uri="{FF2B5EF4-FFF2-40B4-BE49-F238E27FC236}">
                <a16:creationId xmlns:a16="http://schemas.microsoft.com/office/drawing/2014/main" id="{B2BF4298-4E6B-49D7-9430-9757B0761973}"/>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Confirm documents and the latest beneficiary designation.</a:t>
            </a:r>
          </a:p>
        </p:txBody>
      </p:sp>
      <p:sp>
        <p:nvSpPr>
          <p:cNvPr id="17" name="">
            <a:extLst xmlns:a="http://schemas.openxmlformats.org/drawingml/2006/main">
              <a:ext uri="{FF2B5EF4-FFF2-40B4-BE49-F238E27FC236}">
                <a16:creationId xmlns:a16="http://schemas.microsoft.com/office/drawing/2014/main" id="{CAF08A6C-E643-49ED-B618-0B81905C51C1}"/>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A6D3DEF-AE0A-436B-A852-8BB6909F897C}"/>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E749B976-C762-4503-9D91-30D65D48FE43}"/>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Settlement</a:t>
            </a:r>
          </a:p>
        </p:txBody>
      </p:sp>
      <p:sp>
        <p:nvSpPr>
          <p:cNvPr id="20" name="">
            <a:extLst xmlns:a="http://schemas.openxmlformats.org/drawingml/2006/main">
              <a:ext uri="{FF2B5EF4-FFF2-40B4-BE49-F238E27FC236}">
                <a16:creationId xmlns:a16="http://schemas.microsoft.com/office/drawing/2014/main" id="{10817A2A-222C-4B06-9748-6489B42EBE6C}"/>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Approved benefit and recovery entries reconcile to finance.</a:t>
            </a:r>
          </a:p>
        </p:txBody>
      </p:sp>
      <p:sp>
        <p:nvSpPr>
          <p:cNvPr id="24" name="">
            <a:extLst xmlns:a="http://schemas.openxmlformats.org/drawingml/2006/main">
              <a:ext uri="{FF2B5EF4-FFF2-40B4-BE49-F238E27FC236}">
                <a16:creationId xmlns:a16="http://schemas.microsoft.com/office/drawing/2014/main" id="{6C9C227B-C788-4C2F-A5D5-36F569BF53EF}"/>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Each stage retains its owner, source record and decision. Financial release follows agreed authority.</a:t>
            </a:r>
          </a:p>
        </p:txBody>
      </p:sp>
      <p:sp>
        <p:nvSpPr>
          <p:cNvPr id="25" name="">
            <a:extLst xmlns:a="http://schemas.openxmlformats.org/drawingml/2006/main">
              <a:ext uri="{FF2B5EF4-FFF2-40B4-BE49-F238E27FC236}">
                <a16:creationId xmlns:a16="http://schemas.microsoft.com/office/drawing/2014/main" id="{4A36A0E8-EA01-4E4E-B64D-76038342B1B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26" name="">
            <a:extLst xmlns:a="http://schemas.openxmlformats.org/drawingml/2006/main">
              <a:ext uri="{FF2B5EF4-FFF2-40B4-BE49-F238E27FC236}">
                <a16:creationId xmlns:a16="http://schemas.microsoft.com/office/drawing/2014/main" id="{5B1F30DF-2589-43D9-A383-CFAA46370D8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BF52144A-39EF-4C3E-8413-D3B62A52B57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F4E8C6B9-FE9B-4B2F-B5BD-025A07B7289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35</a:t>
            </a:r>
          </a:p>
        </p:txBody>
      </p:sp>
    </p:spTree>
    <p:extLst>
      <p:ext uri="{BB962C8B-B14F-4D97-AF65-F5344CB8AC3E}">
        <p14:creationId xmlns:p14="http://schemas.microsoft.com/office/powerpoint/2010/main" val="1232367234"/>
      </p:ext>
    </p:extLst>
  </p:cSld>
</p:sld>
</file>

<file path=ppt/slides/slide1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6ba0275a72544958"/>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C1AF749-7970-4D10-BFC3-065ADD1747B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Smart Claims for life insurance</a:t>
            </a:r>
          </a:p>
        </p:txBody>
      </p:sp>
      <p:sp>
        <p:nvSpPr>
          <p:cNvPr id="3" name="">
            <a:extLst xmlns:a="http://schemas.openxmlformats.org/drawingml/2006/main">
              <a:ext uri="{FF2B5EF4-FFF2-40B4-BE49-F238E27FC236}">
                <a16:creationId xmlns:a16="http://schemas.microsoft.com/office/drawing/2014/main" id="{CBE8E1B5-EF85-41C9-9BC4-914D7BB5DC8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3F94930-B16B-4B0A-B4A3-C860A67D896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AI can prepare the claim file while authorised people own consequential decisions.</a:t>
            </a:r>
          </a:p>
        </p:txBody>
      </p:sp>
      <p:sp>
        <p:nvSpPr>
          <p:cNvPr id="5" name="">
            <a:extLst xmlns:a="http://schemas.openxmlformats.org/drawingml/2006/main">
              <a:ext uri="{FF2B5EF4-FFF2-40B4-BE49-F238E27FC236}">
                <a16:creationId xmlns:a16="http://schemas.microsoft.com/office/drawing/2014/main" id="{A643FAE3-68F8-4EFC-B19D-A0D685E0A68F}"/>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358AFCD-B449-4F01-B675-87F507E4AC1D}"/>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FED11E2A-05C0-4C76-B63E-82B3D42CB361}"/>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Notify</a:t>
            </a:r>
          </a:p>
        </p:txBody>
      </p:sp>
      <p:sp>
        <p:nvSpPr>
          <p:cNvPr id="8" name="">
            <a:extLst xmlns:a="http://schemas.openxmlformats.org/drawingml/2006/main">
              <a:ext uri="{FF2B5EF4-FFF2-40B4-BE49-F238E27FC236}">
                <a16:creationId xmlns:a16="http://schemas.microsoft.com/office/drawing/2014/main" id="{2F49A667-336D-4F95-8B70-3B2817D1AE87}"/>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Record the death notification and support the claimant.</a:t>
            </a:r>
          </a:p>
        </p:txBody>
      </p:sp>
      <p:sp>
        <p:nvSpPr>
          <p:cNvPr id="9" name="">
            <a:extLst xmlns:a="http://schemas.openxmlformats.org/drawingml/2006/main">
              <a:ext uri="{FF2B5EF4-FFF2-40B4-BE49-F238E27FC236}">
                <a16:creationId xmlns:a16="http://schemas.microsoft.com/office/drawing/2014/main" id="{7001F91E-F62F-4CBE-9835-FC3870ED7EB4}"/>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C8FCDDE-1A83-4C65-B7F0-1E075235B5ED}"/>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C46FF259-6245-46FA-9C9C-B8C6D7D4FBFD}"/>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Prepare</a:t>
            </a:r>
          </a:p>
        </p:txBody>
      </p:sp>
      <p:sp>
        <p:nvSpPr>
          <p:cNvPr id="12" name="">
            <a:extLst xmlns:a="http://schemas.openxmlformats.org/drawingml/2006/main">
              <a:ext uri="{FF2B5EF4-FFF2-40B4-BE49-F238E27FC236}">
                <a16:creationId xmlns:a16="http://schemas.microsoft.com/office/drawing/2014/main" id="{8FB0CE7B-40D5-4CB6-A40D-1D7001561B23}"/>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Extract documents and flag missing or conflicting evidence.</a:t>
            </a:r>
          </a:p>
        </p:txBody>
      </p:sp>
      <p:sp>
        <p:nvSpPr>
          <p:cNvPr id="13" name="">
            <a:extLst xmlns:a="http://schemas.openxmlformats.org/drawingml/2006/main">
              <a:ext uri="{FF2B5EF4-FFF2-40B4-BE49-F238E27FC236}">
                <a16:creationId xmlns:a16="http://schemas.microsoft.com/office/drawing/2014/main" id="{253C5F4B-94F9-4934-9DC4-3955997573F4}"/>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E4A8815-D783-41CA-A553-9903F9799A9B}"/>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BE6EC0F-3FA9-4032-975F-96A7E14A42E3}"/>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Review</a:t>
            </a:r>
          </a:p>
        </p:txBody>
      </p:sp>
      <p:sp>
        <p:nvSpPr>
          <p:cNvPr id="16" name="">
            <a:extLst xmlns:a="http://schemas.openxmlformats.org/drawingml/2006/main">
              <a:ext uri="{FF2B5EF4-FFF2-40B4-BE49-F238E27FC236}">
                <a16:creationId xmlns:a16="http://schemas.microsoft.com/office/drawing/2014/main" id="{81D3E9CD-FB37-4365-A4E0-651D2D249FDD}"/>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Confirm coverage, beneficiaries and the payable benefit.</a:t>
            </a:r>
          </a:p>
        </p:txBody>
      </p:sp>
      <p:sp>
        <p:nvSpPr>
          <p:cNvPr id="17" name="">
            <a:extLst xmlns:a="http://schemas.openxmlformats.org/drawingml/2006/main">
              <a:ext uri="{FF2B5EF4-FFF2-40B4-BE49-F238E27FC236}">
                <a16:creationId xmlns:a16="http://schemas.microsoft.com/office/drawing/2014/main" id="{6F7BD0D4-F3EC-49ED-B586-1CC04E3BDA73}"/>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B73D8AA-168B-45D6-9643-357FF76F751C}"/>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309D272E-1E0D-4C43-94C7-D8B2EA1BC484}"/>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Pay and reconcile</a:t>
            </a:r>
          </a:p>
        </p:txBody>
      </p:sp>
      <p:sp>
        <p:nvSpPr>
          <p:cNvPr id="20" name="">
            <a:extLst xmlns:a="http://schemas.openxmlformats.org/drawingml/2006/main">
              <a:ext uri="{FF2B5EF4-FFF2-40B4-BE49-F238E27FC236}">
                <a16:creationId xmlns:a16="http://schemas.microsoft.com/office/drawing/2014/main" id="{34AB2D79-035B-46DF-A603-D1692123D5EE}"/>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Authorise payment, update the policy and assess recovery.</a:t>
            </a:r>
          </a:p>
        </p:txBody>
      </p:sp>
      <p:sp>
        <p:nvSpPr>
          <p:cNvPr id="24" name="">
            <a:extLst xmlns:a="http://schemas.openxmlformats.org/drawingml/2006/main">
              <a:ext uri="{FF2B5EF4-FFF2-40B4-BE49-F238E27FC236}">
                <a16:creationId xmlns:a16="http://schemas.microsoft.com/office/drawing/2014/main" id="{4A6CB4AE-F436-4181-AA30-F190F714B431}"/>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Disputes, exceptions and adverse decisions route to an authorised claims specialist.</a:t>
            </a:r>
          </a:p>
        </p:txBody>
      </p:sp>
      <p:sp>
        <p:nvSpPr>
          <p:cNvPr id="25" name="">
            <a:extLst xmlns:a="http://schemas.openxmlformats.org/drawingml/2006/main">
              <a:ext uri="{FF2B5EF4-FFF2-40B4-BE49-F238E27FC236}">
                <a16:creationId xmlns:a16="http://schemas.microsoft.com/office/drawing/2014/main" id="{F5F4FBEA-8435-4A59-9E1F-B756492E913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26" name="">
            <a:extLst xmlns:a="http://schemas.openxmlformats.org/drawingml/2006/main">
              <a:ext uri="{FF2B5EF4-FFF2-40B4-BE49-F238E27FC236}">
                <a16:creationId xmlns:a16="http://schemas.microsoft.com/office/drawing/2014/main" id="{C411F7C1-8B60-4314-816A-F702BF2A441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CFBE72C0-E887-4E61-B60D-D8512DC8F69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46B281C7-E440-4465-A09C-DDE5DBA0C0C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16 / 35</a:t>
            </a:r>
          </a:p>
        </p:txBody>
      </p:sp>
    </p:spTree>
    <p:extLst>
      <p:ext uri="{BB962C8B-B14F-4D97-AF65-F5344CB8AC3E}">
        <p14:creationId xmlns:p14="http://schemas.microsoft.com/office/powerpoint/2010/main" val="1081567256"/>
      </p:ext>
    </p:extLst>
  </p:cSld>
</p:sld>
</file>

<file path=ppt/slides/slide17.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64ac84ad1094198"/>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63ee6e6f14e4242"/>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454AFDA-7EB1-458B-BCFA-7FCB89409108}"/>
              </a:ext>
            </a:extLst>
          </p:cNvPr>
          <p:cNvSpPr>
            <a:spLocks xmlns:a="http://schemas.openxmlformats.org/drawingml/2006/main" noGrp="1"/>
          </p:cNvSpPr>
          <p:nvPr/>
        </p:nvSpPr>
        <p:spPr>
          <a:xfrm xmlns:a="http://schemas.openxmlformats.org/drawingml/2006/main">
            <a:off x="666750" y="1362075"/>
            <a:ext cx="5619750" cy="1485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Service designed</a:t>
            </a:r>
          </a:p>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around people</a:t>
            </a:r>
          </a:p>
        </p:txBody>
      </p:sp>
      <p:sp>
        <p:nvSpPr>
          <p:cNvPr id="4" name="">
            <a:extLst xmlns:a="http://schemas.openxmlformats.org/drawingml/2006/main">
              <a:ext uri="{FF2B5EF4-FFF2-40B4-BE49-F238E27FC236}">
                <a16:creationId xmlns:a16="http://schemas.microsoft.com/office/drawing/2014/main" id="{85F17E68-B3A2-4B93-85D6-AA549484B5B1}"/>
              </a:ext>
            </a:extLst>
          </p:cNvPr>
          <p:cNvSpPr>
            <a:spLocks xmlns:a="http://schemas.openxmlformats.org/drawingml/2006/main" noGrp="1"/>
          </p:cNvSpPr>
          <p:nvPr/>
        </p:nvSpPr>
        <p:spPr>
          <a:xfrm xmlns:a="http://schemas.openxmlformats.org/drawingml/2006/main">
            <a:off x="695325" y="3076575"/>
            <a:ext cx="5286375"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A long-standing policyholder should be able to understand the next step and reach someone who can help.</a:t>
            </a:r>
          </a:p>
        </p:txBody>
      </p:sp>
      <p:sp>
        <p:nvSpPr>
          <p:cNvPr id="5" name="">
            <a:extLst xmlns:a="http://schemas.openxmlformats.org/drawingml/2006/main">
              <a:ext uri="{FF2B5EF4-FFF2-40B4-BE49-F238E27FC236}">
                <a16:creationId xmlns:a16="http://schemas.microsoft.com/office/drawing/2014/main" id="{78D47563-6CF4-4FC8-9BF7-D40F79A41B82}"/>
              </a:ext>
            </a:extLst>
          </p:cNvPr>
          <p:cNvSpPr>
            <a:spLocks xmlns:a="http://schemas.openxmlformats.org/drawingml/2006/main" noGrp="1"/>
          </p:cNvSpPr>
          <p:nvPr/>
        </p:nvSpPr>
        <p:spPr>
          <a:xfrm xmlns:a="http://schemas.openxmlformats.org/drawingml/2006/main">
            <a:off x="695325" y="4448175"/>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8F4EC"/>
                </a:solidFill>
                <a:latin typeface="Liberation Sans"/>
                <a:ea typeface="Liberation Sans"/>
                <a:cs typeface="Liberation Sans"/>
              </a:defRPr>
            </a:pPr>
            <a:r>
              <a:rPr sz="1800" b="1">
                <a:solidFill>
                  <a:srgbClr val="F8F4EC"/>
                </a:solidFill>
                <a:latin typeface="Liberation Sans"/>
                <a:ea typeface="Liberation Sans"/>
                <a:cs typeface="Liberation Sans"/>
              </a:rPr>
              <a:t>Continuity of information</a:t>
            </a:r>
          </a:p>
        </p:txBody>
      </p:sp>
      <p:sp>
        <p:nvSpPr>
          <p:cNvPr id="6" name="">
            <a:extLst xmlns:a="http://schemas.openxmlformats.org/drawingml/2006/main">
              <a:ext uri="{FF2B5EF4-FFF2-40B4-BE49-F238E27FC236}">
                <a16:creationId xmlns:a16="http://schemas.microsoft.com/office/drawing/2014/main" id="{EABA4C90-0DA3-4675-AD54-A7FCF07FBB53}"/>
              </a:ext>
            </a:extLst>
          </p:cNvPr>
          <p:cNvSpPr>
            <a:spLocks xmlns:a="http://schemas.openxmlformats.org/drawingml/2006/main" noGrp="1"/>
          </p:cNvSpPr>
          <p:nvPr/>
        </p:nvSpPr>
        <p:spPr>
          <a:xfrm xmlns:a="http://schemas.openxmlformats.org/drawingml/2006/main">
            <a:off x="695325" y="4791075"/>
            <a:ext cx="5095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Reuse evidence already supplied.</a:t>
            </a:r>
          </a:p>
        </p:txBody>
      </p:sp>
      <p:sp>
        <p:nvSpPr>
          <p:cNvPr id="7" name="">
            <a:extLst xmlns:a="http://schemas.openxmlformats.org/drawingml/2006/main">
              <a:ext uri="{FF2B5EF4-FFF2-40B4-BE49-F238E27FC236}">
                <a16:creationId xmlns:a16="http://schemas.microsoft.com/office/drawing/2014/main" id="{80399F3F-BE61-4EC9-93BC-CA1D73DBAB8D}"/>
              </a:ext>
            </a:extLst>
          </p:cNvPr>
          <p:cNvSpPr>
            <a:spLocks xmlns:a="http://schemas.openxmlformats.org/drawingml/2006/main" noGrp="1"/>
          </p:cNvSpPr>
          <p:nvPr/>
        </p:nvSpPr>
        <p:spPr>
          <a:xfrm xmlns:a="http://schemas.openxmlformats.org/drawingml/2006/main">
            <a:off x="695325" y="5238750"/>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8F4EC"/>
                </a:solidFill>
                <a:latin typeface="Liberation Sans"/>
                <a:ea typeface="Liberation Sans"/>
                <a:cs typeface="Liberation Sans"/>
              </a:defRPr>
            </a:pPr>
            <a:r>
              <a:rPr sz="1800" b="1">
                <a:solidFill>
                  <a:srgbClr val="F8F4EC"/>
                </a:solidFill>
                <a:latin typeface="Liberation Sans"/>
                <a:ea typeface="Liberation Sans"/>
                <a:cs typeface="Liberation Sans"/>
              </a:rPr>
              <a:t>Choice of support</a:t>
            </a:r>
          </a:p>
        </p:txBody>
      </p:sp>
      <p:sp>
        <p:nvSpPr>
          <p:cNvPr id="8" name="">
            <a:extLst xmlns:a="http://schemas.openxmlformats.org/drawingml/2006/main">
              <a:ext uri="{FF2B5EF4-FFF2-40B4-BE49-F238E27FC236}">
                <a16:creationId xmlns:a16="http://schemas.microsoft.com/office/drawing/2014/main" id="{EE741D4B-8361-4D77-959C-D9B8961AA801}"/>
              </a:ext>
            </a:extLst>
          </p:cNvPr>
          <p:cNvSpPr>
            <a:spLocks xmlns:a="http://schemas.openxmlformats.org/drawingml/2006/main" noGrp="1"/>
          </p:cNvSpPr>
          <p:nvPr/>
        </p:nvSpPr>
        <p:spPr>
          <a:xfrm xmlns:a="http://schemas.openxmlformats.org/drawingml/2006/main">
            <a:off x="695325" y="5581650"/>
            <a:ext cx="5095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Keep digital and human support accessible.</a:t>
            </a:r>
          </a:p>
        </p:txBody>
      </p:sp>
      <p:sp>
        <p:nvSpPr>
          <p:cNvPr id="9" name="">
            <a:extLst xmlns:a="http://schemas.openxmlformats.org/drawingml/2006/main">
              <a:ext uri="{FF2B5EF4-FFF2-40B4-BE49-F238E27FC236}">
                <a16:creationId xmlns:a16="http://schemas.microsoft.com/office/drawing/2014/main" id="{9AE86D6C-D81C-446E-9CB4-B5E3C29456C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Proposed Genellipse delivery approach. Scope and acceptance require agreement.</a:t>
            </a:r>
          </a:p>
        </p:txBody>
      </p:sp>
      <p:sp>
        <p:nvSpPr>
          <p:cNvPr id="10" name="">
            <a:extLst xmlns:a="http://schemas.openxmlformats.org/drawingml/2006/main">
              <a:ext uri="{FF2B5EF4-FFF2-40B4-BE49-F238E27FC236}">
                <a16:creationId xmlns:a16="http://schemas.microsoft.com/office/drawing/2014/main" id="{7CD5CEB9-5939-4F44-9D31-0717AA8A3E9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EA2B1C84-B334-4983-9BB2-57153C4166A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2" name="">
            <a:extLst xmlns:a="http://schemas.openxmlformats.org/drawingml/2006/main">
              <a:ext uri="{FF2B5EF4-FFF2-40B4-BE49-F238E27FC236}">
                <a16:creationId xmlns:a16="http://schemas.microsoft.com/office/drawing/2014/main" id="{9A88757C-26C6-4BAC-B87C-A7879F8CBCE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17 / 35</a:t>
            </a:r>
          </a:p>
        </p:txBody>
      </p:sp>
    </p:spTree>
    <p:extLst>
      <p:ext uri="{BB962C8B-B14F-4D97-AF65-F5344CB8AC3E}">
        <p14:creationId xmlns:p14="http://schemas.microsoft.com/office/powerpoint/2010/main" val="1172405151"/>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d0d43a320c04e4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8F514E3-04CB-4DF0-8C23-FC06C31C3E9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Cortex AI and human accountability</a:t>
            </a:r>
          </a:p>
        </p:txBody>
      </p:sp>
      <p:sp>
        <p:nvSpPr>
          <p:cNvPr id="3" name="">
            <a:extLst xmlns:a="http://schemas.openxmlformats.org/drawingml/2006/main">
              <a:ext uri="{FF2B5EF4-FFF2-40B4-BE49-F238E27FC236}">
                <a16:creationId xmlns:a16="http://schemas.microsoft.com/office/drawing/2014/main" id="{0D4D245C-AAB2-486D-B0F9-4019C9BFE9C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B6623E8-2FAF-4525-BDA5-1362B12958C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Every use of AI needs a defined purpose, trusted inputs and a review route.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4857750"/>
                <a:gridCol w="6000750"/>
              </a:tblGrid>
              <a:tr h="511175">
                <a:tc>
                  <a:txBody>
                    <a:bodyPr>
                      <a:noAutofit/>
                    </a:bodyPr>
                    <a:lstStyle/>
                    <a:p>
                      <a:r>
                        <a:rPr sz="1650" b="1">
                          <a:solidFill>
                            <a:srgbClr val="FFFFFF"/>
                          </a:solidFill>
                          <a:latin typeface="Liberation Sans"/>
                          <a:ea typeface="Liberation Sans"/>
                          <a:cs typeface="Liberation Sans"/>
                        </a:rPr>
                        <a:t>AI assistance to evaluate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Human accountability</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Summarise policy history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Operator confirms source references and gaps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Prepare servicing correspondence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Authorised reviewer confirms meaning and terms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Flag inconsistent claim records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Claims specialist investigates and decides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Draft an actuarial explanation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Actuary verifies model results and assumptions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Prioritise exceptions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Owner reviews fairness, urgency and overrides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05B0FB1-139B-4E63-9181-331BBBCE1921}"/>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580C756-5CED-459C-A091-864872A08A3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E0E421E1-B807-4861-BE03-A7260FEC4E4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087B3D49-DBF8-4B4D-A50C-4E6CB0714F2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9C02EDD0-54EC-4EC5-ABF8-E87936620647}"/>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35</a:t>
            </a:r>
          </a:p>
        </p:txBody>
      </p:sp>
    </p:spTree>
    <p:extLst>
      <p:ext uri="{BB962C8B-B14F-4D97-AF65-F5344CB8AC3E}">
        <p14:creationId xmlns:p14="http://schemas.microsoft.com/office/powerpoint/2010/main" val="1729669572"/>
      </p:ext>
    </p:extLst>
  </p:cSld>
</p:sld>
</file>

<file path=ppt/slides/slide1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0b667ef38f64d1b"/>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0AF2A91-B3F6-4255-B432-2063B422CEB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AI risks and practical controls</a:t>
            </a:r>
          </a:p>
        </p:txBody>
      </p:sp>
      <p:sp>
        <p:nvSpPr>
          <p:cNvPr id="3" name="">
            <a:extLst xmlns:a="http://schemas.openxmlformats.org/drawingml/2006/main">
              <a:ext uri="{FF2B5EF4-FFF2-40B4-BE49-F238E27FC236}">
                <a16:creationId xmlns:a16="http://schemas.microsoft.com/office/drawing/2014/main" id="{CE9D3D63-81A7-400C-A0EA-82F19976917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B970645-6CDA-4EF1-9679-98883B6E86B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Controls should be observable in the workflow and testable before release.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524125"/>
                <a:gridCol w="4810125"/>
                <a:gridCol w="3524250"/>
              </a:tblGrid>
              <a:tr h="511175">
                <a:tc>
                  <a:txBody>
                    <a:bodyPr>
                      <a:noAutofit/>
                    </a:bodyPr>
                    <a:lstStyle/>
                    <a:p>
                      <a:r>
                        <a:rPr sz="1650" b="1">
                          <a:solidFill>
                            <a:srgbClr val="FFFFFF"/>
                          </a:solidFill>
                          <a:latin typeface="Liberation Sans"/>
                          <a:ea typeface="Liberation Sans"/>
                          <a:cs typeface="Liberation Sans"/>
                        </a:rPr>
                        <a:t>Risk</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Proposed mitigation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Release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Unsupported answer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Source retrieval and refusal on missing facts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Known-answer and failure tests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Unequal outcomes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Cohort review and human escalation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Approved fairness assessment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Data exposure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Least privilege and redacted model inputs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Access and leakage tests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Malicious content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Treat source text as data, isolate tools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Prompt-injection testing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Model or process drift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Versioning, monitoring and rollback</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Change log and recovery test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F5323E39-0C03-4BE8-9532-2509D635B79C}"/>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CACDA79-A492-4F01-9BF1-61795EA7435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9A025E80-56ED-4AA1-A173-7DA80246E3F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D2E765D-4806-49C8-9811-FA94C573DD8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64E4693D-FA4A-49CA-9D75-A6D6752DE48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19 / 35</a:t>
            </a:r>
          </a:p>
        </p:txBody>
      </p:sp>
    </p:spTree>
    <p:extLst>
      <p:ext uri="{BB962C8B-B14F-4D97-AF65-F5344CB8AC3E}">
        <p14:creationId xmlns:p14="http://schemas.microsoft.com/office/powerpoint/2010/main" val="1244923345"/>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30207e689fb4713"/>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9C26903-D838-4ED5-98BD-B5B018CD2C1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actuarial workflow for a closed book</a:t>
            </a:r>
          </a:p>
        </p:txBody>
      </p:sp>
      <p:sp>
        <p:nvSpPr>
          <p:cNvPr id="3" name="">
            <a:extLst xmlns:a="http://schemas.openxmlformats.org/drawingml/2006/main">
              <a:ext uri="{FF2B5EF4-FFF2-40B4-BE49-F238E27FC236}">
                <a16:creationId xmlns:a16="http://schemas.microsoft.com/office/drawing/2014/main" id="{D83131EC-2573-4C1A-AC03-CC529250B6D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9C820CA1-CFE2-4934-AC78-F46F54F0945D}"/>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Reliable data and controlled assumptions support reproducible life insurance analysis.</a:t>
            </a:r>
          </a:p>
        </p:txBody>
      </p:sp>
      <p:sp>
        <p:nvSpPr>
          <p:cNvPr id="5" name="">
            <a:extLst xmlns:a="http://schemas.openxmlformats.org/drawingml/2006/main">
              <a:ext uri="{FF2B5EF4-FFF2-40B4-BE49-F238E27FC236}">
                <a16:creationId xmlns:a16="http://schemas.microsoft.com/office/drawing/2014/main" id="{5E0E5034-1711-42B8-9874-489A7A03565C}"/>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6C38E20-6C6B-4B39-8655-6103CCF1AD43}"/>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D6FB59C5-59D2-4E33-A14E-13B348FB7F99}"/>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Certify inputs</a:t>
            </a:r>
          </a:p>
        </p:txBody>
      </p:sp>
      <p:sp>
        <p:nvSpPr>
          <p:cNvPr id="8" name="">
            <a:extLst xmlns:a="http://schemas.openxmlformats.org/drawingml/2006/main">
              <a:ext uri="{FF2B5EF4-FFF2-40B4-BE49-F238E27FC236}">
                <a16:creationId xmlns:a16="http://schemas.microsoft.com/office/drawing/2014/main" id="{9DA7D473-ECFB-404D-95FF-87C30C150C58}"/>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Policies, benefits, movements and experience data.</a:t>
            </a:r>
          </a:p>
        </p:txBody>
      </p:sp>
      <p:sp>
        <p:nvSpPr>
          <p:cNvPr id="9" name="">
            <a:extLst xmlns:a="http://schemas.openxmlformats.org/drawingml/2006/main">
              <a:ext uri="{FF2B5EF4-FFF2-40B4-BE49-F238E27FC236}">
                <a16:creationId xmlns:a16="http://schemas.microsoft.com/office/drawing/2014/main" id="{6FFA4B1D-69B6-4329-A53B-2A872D98DE40}"/>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589AE80-E8BF-4402-BA90-726D595A4453}"/>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547AD612-CEA0-4490-BD2D-956C084D5223}"/>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Approve assumptions</a:t>
            </a:r>
          </a:p>
        </p:txBody>
      </p:sp>
      <p:sp>
        <p:nvSpPr>
          <p:cNvPr id="12" name="">
            <a:extLst xmlns:a="http://schemas.openxmlformats.org/drawingml/2006/main">
              <a:ext uri="{FF2B5EF4-FFF2-40B4-BE49-F238E27FC236}">
                <a16:creationId xmlns:a16="http://schemas.microsoft.com/office/drawing/2014/main" id="{4C4E215A-2D3B-46FE-A22A-849504033BFD}"/>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Mortality, lapse, expense and economic bases.</a:t>
            </a:r>
          </a:p>
        </p:txBody>
      </p:sp>
      <p:sp>
        <p:nvSpPr>
          <p:cNvPr id="13" name="">
            <a:extLst xmlns:a="http://schemas.openxmlformats.org/drawingml/2006/main">
              <a:ext uri="{FF2B5EF4-FFF2-40B4-BE49-F238E27FC236}">
                <a16:creationId xmlns:a16="http://schemas.microsoft.com/office/drawing/2014/main" id="{139EF6C9-9067-41C7-A8DB-1F13E95A01CD}"/>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7593EDA-94B4-462D-B98A-3768379675C4}"/>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7881DE1A-B443-4460-ACDC-847467E4D89A}"/>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Run and compare</a:t>
            </a:r>
          </a:p>
        </p:txBody>
      </p:sp>
      <p:sp>
        <p:nvSpPr>
          <p:cNvPr id="16" name="">
            <a:extLst xmlns:a="http://schemas.openxmlformats.org/drawingml/2006/main">
              <a:ext uri="{FF2B5EF4-FFF2-40B4-BE49-F238E27FC236}">
                <a16:creationId xmlns:a16="http://schemas.microsoft.com/office/drawing/2014/main" id="{0AEB67BF-7224-45A9-9EB0-80D8EB56E7A4}"/>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Approved model version and scenario set.</a:t>
            </a:r>
          </a:p>
        </p:txBody>
      </p:sp>
      <p:sp>
        <p:nvSpPr>
          <p:cNvPr id="17" name="">
            <a:extLst xmlns:a="http://schemas.openxmlformats.org/drawingml/2006/main">
              <a:ext uri="{FF2B5EF4-FFF2-40B4-BE49-F238E27FC236}">
                <a16:creationId xmlns:a16="http://schemas.microsoft.com/office/drawing/2014/main" id="{3BA6759F-144E-454D-A159-7FE15CB59ACA}"/>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6FA2E51-6A2B-4637-A6D4-DC8147B9EE2B}"/>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6442568C-5B5E-4CCF-9F07-06F89FFD4BBB}"/>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Explain and sign off</a:t>
            </a:r>
          </a:p>
        </p:txBody>
      </p:sp>
      <p:sp>
        <p:nvSpPr>
          <p:cNvPr id="20" name="">
            <a:extLst xmlns:a="http://schemas.openxmlformats.org/drawingml/2006/main">
              <a:ext uri="{FF2B5EF4-FFF2-40B4-BE49-F238E27FC236}">
                <a16:creationId xmlns:a16="http://schemas.microsoft.com/office/drawing/2014/main" id="{8082E46D-23BA-4619-A17F-36402A7CA995}"/>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Movement analysis, limitations and actuarial review.</a:t>
            </a:r>
          </a:p>
        </p:txBody>
      </p:sp>
      <p:sp>
        <p:nvSpPr>
          <p:cNvPr id="24" name="">
            <a:extLst xmlns:a="http://schemas.openxmlformats.org/drawingml/2006/main">
              <a:ext uri="{FF2B5EF4-FFF2-40B4-BE49-F238E27FC236}">
                <a16:creationId xmlns:a16="http://schemas.microsoft.com/office/drawing/2014/main" id="{53541B9C-44E1-40E5-87FF-401FD1527D0D}"/>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Genellipse can connect retained actuarial engines where specialist product calculations remain authoritative.</a:t>
            </a:r>
          </a:p>
        </p:txBody>
      </p:sp>
      <p:sp>
        <p:nvSpPr>
          <p:cNvPr id="25" name="">
            <a:extLst xmlns:a="http://schemas.openxmlformats.org/drawingml/2006/main">
              <a:ext uri="{FF2B5EF4-FFF2-40B4-BE49-F238E27FC236}">
                <a16:creationId xmlns:a16="http://schemas.microsoft.com/office/drawing/2014/main" id="{0D450051-DDCF-4B61-B3D5-0EE59642ECB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26" name="">
            <a:extLst xmlns:a="http://schemas.openxmlformats.org/drawingml/2006/main">
              <a:ext uri="{FF2B5EF4-FFF2-40B4-BE49-F238E27FC236}">
                <a16:creationId xmlns:a16="http://schemas.microsoft.com/office/drawing/2014/main" id="{58AB5BA0-20A6-4379-B5A6-B2990A02FA0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4DF1CB07-A540-4EB2-BC35-2921713D94D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9200E8A6-B897-4494-859E-4BAB8181EE5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35</a:t>
            </a:r>
          </a:p>
        </p:txBody>
      </p:sp>
    </p:spTree>
    <p:extLst>
      <p:ext uri="{BB962C8B-B14F-4D97-AF65-F5344CB8AC3E}">
        <p14:creationId xmlns:p14="http://schemas.microsoft.com/office/powerpoint/2010/main" val="154050631"/>
      </p:ext>
    </p:extLst>
  </p:cSld>
</p:sld>
</file>

<file path=ppt/slides/slide2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ec9d85e59aa42c0"/>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1CDD873-F421-4859-A33E-4C89B248746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Assumptions reflect the remaining liabilities</a:t>
            </a:r>
          </a:p>
        </p:txBody>
      </p:sp>
      <p:sp>
        <p:nvSpPr>
          <p:cNvPr id="3" name="">
            <a:extLst xmlns:a="http://schemas.openxmlformats.org/drawingml/2006/main">
              <a:ext uri="{FF2B5EF4-FFF2-40B4-BE49-F238E27FC236}">
                <a16:creationId xmlns:a16="http://schemas.microsoft.com/office/drawing/2014/main" id="{1267B9B9-7177-460E-B5B8-4FDEEED3474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0174822-4125-4677-88EA-0A7515B06B76}"/>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same shock can affect protection and annuity portfolios differently.</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524125"/>
                <a:gridCol w="4143375"/>
                <a:gridCol w="4191000"/>
              </a:tblGrid>
              <a:tr h="511175">
                <a:tc>
                  <a:txBody>
                    <a:bodyPr>
                      <a:noAutofit/>
                    </a:bodyPr>
                    <a:lstStyle/>
                    <a:p>
                      <a:r>
                        <a:rPr sz="1650" b="1">
                          <a:solidFill>
                            <a:srgbClr val="FFFFFF"/>
                          </a:solidFill>
                          <a:latin typeface="Liberation Sans"/>
                          <a:ea typeface="Liberation Sans"/>
                          <a:cs typeface="Liberation Sans"/>
                        </a:rPr>
                        <a:t>Driver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Life protection focus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Annuity / savings focus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Mortality / longevity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Death benefit timing and amount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Duration of income payments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Lapses and surrenders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Benefit exposure and selection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Guarantees and surrender behaviour</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Expenses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Run-off scale and inflation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Long-duration servicing costs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Rates and markets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Discounting and asset cash flows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Guarantees, crediting and options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Management actions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Contract and governance constraints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Feasible actions and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BB7BED8F-C4E3-45AD-8E95-1341DDE2F06F}"/>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FDBFF286-1C0B-44D7-8952-35D85B6248F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C619D24D-14A6-4B11-ACF4-FCF9D138CE1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D36DB4A0-99C1-44D2-8C68-E941D085CB4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BC02762E-663A-4109-9CF0-A91CF0395FB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21 / 35</a:t>
            </a:r>
          </a:p>
        </p:txBody>
      </p:sp>
    </p:spTree>
    <p:extLst>
      <p:ext uri="{BB962C8B-B14F-4D97-AF65-F5344CB8AC3E}">
        <p14:creationId xmlns:p14="http://schemas.microsoft.com/office/powerpoint/2010/main" val="452200883"/>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a883a12798a486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E39327F-76F8-4883-AA73-0395905C4D4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An explained reserve movement</a:t>
            </a:r>
          </a:p>
        </p:txBody>
      </p:sp>
      <p:sp>
        <p:nvSpPr>
          <p:cNvPr id="3" name="">
            <a:extLst xmlns:a="http://schemas.openxmlformats.org/drawingml/2006/main">
              <a:ext uri="{FF2B5EF4-FFF2-40B4-BE49-F238E27FC236}">
                <a16:creationId xmlns:a16="http://schemas.microsoft.com/office/drawing/2014/main" id="{D93BD2D7-4600-474E-8E37-6B0919E5263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5529C88-90E8-4A32-8089-4515D3574C4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review should connect opening and closing liabilities to identifiable drivers.</a:t>
            </a:r>
          </a:p>
        </p:txBody>
      </p:sp>
      <p:sp>
        <p:nvSpPr>
          <p:cNvPr id="5" name="">
            <a:extLst xmlns:a="http://schemas.openxmlformats.org/drawingml/2006/main">
              <a:ext uri="{FF2B5EF4-FFF2-40B4-BE49-F238E27FC236}">
                <a16:creationId xmlns:a16="http://schemas.microsoft.com/office/drawing/2014/main" id="{C318304F-1C18-4516-B412-D2372A0B9809}"/>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7F61A2F-9B7D-4009-861A-2D7949B686DF}"/>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Illustrative liability units, millions; one reporting period</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a0def1125dbf4419"/>
          </a:graphicData>
        </a:graphic>
      </p:graphicFrame>
      <p:sp>
        <p:nvSpPr>
          <p:cNvPr id="8" name="">
            <a:extLst xmlns:a="http://schemas.openxmlformats.org/drawingml/2006/main">
              <a:ext uri="{FF2B5EF4-FFF2-40B4-BE49-F238E27FC236}">
                <a16:creationId xmlns:a16="http://schemas.microsoft.com/office/drawing/2014/main" id="{EECF6994-6B4F-4E6E-BA95-4876F3049268}"/>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100 to 98</a:t>
            </a:r>
          </a:p>
        </p:txBody>
      </p:sp>
      <p:sp>
        <p:nvSpPr>
          <p:cNvPr id="9" name="">
            <a:extLst xmlns:a="http://schemas.openxmlformats.org/drawingml/2006/main">
              <a:ext uri="{FF2B5EF4-FFF2-40B4-BE49-F238E27FC236}">
                <a16:creationId xmlns:a16="http://schemas.microsoft.com/office/drawing/2014/main" id="{5C97E344-ACA2-478D-BDD2-2B1F710CC00B}"/>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Every movement explained</a:t>
            </a:r>
          </a:p>
        </p:txBody>
      </p:sp>
      <p:sp>
        <p:nvSpPr>
          <p:cNvPr id="10" name="">
            <a:extLst xmlns:a="http://schemas.openxmlformats.org/drawingml/2006/main">
              <a:ext uri="{FF2B5EF4-FFF2-40B4-BE49-F238E27FC236}">
                <a16:creationId xmlns:a16="http://schemas.microsoft.com/office/drawing/2014/main" id="{4431298F-DDAB-47E3-BC7B-D6DFD2C513E2}"/>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Review the basis and evidence before approving the result.</a:t>
            </a:r>
          </a:p>
        </p:txBody>
      </p:sp>
      <p:sp>
        <p:nvSpPr>
          <p:cNvPr id="11" name="">
            <a:extLst xmlns:a="http://schemas.openxmlformats.org/drawingml/2006/main">
              <a:ext uri="{FF2B5EF4-FFF2-40B4-BE49-F238E27FC236}">
                <a16:creationId xmlns:a16="http://schemas.microsoft.com/office/drawing/2014/main" id="{2D28931F-E81E-4440-BAA0-0114EC3BA65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Synthetic arithmetic example. 100 − 6 + 2 + 3 − 1 = 98. No valuation or capital outcome is implied.</a:t>
            </a:r>
          </a:p>
        </p:txBody>
      </p:sp>
      <p:sp>
        <p:nvSpPr>
          <p:cNvPr id="12" name="">
            <a:extLst xmlns:a="http://schemas.openxmlformats.org/drawingml/2006/main">
              <a:ext uri="{FF2B5EF4-FFF2-40B4-BE49-F238E27FC236}">
                <a16:creationId xmlns:a16="http://schemas.microsoft.com/office/drawing/2014/main" id="{25B5783E-6A01-4F31-98B7-A00761DB764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42B4DB9A-AF49-447D-8116-F5814CE0F5C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A6A3C06A-FDBE-4327-98B6-66EB3F2F2E19}"/>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35</a:t>
            </a:r>
          </a:p>
        </p:txBody>
      </p:sp>
    </p:spTree>
    <p:extLst>
      <p:ext uri="{BB962C8B-B14F-4D97-AF65-F5344CB8AC3E}">
        <p14:creationId xmlns:p14="http://schemas.microsoft.com/office/powerpoint/2010/main" val="955593301"/>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76e3f55bf4a4478"/>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9C1D717-799D-44F8-A944-EFF10646E89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Separate reporting bases, connected evidence</a:t>
            </a:r>
          </a:p>
        </p:txBody>
      </p:sp>
      <p:sp>
        <p:nvSpPr>
          <p:cNvPr id="3" name="">
            <a:extLst xmlns:a="http://schemas.openxmlformats.org/drawingml/2006/main">
              <a:ext uri="{FF2B5EF4-FFF2-40B4-BE49-F238E27FC236}">
                <a16:creationId xmlns:a16="http://schemas.microsoft.com/office/drawing/2014/main" id="{6933C07F-340F-4EAE-A1B8-CB7FE422372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C4A038D-4534-4573-B4F2-B9B4A7212F1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Operational data can support several reporting processes without merging their rules.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4000500"/>
                <a:gridCol w="6858000"/>
              </a:tblGrid>
              <a:tr h="511175">
                <a:tc>
                  <a:txBody>
                    <a:bodyPr>
                      <a:noAutofit/>
                    </a:bodyPr>
                    <a:lstStyle/>
                    <a:p>
                      <a:r>
                        <a:rPr sz="1650" b="1">
                          <a:solidFill>
                            <a:srgbClr val="FFFFFF"/>
                          </a:solidFill>
                          <a:latin typeface="Liberation Sans"/>
                          <a:ea typeface="Liberation Sans"/>
                          <a:cs typeface="Liberation Sans"/>
                        </a:rPr>
                        <a:t>Reporting lens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Data and evidence to retain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UK: IFRS 17, where applicable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Contract groups, cash flows, assumptions and movements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UK: Solvency UK</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Prudential valuation, capital inputs and reporting controls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US: GAAP / LDTI, where applicable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Cohorts, assumptions and applicable disclosure inputs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US: statutory valuation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Issue vintage, product, required basis and actuarial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Common control</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Trace each output to source, model version and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1726F93A-6A58-4AC8-919E-97419BE44175}"/>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21A96EF-31DE-47E6-BBB6-DA0814F42CF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36967E75-598E-4946-B40B-DCE83EC2BF3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841D796D-4987-44AF-84EF-EB5C685EA6A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11F7AB78-0DC9-42B4-AF39-397A3450BFD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35</a:t>
            </a:r>
          </a:p>
        </p:txBody>
      </p:sp>
    </p:spTree>
    <p:extLst>
      <p:ext uri="{BB962C8B-B14F-4D97-AF65-F5344CB8AC3E}">
        <p14:creationId xmlns:p14="http://schemas.microsoft.com/office/powerpoint/2010/main" val="1713441159"/>
      </p:ext>
    </p:extLst>
  </p:cSld>
</p:sld>
</file>

<file path=ppt/slides/slide2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a8dbb15f1fcf4e7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CD1263B-F572-4089-9EB6-7B8E39F6528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Reinsurance through the life of the policy</a:t>
            </a:r>
          </a:p>
        </p:txBody>
      </p:sp>
      <p:sp>
        <p:nvSpPr>
          <p:cNvPr id="3" name="">
            <a:extLst xmlns:a="http://schemas.openxmlformats.org/drawingml/2006/main">
              <a:ext uri="{FF2B5EF4-FFF2-40B4-BE49-F238E27FC236}">
                <a16:creationId xmlns:a16="http://schemas.microsoft.com/office/drawing/2014/main" id="{2FF51CE4-09F5-4C2D-8D8C-B2F37EC6365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73F2587-75EB-4A31-9EBB-BE6A30E70E0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claim and its recovery should remain connected to the original ceded record.</a:t>
            </a:r>
          </a:p>
        </p:txBody>
      </p:sp>
      <p:sp>
        <p:nvSpPr>
          <p:cNvPr id="5" name="">
            <a:extLst xmlns:a="http://schemas.openxmlformats.org/drawingml/2006/main">
              <a:ext uri="{FF2B5EF4-FFF2-40B4-BE49-F238E27FC236}">
                <a16:creationId xmlns:a16="http://schemas.microsoft.com/office/drawing/2014/main" id="{C66BE3C5-57FA-4046-80DE-7FFCC37AE387}"/>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CDDB48F-08D0-49D9-BB00-3C0034277C8D}"/>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319FA39D-BEFE-4D80-A437-A26B0BA989CE}"/>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Identify cover</a:t>
            </a:r>
          </a:p>
        </p:txBody>
      </p:sp>
      <p:sp>
        <p:nvSpPr>
          <p:cNvPr id="8" name="">
            <a:extLst xmlns:a="http://schemas.openxmlformats.org/drawingml/2006/main">
              <a:ext uri="{FF2B5EF4-FFF2-40B4-BE49-F238E27FC236}">
                <a16:creationId xmlns:a16="http://schemas.microsoft.com/office/drawing/2014/main" id="{BC08996E-0827-47EB-8371-D80B390C551B}"/>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Match policy, effective treaty and participation.</a:t>
            </a:r>
          </a:p>
        </p:txBody>
      </p:sp>
      <p:sp>
        <p:nvSpPr>
          <p:cNvPr id="9" name="">
            <a:extLst xmlns:a="http://schemas.openxmlformats.org/drawingml/2006/main">
              <a:ext uri="{FF2B5EF4-FFF2-40B4-BE49-F238E27FC236}">
                <a16:creationId xmlns:a16="http://schemas.microsoft.com/office/drawing/2014/main" id="{E152AAF8-9355-4044-A3EB-72BD6EFF2069}"/>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F624A6B-4DD4-409E-8B80-EEA53829F7B5}"/>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D6DF8D98-2B7E-41E6-A425-480647523782}"/>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Validate amounts</a:t>
            </a:r>
          </a:p>
        </p:txBody>
      </p:sp>
      <p:sp>
        <p:nvSpPr>
          <p:cNvPr id="12" name="">
            <a:extLst xmlns:a="http://schemas.openxmlformats.org/drawingml/2006/main">
              <a:ext uri="{FF2B5EF4-FFF2-40B4-BE49-F238E27FC236}">
                <a16:creationId xmlns:a16="http://schemas.microsoft.com/office/drawing/2014/main" id="{1C8A9DF4-BF32-4016-8FF0-5B362C8AC6A2}"/>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Reconcile benefits, ceded shares and adjustments.</a:t>
            </a:r>
          </a:p>
        </p:txBody>
      </p:sp>
      <p:sp>
        <p:nvSpPr>
          <p:cNvPr id="13" name="">
            <a:extLst xmlns:a="http://schemas.openxmlformats.org/drawingml/2006/main">
              <a:ext uri="{FF2B5EF4-FFF2-40B4-BE49-F238E27FC236}">
                <a16:creationId xmlns:a16="http://schemas.microsoft.com/office/drawing/2014/main" id="{0C1EE497-8943-43D9-983D-31496E38BDED}"/>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8CA0816-ED76-4FC8-BD76-E6D382902E22}"/>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EFDBF39-AC18-44C9-BB18-154581C80BCA}"/>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Submit and track</a:t>
            </a:r>
          </a:p>
        </p:txBody>
      </p:sp>
      <p:sp>
        <p:nvSpPr>
          <p:cNvPr id="16" name="">
            <a:extLst xmlns:a="http://schemas.openxmlformats.org/drawingml/2006/main">
              <a:ext uri="{FF2B5EF4-FFF2-40B4-BE49-F238E27FC236}">
                <a16:creationId xmlns:a16="http://schemas.microsoft.com/office/drawing/2014/main" id="{CF7639E5-DEDB-4EED-8037-8F763022EF7D}"/>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Prepare evidence and follow counterparty queries.</a:t>
            </a:r>
          </a:p>
        </p:txBody>
      </p:sp>
      <p:sp>
        <p:nvSpPr>
          <p:cNvPr id="17" name="">
            <a:extLst xmlns:a="http://schemas.openxmlformats.org/drawingml/2006/main">
              <a:ext uri="{FF2B5EF4-FFF2-40B4-BE49-F238E27FC236}">
                <a16:creationId xmlns:a16="http://schemas.microsoft.com/office/drawing/2014/main" id="{96F32A35-4D26-4EBE-9D64-140B917CDD68}"/>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AA3BD3F5-28B0-43E2-A1BD-4400D4082D73}"/>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1038F843-528C-4D41-83EC-2D5ED7E3D299}"/>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Collect and reconcile</a:t>
            </a:r>
          </a:p>
        </p:txBody>
      </p:sp>
      <p:sp>
        <p:nvSpPr>
          <p:cNvPr id="20" name="">
            <a:extLst xmlns:a="http://schemas.openxmlformats.org/drawingml/2006/main">
              <a:ext uri="{FF2B5EF4-FFF2-40B4-BE49-F238E27FC236}">
                <a16:creationId xmlns:a16="http://schemas.microsoft.com/office/drawing/2014/main" id="{4020D8D1-50D4-48C4-AAAC-74059E457A99}"/>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Match cash, open balances and ledger entries.</a:t>
            </a:r>
          </a:p>
        </p:txBody>
      </p:sp>
      <p:sp>
        <p:nvSpPr>
          <p:cNvPr id="24" name="">
            <a:extLst xmlns:a="http://schemas.openxmlformats.org/drawingml/2006/main">
              <a:ext uri="{FF2B5EF4-FFF2-40B4-BE49-F238E27FC236}">
                <a16:creationId xmlns:a16="http://schemas.microsoft.com/office/drawing/2014/main" id="{E58F27DF-36D2-4312-AC23-514191ADDEF5}"/>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Genellipse would assess historical treaties, data gaps, recaptures and disputed recoveries.</a:t>
            </a:r>
          </a:p>
        </p:txBody>
      </p:sp>
      <p:sp>
        <p:nvSpPr>
          <p:cNvPr id="25" name="">
            <a:extLst xmlns:a="http://schemas.openxmlformats.org/drawingml/2006/main">
              <a:ext uri="{FF2B5EF4-FFF2-40B4-BE49-F238E27FC236}">
                <a16:creationId xmlns:a16="http://schemas.microsoft.com/office/drawing/2014/main" id="{71147742-8618-4FEE-90B6-DFC0C43BC14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26" name="">
            <a:extLst xmlns:a="http://schemas.openxmlformats.org/drawingml/2006/main">
              <a:ext uri="{FF2B5EF4-FFF2-40B4-BE49-F238E27FC236}">
                <a16:creationId xmlns:a16="http://schemas.microsoft.com/office/drawing/2014/main" id="{A0BB7CF6-BC71-4AE0-9FAA-2533A8C8E68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D2BA6501-8A71-45B1-BA8F-F78711C8D79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09C16121-A81C-4B36-9521-5038413C5B6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24 / 35</a:t>
            </a:r>
          </a:p>
        </p:txBody>
      </p:sp>
    </p:spTree>
    <p:extLst>
      <p:ext uri="{BB962C8B-B14F-4D97-AF65-F5344CB8AC3E}">
        <p14:creationId xmlns:p14="http://schemas.microsoft.com/office/powerpoint/2010/main" val="833671134"/>
      </p:ext>
    </p:extLst>
  </p:cSld>
</p:sld>
</file>

<file path=ppt/slides/slide2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f04291cd185948f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CBCD16B-E164-4551-A94D-AB1A017F63AE}"/>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Operational resilience during transition</a:t>
            </a:r>
          </a:p>
        </p:txBody>
      </p:sp>
      <p:sp>
        <p:nvSpPr>
          <p:cNvPr id="3" name="">
            <a:extLst xmlns:a="http://schemas.openxmlformats.org/drawingml/2006/main">
              <a:ext uri="{FF2B5EF4-FFF2-40B4-BE49-F238E27FC236}">
                <a16:creationId xmlns:a16="http://schemas.microsoft.com/office/drawing/2014/main" id="{6F54BFC1-2E07-4FB3-B390-4D21635F907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F8674D2-ED42-4085-84FD-3FA24F64CC5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Claims and scheduled payments need a workable service path during disruption.</a:t>
            </a:r>
          </a:p>
        </p:txBody>
      </p:sp>
      <p:sp>
        <p:nvSpPr>
          <p:cNvPr id="5" name="">
            <a:extLst xmlns:a="http://schemas.openxmlformats.org/drawingml/2006/main">
              <a:ext uri="{FF2B5EF4-FFF2-40B4-BE49-F238E27FC236}">
                <a16:creationId xmlns:a16="http://schemas.microsoft.com/office/drawing/2014/main" id="{DBB26749-33B3-45B3-85DC-04CC57BC5E16}"/>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81567C8-9575-42B3-9ACE-9090372920AF}"/>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256D8F2D-35BC-4DAE-BB68-38719DEAA711}"/>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Map services</a:t>
            </a:r>
          </a:p>
        </p:txBody>
      </p:sp>
      <p:sp>
        <p:nvSpPr>
          <p:cNvPr id="8" name="">
            <a:extLst xmlns:a="http://schemas.openxmlformats.org/drawingml/2006/main">
              <a:ext uri="{FF2B5EF4-FFF2-40B4-BE49-F238E27FC236}">
                <a16:creationId xmlns:a16="http://schemas.microsoft.com/office/drawing/2014/main" id="{C904AA45-01F3-49EB-BCDA-5CA8A804247C}"/>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Identify critical journeys and dependencies.</a:t>
            </a:r>
          </a:p>
        </p:txBody>
      </p:sp>
      <p:sp>
        <p:nvSpPr>
          <p:cNvPr id="9" name="">
            <a:extLst xmlns:a="http://schemas.openxmlformats.org/drawingml/2006/main">
              <a:ext uri="{FF2B5EF4-FFF2-40B4-BE49-F238E27FC236}">
                <a16:creationId xmlns:a16="http://schemas.microsoft.com/office/drawing/2014/main" id="{E4507052-2B9B-47E5-90A3-73F26F000944}"/>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0A04B10-DF84-47C4-AD43-A13C5BB5FA61}"/>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83D268FA-9DA0-44AA-8138-4378A5C81943}"/>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Rehearse disruption</a:t>
            </a:r>
          </a:p>
        </p:txBody>
      </p:sp>
      <p:sp>
        <p:nvSpPr>
          <p:cNvPr id="12" name="">
            <a:extLst xmlns:a="http://schemas.openxmlformats.org/drawingml/2006/main">
              <a:ext uri="{FF2B5EF4-FFF2-40B4-BE49-F238E27FC236}">
                <a16:creationId xmlns:a16="http://schemas.microsoft.com/office/drawing/2014/main" id="{963C9623-6289-4A47-9242-A0BC1860BD85}"/>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Test missing feeds, core outages and supplier failure.</a:t>
            </a:r>
          </a:p>
        </p:txBody>
      </p:sp>
      <p:sp>
        <p:nvSpPr>
          <p:cNvPr id="13" name="">
            <a:extLst xmlns:a="http://schemas.openxmlformats.org/drawingml/2006/main">
              <a:ext uri="{FF2B5EF4-FFF2-40B4-BE49-F238E27FC236}">
                <a16:creationId xmlns:a16="http://schemas.microsoft.com/office/drawing/2014/main" id="{806BC041-9BCF-48C9-9049-2E4BBD17667B}"/>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D84A651-40F5-4333-9C73-096C994B2111}"/>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E1585B2E-1570-4AC2-AB9F-D4943D9DEA40}"/>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Operate safely</a:t>
            </a:r>
          </a:p>
        </p:txBody>
      </p:sp>
      <p:sp>
        <p:nvSpPr>
          <p:cNvPr id="16" name="">
            <a:extLst xmlns:a="http://schemas.openxmlformats.org/drawingml/2006/main">
              <a:ext uri="{FF2B5EF4-FFF2-40B4-BE49-F238E27FC236}">
                <a16:creationId xmlns:a16="http://schemas.microsoft.com/office/drawing/2014/main" id="{525C173E-01A3-4BF9-94DF-311F2ED0AA70}"/>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Use controlled queues and authorised fallback procedures.</a:t>
            </a:r>
          </a:p>
        </p:txBody>
      </p:sp>
      <p:sp>
        <p:nvSpPr>
          <p:cNvPr id="17" name="">
            <a:extLst xmlns:a="http://schemas.openxmlformats.org/drawingml/2006/main">
              <a:ext uri="{FF2B5EF4-FFF2-40B4-BE49-F238E27FC236}">
                <a16:creationId xmlns:a16="http://schemas.microsoft.com/office/drawing/2014/main" id="{A82F1219-2129-4B61-9AE2-6F8901E5A473}"/>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5B7B46B-D54F-4621-B69B-1B7D7ABF90C1}"/>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F3434589-DCE1-4C47-9A25-5B6C8E5B659B}"/>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Recover fully</a:t>
            </a:r>
          </a:p>
        </p:txBody>
      </p:sp>
      <p:sp>
        <p:nvSpPr>
          <p:cNvPr id="20" name="">
            <a:extLst xmlns:a="http://schemas.openxmlformats.org/drawingml/2006/main">
              <a:ext uri="{FF2B5EF4-FFF2-40B4-BE49-F238E27FC236}">
                <a16:creationId xmlns:a16="http://schemas.microsoft.com/office/drawing/2014/main" id="{395B6E50-16B8-471F-8824-888BB0523CC7}"/>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Replay once, reconcile money and close exceptions.</a:t>
            </a:r>
          </a:p>
        </p:txBody>
      </p:sp>
      <p:sp>
        <p:nvSpPr>
          <p:cNvPr id="24" name="">
            <a:extLst xmlns:a="http://schemas.openxmlformats.org/drawingml/2006/main">
              <a:ext uri="{FF2B5EF4-FFF2-40B4-BE49-F238E27FC236}">
                <a16:creationId xmlns:a16="http://schemas.microsoft.com/office/drawing/2014/main" id="{3869434D-5FAC-4624-9260-BA574CE1B871}"/>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UK impact tolerances and US continuity obligations require their own applicability assessment.</a:t>
            </a:r>
          </a:p>
        </p:txBody>
      </p:sp>
      <p:sp>
        <p:nvSpPr>
          <p:cNvPr id="25" name="">
            <a:extLst xmlns:a="http://schemas.openxmlformats.org/drawingml/2006/main">
              <a:ext uri="{FF2B5EF4-FFF2-40B4-BE49-F238E27FC236}">
                <a16:creationId xmlns:a16="http://schemas.microsoft.com/office/drawing/2014/main" id="{4AC2093F-8088-4CC9-B15B-17B916944B8F}"/>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26" name="">
            <a:extLst xmlns:a="http://schemas.openxmlformats.org/drawingml/2006/main">
              <a:ext uri="{FF2B5EF4-FFF2-40B4-BE49-F238E27FC236}">
                <a16:creationId xmlns:a16="http://schemas.microsoft.com/office/drawing/2014/main" id="{C7DDD9E5-1686-487E-BC3E-3248717FBCF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324410F9-FABA-418E-90B9-BFD87BBA780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B5344AE0-11A4-4463-9461-AA68D5AD900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25 / 35</a:t>
            </a:r>
          </a:p>
        </p:txBody>
      </p:sp>
    </p:spTree>
    <p:extLst>
      <p:ext uri="{BB962C8B-B14F-4D97-AF65-F5344CB8AC3E}">
        <p14:creationId xmlns:p14="http://schemas.microsoft.com/office/powerpoint/2010/main" val="688580860"/>
      </p:ext>
    </p:extLst>
  </p:cSld>
</p:sld>
</file>

<file path=ppt/slides/slide2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c59611e4a284cb5"/>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D66EB92-C56E-41D6-A12C-F015BADD2CAF}"/>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Acquired portfolios and administration changes</a:t>
            </a:r>
          </a:p>
        </p:txBody>
      </p:sp>
      <p:sp>
        <p:nvSpPr>
          <p:cNvPr id="3" name="">
            <a:extLst xmlns:a="http://schemas.openxmlformats.org/drawingml/2006/main">
              <a:ext uri="{FF2B5EF4-FFF2-40B4-BE49-F238E27FC236}">
                <a16:creationId xmlns:a16="http://schemas.microsoft.com/office/drawing/2014/main" id="{F8D5548B-D84B-4AFF-8080-28A90D5BAC57}"/>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02F0AA7-9007-4117-A05A-5DFFEC006E2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Data readiness and legal authority are separate parts of a successful transition.</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3190875"/>
                <a:gridCol w="7667625"/>
              </a:tblGrid>
              <a:tr h="511175">
                <a:tc>
                  <a:txBody>
                    <a:bodyPr>
                      <a:noAutofit/>
                    </a:bodyPr>
                    <a:lstStyle/>
                    <a:p>
                      <a:r>
                        <a:rPr sz="1650" b="1">
                          <a:solidFill>
                            <a:srgbClr val="FFFFFF"/>
                          </a:solidFill>
                          <a:latin typeface="Liberation Sans"/>
                          <a:ea typeface="Liberation Sans"/>
                          <a:cs typeface="Liberation Sans"/>
                        </a:rPr>
                        <a:t>Workstream</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Questions for the transition team</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Portfolio perimeter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Which contracts, liabilities and service obligations move?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Legal and regulatory path</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Which permissions, consents or approvals apply?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Operational handover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Who owns pending claims, complaints and third parties?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Financial continuity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How do opening balances and reinsurance reconcile?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Historical access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Who preserves records, retrieval and audit rights?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576BFD37-A536-46CC-B198-FAB016E2412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5429C91-9CDA-4BED-B75D-4565F4561BF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3BD9C9E9-899D-40DB-B3AA-7A31CCD5DCB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9E9D8432-0A97-4E81-8300-1F36681A5BE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2E5EAEE6-7332-418A-8DB2-FDDD9370403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26 / 35</a:t>
            </a:r>
          </a:p>
        </p:txBody>
      </p:sp>
    </p:spTree>
    <p:extLst>
      <p:ext uri="{BB962C8B-B14F-4D97-AF65-F5344CB8AC3E}">
        <p14:creationId xmlns:p14="http://schemas.microsoft.com/office/powerpoint/2010/main" val="907179356"/>
      </p:ext>
    </p:extLst>
  </p:cSld>
</p:sld>
</file>

<file path=ppt/slides/slide2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dedac285df84892"/>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D4F0EFF-3A11-4A8D-81E1-77D391DC7B1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scorecard for sustainable run-off</a:t>
            </a:r>
          </a:p>
        </p:txBody>
      </p:sp>
      <p:sp>
        <p:nvSpPr>
          <p:cNvPr id="3" name="">
            <a:extLst xmlns:a="http://schemas.openxmlformats.org/drawingml/2006/main">
              <a:ext uri="{FF2B5EF4-FFF2-40B4-BE49-F238E27FC236}">
                <a16:creationId xmlns:a16="http://schemas.microsoft.com/office/drawing/2014/main" id="{3F3E8E7D-CA6C-4F0F-ACA7-2775A9C1EA5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03C41E81-A258-4A9D-86EA-65EE2CA4D51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Financial efficiency and policyholder outcomes should remain visible together.</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809875"/>
                <a:gridCol w="5762625"/>
                <a:gridCol w="2286000"/>
              </a:tblGrid>
              <a:tr h="511175">
                <a:tc>
                  <a:txBody>
                    <a:bodyPr>
                      <a:noAutofit/>
                    </a:bodyPr>
                    <a:lstStyle/>
                    <a:p>
                      <a:r>
                        <a:rPr sz="1650" b="1">
                          <a:solidFill>
                            <a:srgbClr val="FFFFFF"/>
                          </a:solidFill>
                          <a:latin typeface="Liberation Sans"/>
                          <a:ea typeface="Liberation Sans"/>
                          <a:cs typeface="Liberation Sans"/>
                        </a:rPr>
                        <a:t>Measure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Definition to agree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Review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Cost per policy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Annual operating cost / average in-force count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Finance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Service turnaround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Median and tail time by request type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Operations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Life claims duration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Notification-to-payment, with pause reasons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Claims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Calculation quality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Material differences and repeat errors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Actuarial / 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Customer outcomes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Complaints, access and vulnerable-customer results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Conduct lead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D07C2B1D-DABE-4896-AF7C-0AFE654EBE5C}"/>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050B0BA-8E98-44D1-B8BA-5CD7F51BD85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27100C95-CE96-4FB8-A364-248177E4784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C88393E4-A271-4B63-98C2-2544294EE04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5764959D-6CCE-4614-A66B-0B4D754FF23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27 / 35</a:t>
            </a:r>
          </a:p>
        </p:txBody>
      </p:sp>
    </p:spTree>
    <p:extLst>
      <p:ext uri="{BB962C8B-B14F-4D97-AF65-F5344CB8AC3E}">
        <p14:creationId xmlns:p14="http://schemas.microsoft.com/office/powerpoint/2010/main" val="1276243877"/>
      </p:ext>
    </p:extLst>
  </p:cSld>
</p:sld>
</file>

<file path=ppt/slides/slide2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d68082ee3514cb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974BA6E-B9BB-450E-980F-3228360AA78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UK business case: an explicit first year</a:t>
            </a:r>
          </a:p>
        </p:txBody>
      </p:sp>
      <p:sp>
        <p:nvSpPr>
          <p:cNvPr id="3" name="">
            <a:extLst xmlns:a="http://schemas.openxmlformats.org/drawingml/2006/main">
              <a:ext uri="{FF2B5EF4-FFF2-40B4-BE49-F238E27FC236}">
                <a16:creationId xmlns:a16="http://schemas.microsoft.com/office/drawing/2014/main" id="{38DCC3AF-8CDF-4215-9DAD-5AC446AB048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813CD5B-0D69-4194-B656-80480260CC8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hypothetical portfolio balances avoidable cost against transition and recurring spend.</a:t>
            </a:r>
          </a:p>
        </p:txBody>
      </p:sp>
      <p:sp>
        <p:nvSpPr>
          <p:cNvPr id="5" name="">
            <a:extLst xmlns:a="http://schemas.openxmlformats.org/drawingml/2006/main">
              <a:ext uri="{FF2B5EF4-FFF2-40B4-BE49-F238E27FC236}">
                <a16:creationId xmlns:a16="http://schemas.microsoft.com/office/drawing/2014/main" id="{C23B42AB-904C-436B-9242-BF106C491C39}"/>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039B035-40EC-4449-B733-BB26813E7E2D}"/>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GBP millions, first full year of the illustrative programme</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8134fada218849fa"/>
          </a:graphicData>
        </a:graphic>
      </p:graphicFrame>
      <p:sp>
        <p:nvSpPr>
          <p:cNvPr id="8" name="">
            <a:extLst xmlns:a="http://schemas.openxmlformats.org/drawingml/2006/main">
              <a:ext uri="{FF2B5EF4-FFF2-40B4-BE49-F238E27FC236}">
                <a16:creationId xmlns:a16="http://schemas.microsoft.com/office/drawing/2014/main" id="{21DF5D10-6D3D-42E5-874E-92FB55D58966}"/>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£0.0m</a:t>
            </a:r>
          </a:p>
        </p:txBody>
      </p:sp>
      <p:sp>
        <p:nvSpPr>
          <p:cNvPr id="9" name="">
            <a:extLst xmlns:a="http://schemas.openxmlformats.org/drawingml/2006/main">
              <a:ext uri="{FF2B5EF4-FFF2-40B4-BE49-F238E27FC236}">
                <a16:creationId xmlns:a16="http://schemas.microsoft.com/office/drawing/2014/main" id="{4D13B73A-20F2-4A40-B5B9-033ACB8E683D}"/>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Year-one net benefit</a:t>
            </a:r>
          </a:p>
        </p:txBody>
      </p:sp>
      <p:sp>
        <p:nvSpPr>
          <p:cNvPr id="10" name="">
            <a:extLst xmlns:a="http://schemas.openxmlformats.org/drawingml/2006/main">
              <a:ext uri="{FF2B5EF4-FFF2-40B4-BE49-F238E27FC236}">
                <a16:creationId xmlns:a16="http://schemas.microsoft.com/office/drawing/2014/main" id="{20425637-58A5-4BF5-90AC-C652E5A30B39}"/>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£1.5m annual net benefit thereafter, if assumptions hold.</a:t>
            </a:r>
          </a:p>
        </p:txBody>
      </p:sp>
      <p:sp>
        <p:nvSpPr>
          <p:cNvPr id="11" name="">
            <a:extLst xmlns:a="http://schemas.openxmlformats.org/drawingml/2006/main">
              <a:ext uri="{FF2B5EF4-FFF2-40B4-BE49-F238E27FC236}">
                <a16:creationId xmlns:a16="http://schemas.microsoft.com/office/drawing/2014/main" id="{A975A981-5F42-4914-8642-3B4B2F7618D9}"/>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undiscounted. £2.4m avoided cost − £0.9m recurring cost − £1.5m transition cost = £0.0m.</a:t>
            </a:r>
          </a:p>
        </p:txBody>
      </p:sp>
      <p:sp>
        <p:nvSpPr>
          <p:cNvPr id="12" name="">
            <a:extLst xmlns:a="http://schemas.openxmlformats.org/drawingml/2006/main">
              <a:ext uri="{FF2B5EF4-FFF2-40B4-BE49-F238E27FC236}">
                <a16:creationId xmlns:a16="http://schemas.microsoft.com/office/drawing/2014/main" id="{E0578D25-BE46-4C56-A51A-69E89A9EA5A8}"/>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FFEA8BFC-A546-4D51-8782-39D34FD3D06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4421B971-31C9-4B01-97F5-181904FBA4B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28 / 35</a:t>
            </a:r>
          </a:p>
        </p:txBody>
      </p:sp>
    </p:spTree>
    <p:extLst>
      <p:ext uri="{BB962C8B-B14F-4D97-AF65-F5344CB8AC3E}">
        <p14:creationId xmlns:p14="http://schemas.microsoft.com/office/powerpoint/2010/main" val="288457686"/>
      </p:ext>
    </p:extLst>
  </p:cSld>
</p:sld>
</file>

<file path=ppt/slides/slide2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64d2bea92f24bb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30A1A0E-95D3-48A7-B2F6-8C2F0325436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US business case: separate assumptions</a:t>
            </a:r>
          </a:p>
        </p:txBody>
      </p:sp>
      <p:sp>
        <p:nvSpPr>
          <p:cNvPr id="3" name="">
            <a:extLst xmlns:a="http://schemas.openxmlformats.org/drawingml/2006/main">
              <a:ext uri="{FF2B5EF4-FFF2-40B4-BE49-F238E27FC236}">
                <a16:creationId xmlns:a16="http://schemas.microsoft.com/office/drawing/2014/main" id="{8ED6DC75-BC81-49E7-9166-518C8E46AA49}"/>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DFEABBB-7F23-4875-842F-2043B08A017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US example uses its own portfolio and USD cost base.</a:t>
            </a:r>
          </a:p>
        </p:txBody>
      </p:sp>
      <p:sp>
        <p:nvSpPr>
          <p:cNvPr id="5" name="">
            <a:extLst xmlns:a="http://schemas.openxmlformats.org/drawingml/2006/main">
              <a:ext uri="{FF2B5EF4-FFF2-40B4-BE49-F238E27FC236}">
                <a16:creationId xmlns:a16="http://schemas.microsoft.com/office/drawing/2014/main" id="{70D83D8F-D25D-4861-8C71-B2F93FF7E19C}"/>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A3EC8CB-94E2-4A32-A861-41B28B4115B7}"/>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USD millions, first full year of the illustrative programme</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042e6a76dbf84ecc"/>
          </a:graphicData>
        </a:graphic>
      </p:graphicFrame>
      <p:sp>
        <p:nvSpPr>
          <p:cNvPr id="8" name="">
            <a:extLst xmlns:a="http://schemas.openxmlformats.org/drawingml/2006/main">
              <a:ext uri="{FF2B5EF4-FFF2-40B4-BE49-F238E27FC236}">
                <a16:creationId xmlns:a16="http://schemas.microsoft.com/office/drawing/2014/main" id="{F46E1F75-6DA9-4525-9C68-787F2327FD56}"/>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$0.4m</a:t>
            </a:r>
          </a:p>
        </p:txBody>
      </p:sp>
      <p:sp>
        <p:nvSpPr>
          <p:cNvPr id="9" name="">
            <a:extLst xmlns:a="http://schemas.openxmlformats.org/drawingml/2006/main">
              <a:ext uri="{FF2B5EF4-FFF2-40B4-BE49-F238E27FC236}">
                <a16:creationId xmlns:a16="http://schemas.microsoft.com/office/drawing/2014/main" id="{0B29D2F4-F72D-4F8C-AD06-384BABF51C8D}"/>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Year-one net benefit</a:t>
            </a:r>
          </a:p>
        </p:txBody>
      </p:sp>
      <p:sp>
        <p:nvSpPr>
          <p:cNvPr id="10" name="">
            <a:extLst xmlns:a="http://schemas.openxmlformats.org/drawingml/2006/main">
              <a:ext uri="{FF2B5EF4-FFF2-40B4-BE49-F238E27FC236}">
                <a16:creationId xmlns:a16="http://schemas.microsoft.com/office/drawing/2014/main" id="{313F3739-8CD4-4589-8079-45300541E02C}"/>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$2.2m annual net benefit thereafter, if assumptions hold.</a:t>
            </a:r>
          </a:p>
        </p:txBody>
      </p:sp>
      <p:sp>
        <p:nvSpPr>
          <p:cNvPr id="11" name="">
            <a:extLst xmlns:a="http://schemas.openxmlformats.org/drawingml/2006/main">
              <a:ext uri="{FF2B5EF4-FFF2-40B4-BE49-F238E27FC236}">
                <a16:creationId xmlns:a16="http://schemas.microsoft.com/office/drawing/2014/main" id="{8DCCC919-83D7-4690-A101-899604E54761}"/>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undiscounted. $3.6m avoided cost − $1.4m recurring cost − $1.8m transition cost = $0.4m.</a:t>
            </a:r>
          </a:p>
        </p:txBody>
      </p:sp>
      <p:sp>
        <p:nvSpPr>
          <p:cNvPr id="12" name="">
            <a:extLst xmlns:a="http://schemas.openxmlformats.org/drawingml/2006/main">
              <a:ext uri="{FF2B5EF4-FFF2-40B4-BE49-F238E27FC236}">
                <a16:creationId xmlns:a16="http://schemas.microsoft.com/office/drawing/2014/main" id="{BC2F9947-92EF-4166-8F9D-A068241E3A39}"/>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DE7E0D51-2D78-4B36-918B-2D7389C7DDD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1B54A8F1-53C1-44D0-A347-39580F8D611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29 / 35</a:t>
            </a:r>
          </a:p>
        </p:txBody>
      </p:sp>
    </p:spTree>
    <p:extLst>
      <p:ext uri="{BB962C8B-B14F-4D97-AF65-F5344CB8AC3E}">
        <p14:creationId xmlns:p14="http://schemas.microsoft.com/office/powerpoint/2010/main" val="1293668895"/>
      </p:ext>
    </p:extLst>
  </p:cSld>
</p:sld>
</file>

<file path=ppt/slides/slide3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ada06dffee64c1a"/>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4EFFD51-480B-49D6-A317-CFCDF7E2A2D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Benefits depend on actual cost removal</a:t>
            </a:r>
          </a:p>
        </p:txBody>
      </p:sp>
      <p:sp>
        <p:nvSpPr>
          <p:cNvPr id="3" name="">
            <a:extLst xmlns:a="http://schemas.openxmlformats.org/drawingml/2006/main">
              <a:ext uri="{FF2B5EF4-FFF2-40B4-BE49-F238E27FC236}">
                <a16:creationId xmlns:a16="http://schemas.microsoft.com/office/drawing/2014/main" id="{EAE1C1A2-37DD-4C24-B7A8-156F6AB7E14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8EE2F63-6535-4563-92AF-6845AC0AF46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UK case changes materially when only part of the planned benefit becomes cash savings.</a:t>
            </a:r>
          </a:p>
        </p:txBody>
      </p:sp>
      <p:sp>
        <p:nvSpPr>
          <p:cNvPr id="5" name="">
            <a:extLst xmlns:a="http://schemas.openxmlformats.org/drawingml/2006/main">
              <a:ext uri="{FF2B5EF4-FFF2-40B4-BE49-F238E27FC236}">
                <a16:creationId xmlns:a16="http://schemas.microsoft.com/office/drawing/2014/main" id="{97290CAD-C352-47D9-A01B-8821EC2D869D}"/>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2D7B5C9-8212-4A2E-95F3-8A093E7019A3}"/>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GBP millions over three years; categories show benefit realisation</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64ebf888b5a34c7c"/>
          </a:graphicData>
        </a:graphic>
      </p:graphicFrame>
      <p:sp>
        <p:nvSpPr>
          <p:cNvPr id="8" name="">
            <a:extLst xmlns:a="http://schemas.openxmlformats.org/drawingml/2006/main">
              <a:ext uri="{FF2B5EF4-FFF2-40B4-BE49-F238E27FC236}">
                <a16:creationId xmlns:a16="http://schemas.microsoft.com/office/drawing/2014/main" id="{ED9C0E5B-1FBC-47C0-BE9F-57949B581809}"/>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58.3%</a:t>
            </a:r>
          </a:p>
        </p:txBody>
      </p:sp>
      <p:sp>
        <p:nvSpPr>
          <p:cNvPr id="9" name="">
            <a:extLst xmlns:a="http://schemas.openxmlformats.org/drawingml/2006/main">
              <a:ext uri="{FF2B5EF4-FFF2-40B4-BE49-F238E27FC236}">
                <a16:creationId xmlns:a16="http://schemas.microsoft.com/office/drawing/2014/main" id="{4C450BD8-37A9-4480-9008-C26DC8E1E790}"/>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Three-year break-even</a:t>
            </a:r>
          </a:p>
        </p:txBody>
      </p:sp>
      <p:sp>
        <p:nvSpPr>
          <p:cNvPr id="10" name="">
            <a:extLst xmlns:a="http://schemas.openxmlformats.org/drawingml/2006/main">
              <a:ext uri="{FF2B5EF4-FFF2-40B4-BE49-F238E27FC236}">
                <a16:creationId xmlns:a16="http://schemas.microsoft.com/office/drawing/2014/main" id="{DD95B2A2-6AE1-461C-B1EB-6A0C770F96C9}"/>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Required share of the planned annual avoided cost.</a:t>
            </a:r>
          </a:p>
        </p:txBody>
      </p:sp>
      <p:sp>
        <p:nvSpPr>
          <p:cNvPr id="11" name="">
            <a:extLst xmlns:a="http://schemas.openxmlformats.org/drawingml/2006/main">
              <a:ext uri="{FF2B5EF4-FFF2-40B4-BE49-F238E27FC236}">
                <a16:creationId xmlns:a16="http://schemas.microsoft.com/office/drawing/2014/main" id="{F4E17221-C587-445D-9298-107B4E18CD2D}"/>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Synthetic UK case. Net benefit = 3 × (£2.4m × realisation − £0.9m) − £1.5m.</a:t>
            </a:r>
          </a:p>
        </p:txBody>
      </p:sp>
      <p:sp>
        <p:nvSpPr>
          <p:cNvPr id="12" name="">
            <a:extLst xmlns:a="http://schemas.openxmlformats.org/drawingml/2006/main">
              <a:ext uri="{FF2B5EF4-FFF2-40B4-BE49-F238E27FC236}">
                <a16:creationId xmlns:a16="http://schemas.microsoft.com/office/drawing/2014/main" id="{5731FE7C-B2D8-4B5C-B4CF-7B950335E91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F5DA23AD-DC06-4A4F-B5B6-B683AC7E9F15}"/>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9E763435-402E-4D10-810F-313CD9B0A5E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30 / 35</a:t>
            </a:r>
          </a:p>
        </p:txBody>
      </p:sp>
    </p:spTree>
    <p:extLst>
      <p:ext uri="{BB962C8B-B14F-4D97-AF65-F5344CB8AC3E}">
        <p14:creationId xmlns:p14="http://schemas.microsoft.com/office/powerpoint/2010/main" val="1989807444"/>
      </p:ext>
    </p:extLst>
  </p:cSld>
</p:sld>
</file>

<file path=ppt/slides/slide3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9b5f99265bdb45e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C7FE1CB-1AF1-433D-83A6-C12EF42C3278}"/>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focused MVP within six weeks</a:t>
            </a:r>
          </a:p>
        </p:txBody>
      </p:sp>
      <p:sp>
        <p:nvSpPr>
          <p:cNvPr id="3" name="">
            <a:extLst xmlns:a="http://schemas.openxmlformats.org/drawingml/2006/main">
              <a:ext uri="{FF2B5EF4-FFF2-40B4-BE49-F238E27FC236}">
                <a16:creationId xmlns:a16="http://schemas.microsoft.com/office/drawing/2014/main" id="{35A1DE68-310F-4E29-96AE-DAA98E2F0A8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9B6572A-883F-43F8-BE2F-1B0A33C2A23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bounded workflow can demonstrate value before a wider portfolio decision.</a:t>
            </a:r>
          </a:p>
        </p:txBody>
      </p:sp>
      <p:sp>
        <p:nvSpPr>
          <p:cNvPr id="5" name="">
            <a:extLst xmlns:a="http://schemas.openxmlformats.org/drawingml/2006/main">
              <a:ext uri="{FF2B5EF4-FFF2-40B4-BE49-F238E27FC236}">
                <a16:creationId xmlns:a16="http://schemas.microsoft.com/office/drawing/2014/main" id="{EF447703-1EBB-465A-BB18-396764E0103A}"/>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5977C65-0838-42F9-A398-E8F21DCCD54D}"/>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EE834156-D9FF-49F6-BCE2-39358F21BD29}"/>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Weeks 1–2</a:t>
            </a:r>
          </a:p>
        </p:txBody>
      </p:sp>
      <p:sp>
        <p:nvSpPr>
          <p:cNvPr id="8" name="">
            <a:extLst xmlns:a="http://schemas.openxmlformats.org/drawingml/2006/main">
              <a:ext uri="{FF2B5EF4-FFF2-40B4-BE49-F238E27FC236}">
                <a16:creationId xmlns:a16="http://schemas.microsoft.com/office/drawing/2014/main" id="{9511339E-80E7-4453-B367-78C05394C6B0}"/>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Confirm one cohort, access, baseline and acceptance tests.</a:t>
            </a:r>
          </a:p>
        </p:txBody>
      </p:sp>
      <p:sp>
        <p:nvSpPr>
          <p:cNvPr id="9" name="">
            <a:extLst xmlns:a="http://schemas.openxmlformats.org/drawingml/2006/main">
              <a:ext uri="{FF2B5EF4-FFF2-40B4-BE49-F238E27FC236}">
                <a16:creationId xmlns:a16="http://schemas.microsoft.com/office/drawing/2014/main" id="{1CFDC8EB-7563-43E4-BDC0-E11416DCE4BF}"/>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9CF44A9-F170-4655-9688-B3F146597B3A}"/>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34D869E0-71E7-431D-B27D-B5A3522150D5}"/>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Weeks 3–4</a:t>
            </a:r>
          </a:p>
        </p:txBody>
      </p:sp>
      <p:sp>
        <p:nvSpPr>
          <p:cNvPr id="12" name="">
            <a:extLst xmlns:a="http://schemas.openxmlformats.org/drawingml/2006/main">
              <a:ext uri="{FF2B5EF4-FFF2-40B4-BE49-F238E27FC236}">
                <a16:creationId xmlns:a16="http://schemas.microsoft.com/office/drawing/2014/main" id="{3E762A52-6F24-4FFA-AB0E-8EFE949C76B1}"/>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Configure the workflow and test representative records.</a:t>
            </a:r>
          </a:p>
        </p:txBody>
      </p:sp>
      <p:sp>
        <p:nvSpPr>
          <p:cNvPr id="13" name="">
            <a:extLst xmlns:a="http://schemas.openxmlformats.org/drawingml/2006/main">
              <a:ext uri="{FF2B5EF4-FFF2-40B4-BE49-F238E27FC236}">
                <a16:creationId xmlns:a16="http://schemas.microsoft.com/office/drawing/2014/main" id="{8B0E048F-8ED4-449D-AC7E-26E9DBFB7C28}"/>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D49D366-0936-41D9-BB32-D606D20A61E0}"/>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442BB824-C8F9-4B8E-ACCB-6F347C1CB087}"/>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Week 5</a:t>
            </a:r>
          </a:p>
        </p:txBody>
      </p:sp>
      <p:sp>
        <p:nvSpPr>
          <p:cNvPr id="16" name="">
            <a:extLst xmlns:a="http://schemas.openxmlformats.org/drawingml/2006/main">
              <a:ext uri="{FF2B5EF4-FFF2-40B4-BE49-F238E27FC236}">
                <a16:creationId xmlns:a16="http://schemas.microsoft.com/office/drawing/2014/main" id="{02B6536F-BD3A-4DDD-B668-8C858A54FBA0}"/>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Run parallel cases, control tests and user review.</a:t>
            </a:r>
          </a:p>
        </p:txBody>
      </p:sp>
      <p:sp>
        <p:nvSpPr>
          <p:cNvPr id="17" name="">
            <a:extLst xmlns:a="http://schemas.openxmlformats.org/drawingml/2006/main">
              <a:ext uri="{FF2B5EF4-FFF2-40B4-BE49-F238E27FC236}">
                <a16:creationId xmlns:a16="http://schemas.microsoft.com/office/drawing/2014/main" id="{6C76384A-7358-4AC4-B4C2-2EA2E055C966}"/>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F328F610-A273-4B80-8D68-40A44812E1FC}"/>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8843214D-E3A5-469A-B032-D98C338175CE}"/>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Week 6</a:t>
            </a:r>
          </a:p>
        </p:txBody>
      </p:sp>
      <p:sp>
        <p:nvSpPr>
          <p:cNvPr id="20" name="">
            <a:extLst xmlns:a="http://schemas.openxmlformats.org/drawingml/2006/main">
              <a:ext uri="{FF2B5EF4-FFF2-40B4-BE49-F238E27FC236}">
                <a16:creationId xmlns:a16="http://schemas.microsoft.com/office/drawing/2014/main" id="{91B2FC57-E0AB-4394-B939-9E0C7BA05A7C}"/>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Demonstrate outcomes and agree the next release.</a:t>
            </a:r>
          </a:p>
        </p:txBody>
      </p:sp>
      <p:sp>
        <p:nvSpPr>
          <p:cNvPr id="24" name="">
            <a:extLst xmlns:a="http://schemas.openxmlformats.org/drawingml/2006/main">
              <a:ext uri="{FF2B5EF4-FFF2-40B4-BE49-F238E27FC236}">
                <a16:creationId xmlns:a16="http://schemas.microsoft.com/office/drawing/2014/main" id="{171640A0-5848-4C03-9FB3-923540116EDD}"/>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Example scope: beneficiary servicing plus source history and approval evidence for one policy cohort.</a:t>
            </a:r>
          </a:p>
        </p:txBody>
      </p:sp>
      <p:sp>
        <p:nvSpPr>
          <p:cNvPr id="25" name="">
            <a:extLst xmlns:a="http://schemas.openxmlformats.org/drawingml/2006/main">
              <a:ext uri="{FF2B5EF4-FFF2-40B4-BE49-F238E27FC236}">
                <a16:creationId xmlns:a16="http://schemas.microsoft.com/office/drawing/2014/main" id="{C1B574A6-490A-4979-8C97-37249B8618A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26" name="">
            <a:extLst xmlns:a="http://schemas.openxmlformats.org/drawingml/2006/main">
              <a:ext uri="{FF2B5EF4-FFF2-40B4-BE49-F238E27FC236}">
                <a16:creationId xmlns:a16="http://schemas.microsoft.com/office/drawing/2014/main" id="{F32ADF13-5FB7-42B5-9EEA-9AD8EC92A2D0}"/>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FD25D003-F18E-475F-9D9A-29FEE086C3E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E2AC51CD-205F-40E9-A720-F12F48D2A5E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31 / 35</a:t>
            </a:r>
          </a:p>
        </p:txBody>
      </p:sp>
    </p:spTree>
    <p:extLst>
      <p:ext uri="{BB962C8B-B14F-4D97-AF65-F5344CB8AC3E}">
        <p14:creationId xmlns:p14="http://schemas.microsoft.com/office/powerpoint/2010/main" val="5155703"/>
      </p:ext>
    </p:extLst>
  </p:cSld>
</p:sld>
</file>

<file path=ppt/slides/slide3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e20ed1cefa5426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19A70D0-3382-48CE-B571-42052EC3939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Delivery accountability across the programme</a:t>
            </a:r>
          </a:p>
        </p:txBody>
      </p:sp>
      <p:sp>
        <p:nvSpPr>
          <p:cNvPr id="3" name="">
            <a:extLst xmlns:a="http://schemas.openxmlformats.org/drawingml/2006/main">
              <a:ext uri="{FF2B5EF4-FFF2-40B4-BE49-F238E27FC236}">
                <a16:creationId xmlns:a16="http://schemas.microsoft.com/office/drawing/2014/main" id="{BAC56A0B-018A-4A9D-91F9-0B337E69784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2E2F9B5-A4EA-427C-A135-9A2DF8B541F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Each release needs a business owner and clear acceptance evidence.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381250"/>
                <a:gridCol w="4286250"/>
                <a:gridCol w="4191000"/>
              </a:tblGrid>
              <a:tr h="511175">
                <a:tc>
                  <a:txBody>
                    <a:bodyPr>
                      <a:noAutofit/>
                    </a:bodyPr>
                    <a:lstStyle/>
                    <a:p>
                      <a:r>
                        <a:rPr sz="1650" b="1">
                          <a:solidFill>
                            <a:srgbClr val="FFFFFF"/>
                          </a:solidFill>
                          <a:latin typeface="Liberation Sans"/>
                          <a:ea typeface="Liberation Sans"/>
                          <a:cs typeface="Liberation Sans"/>
                        </a:rPr>
                        <a:t>Risk / dependency</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Genellipse delivery responsibility</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Insurer accountability</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Data quality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Profiling, mapping and exception workflow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Source ownership and remediation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Contract rules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Integration and agreed regression tests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Approved rules and actuarial sign-off</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Adoption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Training, rehearsal and transition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Process ownership and staffing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Release readiness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Evidence pack and rollback rehearsal</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Formal acceptance and authority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Realised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Measurement and improvement reporting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Cost actions and benefit confirmation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6E12B796-D0AB-4E8D-B694-C597573872DA}"/>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069F98F-A743-42E8-AAD5-2B762479B19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58C65FED-7276-4BCF-9ADF-AE6EE285F9B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57F61F13-1944-4DFF-8869-E250FE9F13E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92673402-00C4-449B-BD28-41197202B5B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32 / 35</a:t>
            </a:r>
          </a:p>
        </p:txBody>
      </p:sp>
    </p:spTree>
    <p:extLst>
      <p:ext uri="{BB962C8B-B14F-4D97-AF65-F5344CB8AC3E}">
        <p14:creationId xmlns:p14="http://schemas.microsoft.com/office/powerpoint/2010/main" val="1291436403"/>
      </p:ext>
    </p:extLst>
  </p:cSld>
</p:sld>
</file>

<file path=ppt/slides/slide3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fd7e1343d5d488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CF07A6C-2BEA-4348-B306-34A2EB58A21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demonstration built around your book</a:t>
            </a:r>
          </a:p>
        </p:txBody>
      </p:sp>
      <p:sp>
        <p:nvSpPr>
          <p:cNvPr id="3" name="">
            <a:extLst xmlns:a="http://schemas.openxmlformats.org/drawingml/2006/main">
              <a:ext uri="{FF2B5EF4-FFF2-40B4-BE49-F238E27FC236}">
                <a16:creationId xmlns:a16="http://schemas.microsoft.com/office/drawing/2014/main" id="{2B5F511A-8C77-43CD-AEEE-842518FAB96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112B1ED-634D-4FE6-A5DB-DC6D0EF7E04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Representative records reveal whether the solution fits the actual portfolio.</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4667250"/>
                <a:gridCol w="6191250"/>
              </a:tblGrid>
              <a:tr h="511175">
                <a:tc>
                  <a:txBody>
                    <a:bodyPr>
                      <a:noAutofit/>
                    </a:bodyPr>
                    <a:lstStyle/>
                    <a:p>
                      <a:r>
                        <a:rPr sz="1650" b="1">
                          <a:solidFill>
                            <a:srgbClr val="FFFFFF"/>
                          </a:solidFill>
                          <a:latin typeface="Liberation Sans"/>
                          <a:ea typeface="Liberation Sans"/>
                          <a:cs typeface="Liberation Sans"/>
                        </a:rPr>
                        <a:t>Bring to the working session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Evidence to request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A legacy contract and its history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Trace a service request to the governing terms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A beneficiary dispute or exception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Show escalation and human decision authority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A loan, withdrawal or guarantee case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Compare the result with the approved engine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A death claim and ceded record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Follow approval, payment and recovery evidence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A valuation cohort and movement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Reproduce the inputs, model version and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79049B9-18F9-4BD3-BE33-D98B97AF42FA}"/>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BAB36A9-9195-4CA9-AB2D-274D0938B09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delivery approach. Scope and acceptance require agreement.</a:t>
            </a:r>
          </a:p>
        </p:txBody>
      </p:sp>
      <p:sp>
        <p:nvSpPr>
          <p:cNvPr id="8" name="">
            <a:extLst xmlns:a="http://schemas.openxmlformats.org/drawingml/2006/main">
              <a:ext uri="{FF2B5EF4-FFF2-40B4-BE49-F238E27FC236}">
                <a16:creationId xmlns:a16="http://schemas.microsoft.com/office/drawing/2014/main" id="{EFB9D0E2-1010-4597-BDE5-E4BD7B4569E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9F4A166A-EFF9-440B-98AE-27C23B38601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C0EF82BE-18C2-4CFE-8D96-F153E9848156}"/>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33 / 35</a:t>
            </a:r>
          </a:p>
        </p:txBody>
      </p:sp>
    </p:spTree>
    <p:extLst>
      <p:ext uri="{BB962C8B-B14F-4D97-AF65-F5344CB8AC3E}">
        <p14:creationId xmlns:p14="http://schemas.microsoft.com/office/powerpoint/2010/main" val="1681953617"/>
      </p:ext>
    </p:extLst>
  </p:cSld>
</p:sld>
</file>

<file path=ppt/slides/slide3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b1f4e089ef44fb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0299F90-58B4-452D-9EE3-10E457D27ED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Sources and interpretation</a:t>
            </a:r>
          </a:p>
        </p:txBody>
      </p:sp>
      <p:sp>
        <p:nvSpPr>
          <p:cNvPr id="3" name="">
            <a:extLst xmlns:a="http://schemas.openxmlformats.org/drawingml/2006/main">
              <a:ext uri="{FF2B5EF4-FFF2-40B4-BE49-F238E27FC236}">
                <a16:creationId xmlns:a16="http://schemas.microsoft.com/office/drawing/2014/main" id="{6B4486F1-AD11-4877-A806-6BF5FF1C142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5F2980B-82B8-454D-86F6-6AA5F09A15E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Market context and product material inform a scoped Genellipse solution proposal.</a:t>
            </a:r>
          </a:p>
        </p:txBody>
      </p:sp>
      <p:sp>
        <p:nvSpPr>
          <p:cNvPr id="5" name="">
            <a:extLst xmlns:a="http://schemas.openxmlformats.org/drawingml/2006/main">
              <a:ext uri="{FF2B5EF4-FFF2-40B4-BE49-F238E27FC236}">
                <a16:creationId xmlns:a16="http://schemas.microsoft.com/office/drawing/2014/main" id="{EB302E30-97C1-4AE1-A7A9-A6C2552B84C3}"/>
              </a:ext>
            </a:extLst>
          </p:cNvPr>
          <p:cNvSpPr>
            <a:spLocks xmlns:a="http://schemas.openxmlformats.org/drawingml/2006/main" noGrp="1"/>
          </p:cNvSpPr>
          <p:nvPr/>
        </p:nvSpPr>
        <p:spPr>
          <a:xfrm xmlns:a="http://schemas.openxmlformats.org/drawingml/2006/main">
            <a:off x="695325" y="31337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AegisNow</a:t>
            </a:r>
          </a:p>
        </p:txBody>
      </p:sp>
      <p:sp>
        <p:nvSpPr>
          <p:cNvPr id="6" name="">
            <a:extLst xmlns:a="http://schemas.openxmlformats.org/drawingml/2006/main">
              <a:ext uri="{FF2B5EF4-FFF2-40B4-BE49-F238E27FC236}">
                <a16:creationId xmlns:a16="http://schemas.microsoft.com/office/drawing/2014/main" id="{CCB23412-5C8A-49E8-97A7-1AB1B2E35792}"/>
              </a:ext>
            </a:extLst>
          </p:cNvPr>
          <p:cNvSpPr>
            <a:spLocks xmlns:a="http://schemas.openxmlformats.org/drawingml/2006/main" noGrp="1"/>
          </p:cNvSpPr>
          <p:nvPr/>
        </p:nvSpPr>
        <p:spPr>
          <a:xfrm xmlns:a="http://schemas.openxmlformats.org/drawingml/2006/main">
            <a:off x="3619500" y="31337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Policy Administration, Smart Claims and Actuarial Platform</a:t>
            </a:r>
          </a:p>
        </p:txBody>
      </p:sp>
      <p:sp>
        <p:nvSpPr>
          <p:cNvPr id="7" name="">
            <a:extLst xmlns:a="http://schemas.openxmlformats.org/drawingml/2006/main">
              <a:ext uri="{FF2B5EF4-FFF2-40B4-BE49-F238E27FC236}">
                <a16:creationId xmlns:a16="http://schemas.microsoft.com/office/drawing/2014/main" id="{D8EBE0CF-DC5C-4823-B94A-A8A3E8A9AB27}"/>
              </a:ext>
            </a:extLst>
          </p:cNvPr>
          <p:cNvSpPr>
            <a:spLocks xmlns:a="http://schemas.openxmlformats.org/drawingml/2006/main" noGrp="1"/>
          </p:cNvSpPr>
          <p:nvPr/>
        </p:nvSpPr>
        <p:spPr>
          <a:xfrm xmlns:a="http://schemas.openxmlformats.org/drawingml/2006/main">
            <a:off x="695325" y="38576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UK authorities</a:t>
            </a:r>
          </a:p>
        </p:txBody>
      </p:sp>
      <p:sp>
        <p:nvSpPr>
          <p:cNvPr id="8" name="">
            <a:extLst xmlns:a="http://schemas.openxmlformats.org/drawingml/2006/main">
              <a:ext uri="{FF2B5EF4-FFF2-40B4-BE49-F238E27FC236}">
                <a16:creationId xmlns:a16="http://schemas.microsoft.com/office/drawing/2014/main" id="{F692738C-E009-491E-B8A6-FB8E95DFD970}"/>
              </a:ext>
            </a:extLst>
          </p:cNvPr>
          <p:cNvSpPr>
            <a:spLocks xmlns:a="http://schemas.openxmlformats.org/drawingml/2006/main" noGrp="1"/>
          </p:cNvSpPr>
          <p:nvPr/>
        </p:nvSpPr>
        <p:spPr>
          <a:xfrm xmlns:a="http://schemas.openxmlformats.org/drawingml/2006/main">
            <a:off x="3619500" y="38576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FCA Consumer Duty, legacy customers and Part VII; PRA reporting and resilience</a:t>
            </a:r>
          </a:p>
        </p:txBody>
      </p:sp>
      <p:sp>
        <p:nvSpPr>
          <p:cNvPr id="9" name="">
            <a:extLst xmlns:a="http://schemas.openxmlformats.org/drawingml/2006/main">
              <a:ext uri="{FF2B5EF4-FFF2-40B4-BE49-F238E27FC236}">
                <a16:creationId xmlns:a16="http://schemas.microsoft.com/office/drawing/2014/main" id="{0E51D32B-C793-499F-8D1B-BAC8AFA86A35}"/>
              </a:ext>
            </a:extLst>
          </p:cNvPr>
          <p:cNvSpPr>
            <a:spLocks xmlns:a="http://schemas.openxmlformats.org/drawingml/2006/main" noGrp="1"/>
          </p:cNvSpPr>
          <p:nvPr/>
        </p:nvSpPr>
        <p:spPr>
          <a:xfrm xmlns:a="http://schemas.openxmlformats.org/drawingml/2006/main">
            <a:off x="695325" y="45815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US authorities</a:t>
            </a:r>
          </a:p>
        </p:txBody>
      </p:sp>
      <p:sp>
        <p:nvSpPr>
          <p:cNvPr id="10" name="">
            <a:extLst xmlns:a="http://schemas.openxmlformats.org/drawingml/2006/main">
              <a:ext uri="{FF2B5EF4-FFF2-40B4-BE49-F238E27FC236}">
                <a16:creationId xmlns:a16="http://schemas.microsoft.com/office/drawing/2014/main" id="{CB7A7AE8-2755-4C7D-A0F2-9E28FE11429C}"/>
              </a:ext>
            </a:extLst>
          </p:cNvPr>
          <p:cNvSpPr>
            <a:spLocks xmlns:a="http://schemas.openxmlformats.org/drawingml/2006/main" noGrp="1"/>
          </p:cNvSpPr>
          <p:nvPr/>
        </p:nvSpPr>
        <p:spPr>
          <a:xfrm xmlns:a="http://schemas.openxmlformats.org/drawingml/2006/main">
            <a:off x="3619500" y="45815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NAIC AI and reserving resources; FASB long-duration disclosures</a:t>
            </a:r>
          </a:p>
        </p:txBody>
      </p:sp>
      <p:sp>
        <p:nvSpPr>
          <p:cNvPr id="11" name="">
            <a:extLst xmlns:a="http://schemas.openxmlformats.org/drawingml/2006/main">
              <a:ext uri="{FF2B5EF4-FFF2-40B4-BE49-F238E27FC236}">
                <a16:creationId xmlns:a16="http://schemas.microsoft.com/office/drawing/2014/main" id="{F478F592-CCC5-4B39-AA17-FFF115EC0323}"/>
              </a:ext>
            </a:extLst>
          </p:cNvPr>
          <p:cNvSpPr>
            <a:spLocks xmlns:a="http://schemas.openxmlformats.org/drawingml/2006/main" noGrp="1"/>
          </p:cNvSpPr>
          <p:nvPr/>
        </p:nvSpPr>
        <p:spPr>
          <a:xfrm xmlns:a="http://schemas.openxmlformats.org/drawingml/2006/main">
            <a:off x="695325" y="53054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Accounting standards</a:t>
            </a:r>
          </a:p>
        </p:txBody>
      </p:sp>
      <p:sp>
        <p:nvSpPr>
          <p:cNvPr id="12" name="">
            <a:extLst xmlns:a="http://schemas.openxmlformats.org/drawingml/2006/main">
              <a:ext uri="{FF2B5EF4-FFF2-40B4-BE49-F238E27FC236}">
                <a16:creationId xmlns:a16="http://schemas.microsoft.com/office/drawing/2014/main" id="{6BF485B8-1501-490C-B4BB-85E665B34F0E}"/>
              </a:ext>
            </a:extLst>
          </p:cNvPr>
          <p:cNvSpPr>
            <a:spLocks xmlns:a="http://schemas.openxmlformats.org/drawingml/2006/main" noGrp="1"/>
          </p:cNvSpPr>
          <p:nvPr/>
        </p:nvSpPr>
        <p:spPr>
          <a:xfrm xmlns:a="http://schemas.openxmlformats.org/drawingml/2006/main">
            <a:off x="3619500" y="53054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IFRS 17. Applicability depends on the reporting entity and contracts.</a:t>
            </a:r>
          </a:p>
        </p:txBody>
      </p:sp>
      <p:sp>
        <p:nvSpPr>
          <p:cNvPr id="13" name="">
            <a:extLst xmlns:a="http://schemas.openxmlformats.org/drawingml/2006/main">
              <a:ext uri="{FF2B5EF4-FFF2-40B4-BE49-F238E27FC236}">
                <a16:creationId xmlns:a16="http://schemas.microsoft.com/office/drawing/2014/main" id="{070B6C94-15EC-4810-8E5F-25AFFC462D9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Sources reviewed 27 September 2026. Financial examples are synthetic. No regulatory endorsement is claimed.</a:t>
            </a:r>
          </a:p>
        </p:txBody>
      </p:sp>
      <p:sp>
        <p:nvSpPr>
          <p:cNvPr id="14" name="">
            <a:extLst xmlns:a="http://schemas.openxmlformats.org/drawingml/2006/main">
              <a:ext uri="{FF2B5EF4-FFF2-40B4-BE49-F238E27FC236}">
                <a16:creationId xmlns:a16="http://schemas.microsoft.com/office/drawing/2014/main" id="{1DCA192F-735D-4D2C-BF50-7A68AB76BA3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834957F5-7A60-4E14-AD06-DF44B7867B6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6" name="">
            <a:extLst xmlns:a="http://schemas.openxmlformats.org/drawingml/2006/main">
              <a:ext uri="{FF2B5EF4-FFF2-40B4-BE49-F238E27FC236}">
                <a16:creationId xmlns:a16="http://schemas.microsoft.com/office/drawing/2014/main" id="{A80510F1-9F81-4ECC-A9DD-EEA9942810D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34 / 35</a:t>
            </a:r>
          </a:p>
        </p:txBody>
      </p:sp>
    </p:spTree>
    <p:extLst>
      <p:ext uri="{BB962C8B-B14F-4D97-AF65-F5344CB8AC3E}">
        <p14:creationId xmlns:p14="http://schemas.microsoft.com/office/powerpoint/2010/main" val="1044639533"/>
      </p:ext>
    </p:extLst>
  </p:cSld>
</p:sld>
</file>

<file path=ppt/slides/slide35.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0bf0d9e960f443c6"/>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d28c40d01a624b73"/>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EBA52F1E-DCD5-4EE2-B4AA-623FB3EBA5F7}"/>
              </a:ext>
            </a:extLst>
          </p:cNvPr>
          <p:cNvSpPr>
            <a:spLocks xmlns:a="http://schemas.openxmlformats.org/drawingml/2006/main" noGrp="1"/>
          </p:cNvSpPr>
          <p:nvPr/>
        </p:nvSpPr>
        <p:spPr>
          <a:xfrm xmlns:a="http://schemas.openxmlformats.org/drawingml/2006/main">
            <a:off x="666750" y="1657350"/>
            <a:ext cx="108585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Protect the promises</a:t>
            </a:r>
          </a:p>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already made</a:t>
            </a:r>
          </a:p>
        </p:txBody>
      </p:sp>
      <p:sp>
        <p:nvSpPr>
          <p:cNvPr id="4" name="">
            <a:extLst xmlns:a="http://schemas.openxmlformats.org/drawingml/2006/main">
              <a:ext uri="{FF2B5EF4-FFF2-40B4-BE49-F238E27FC236}">
                <a16:creationId xmlns:a16="http://schemas.microsoft.com/office/drawing/2014/main" id="{82C59663-F996-4D1C-A0FE-7EA10FE31835}"/>
              </a:ext>
            </a:extLst>
          </p:cNvPr>
          <p:cNvSpPr>
            <a:spLocks xmlns:a="http://schemas.openxmlformats.org/drawingml/2006/main" noGrp="1"/>
          </p:cNvSpPr>
          <p:nvPr/>
        </p:nvSpPr>
        <p:spPr>
          <a:xfrm xmlns:a="http://schemas.openxmlformats.org/drawingml/2006/main">
            <a:off x="695325" y="3562350"/>
            <a:ext cx="10287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Modernise the way they are delivered.</a:t>
            </a:r>
          </a:p>
        </p:txBody>
      </p:sp>
      <p:sp>
        <p:nvSpPr>
          <p:cNvPr id="5" name="">
            <a:extLst xmlns:a="http://schemas.openxmlformats.org/drawingml/2006/main">
              <a:ext uri="{FF2B5EF4-FFF2-40B4-BE49-F238E27FC236}">
                <a16:creationId xmlns:a16="http://schemas.microsoft.com/office/drawing/2014/main" id="{679CF59D-AFA1-4AD1-9669-AA07F54DDFFC}"/>
              </a:ext>
            </a:extLst>
          </p:cNvPr>
          <p:cNvSpPr>
            <a:spLocks xmlns:a="http://schemas.openxmlformats.org/drawingml/2006/main" noGrp="1"/>
          </p:cNvSpPr>
          <p:nvPr/>
        </p:nvSpPr>
        <p:spPr>
          <a:xfrm xmlns:a="http://schemas.openxmlformats.org/drawingml/2006/main">
            <a:off x="695325" y="49244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bea580c4eade4cdf"/>
              </a:rPr>
              <a:t>Genellipse.com</a:t>
            </a:r>
          </a:p>
        </p:txBody>
      </p:sp>
      <p:sp>
        <p:nvSpPr>
          <p:cNvPr id="6" name="">
            <a:extLst xmlns:a="http://schemas.openxmlformats.org/drawingml/2006/main">
              <a:ext uri="{FF2B5EF4-FFF2-40B4-BE49-F238E27FC236}">
                <a16:creationId xmlns:a16="http://schemas.microsoft.com/office/drawing/2014/main" id="{530169B9-AFC1-449A-A871-A486F4640DF8}"/>
              </a:ext>
            </a:extLst>
          </p:cNvPr>
          <p:cNvSpPr>
            <a:spLocks xmlns:a="http://schemas.openxmlformats.org/drawingml/2006/main" noGrp="1"/>
          </p:cNvSpPr>
          <p:nvPr/>
        </p:nvSpPr>
        <p:spPr>
          <a:xfrm xmlns:a="http://schemas.openxmlformats.org/drawingml/2006/main">
            <a:off x="5810250" y="49244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e17144f27ef4449f"/>
              </a:rPr>
              <a:t>info@genellipse.com</a:t>
            </a:r>
          </a:p>
        </p:txBody>
      </p:sp>
      <p:sp>
        <p:nvSpPr>
          <p:cNvPr id="7" name="">
            <a:extLst xmlns:a="http://schemas.openxmlformats.org/drawingml/2006/main">
              <a:ext uri="{FF2B5EF4-FFF2-40B4-BE49-F238E27FC236}">
                <a16:creationId xmlns:a16="http://schemas.microsoft.com/office/drawing/2014/main" id="{68385328-81C0-4C44-BD90-C6992488B68A}"/>
              </a:ext>
            </a:extLst>
          </p:cNvPr>
          <p:cNvSpPr>
            <a:spLocks xmlns:a="http://schemas.openxmlformats.org/drawingml/2006/main" noGrp="1"/>
          </p:cNvSpPr>
          <p:nvPr/>
        </p:nvSpPr>
        <p:spPr>
          <a:xfrm xmlns:a="http://schemas.openxmlformats.org/drawingml/2006/main">
            <a:off x="695325" y="5638800"/>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88945"/>
                </a:solidFill>
                <a:latin typeface="Liberation Sans"/>
                <a:ea typeface="Liberation Sans"/>
                <a:cs typeface="Liberation Sans"/>
              </a:defRPr>
            </a:pPr>
            <a:r>
              <a:rPr sz="2100" b="0">
                <a:solidFill>
                  <a:srgbClr val="B88945"/>
                </a:solidFill>
                <a:latin typeface="Liberation Sans"/>
                <a:ea typeface="Liberation Sans"/>
                <a:cs typeface="Liberation Sans"/>
                <a:hlinkClick xmlns:r="http://schemas.openxmlformats.org/officeDocument/2006/relationships" r:id="R069c9a2ce61040e4"/>
              </a:rPr>
              <a:t>AegisNow.ai</a:t>
            </a:r>
          </a:p>
        </p:txBody>
      </p:sp>
      <p:sp>
        <p:nvSpPr>
          <p:cNvPr id="8" name="">
            <a:extLst xmlns:a="http://schemas.openxmlformats.org/drawingml/2006/main">
              <a:ext uri="{FF2B5EF4-FFF2-40B4-BE49-F238E27FC236}">
                <a16:creationId xmlns:a16="http://schemas.microsoft.com/office/drawing/2014/main" id="{C5EE8449-26C9-43CC-BCB0-E0D4526E27CD}"/>
              </a:ext>
            </a:extLst>
          </p:cNvPr>
          <p:cNvSpPr>
            <a:spLocks xmlns:a="http://schemas.openxmlformats.org/drawingml/2006/main" noGrp="1"/>
          </p:cNvSpPr>
          <p:nvPr/>
        </p:nvSpPr>
        <p:spPr>
          <a:xfrm xmlns:a="http://schemas.openxmlformats.org/drawingml/2006/main">
            <a:off x="8858250" y="5657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B88945"/>
                </a:solidFill>
                <a:latin typeface="Liberation Sans"/>
                <a:ea typeface="Liberation Sans"/>
                <a:cs typeface="Liberation Sans"/>
              </a:defRPr>
            </a:pPr>
            <a:r>
              <a:rPr sz="1650" b="0">
                <a:solidFill>
                  <a:srgbClr val="B88945"/>
                </a:solidFill>
                <a:latin typeface="Liberation Sans"/>
                <a:ea typeface="Liberation Sans"/>
                <a:cs typeface="Liberation Sans"/>
                <a:hlinkClick xmlns:ns0="http://schemas.openxmlformats.org/officeDocument/2006/relationships" action="ppaction://hlinksldjump" ns0:id="rIdInsuranceStory3"/>
              </a:rPr>
              <a:t>Back to contents</a:t>
            </a:r>
          </a:p>
        </p:txBody>
      </p:sp>
      <p:sp>
        <p:nvSpPr>
          <p:cNvPr id="9" name="">
            <a:extLst xmlns:a="http://schemas.openxmlformats.org/drawingml/2006/main">
              <a:ext uri="{FF2B5EF4-FFF2-40B4-BE49-F238E27FC236}">
                <a16:creationId xmlns:a16="http://schemas.microsoft.com/office/drawing/2014/main" id="{032AD5A2-6899-4708-9273-C7A01B671C5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UK and US life insurance closed-book transformation with AegisNow and Genellipse.</a:t>
            </a:r>
          </a:p>
        </p:txBody>
      </p:sp>
      <p:sp>
        <p:nvSpPr>
          <p:cNvPr id="10" name="">
            <a:extLst xmlns:a="http://schemas.openxmlformats.org/drawingml/2006/main">
              <a:ext uri="{FF2B5EF4-FFF2-40B4-BE49-F238E27FC236}">
                <a16:creationId xmlns:a16="http://schemas.microsoft.com/office/drawing/2014/main" id="{216901D1-2866-4043-AB5C-5FB2BA03D26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CC627F90-BE22-488D-9CDC-300785E53B2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35 / 35</a:t>
            </a:r>
          </a:p>
        </p:txBody>
      </p:sp>
    </p:spTree>
    <p:extLst>
      <p:ext uri="{BB962C8B-B14F-4D97-AF65-F5344CB8AC3E}">
        <p14:creationId xmlns:p14="http://schemas.microsoft.com/office/powerpoint/2010/main" val="21176581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2026-09-27T17:53:48.0940000Z</dcterms:created>
  <dcterms:modified xsi:type="dcterms:W3CDTF">2026-09-27T17:53:48.0940000Z</dcterms:modified>
</coreProperties>
</file>