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8ea4f91992f4e18" /><Relationship Type="http://schemas.openxmlformats.org/officeDocument/2006/relationships/extended-properties" Target="/docProps/app.xml" Id="Rd9900cecab0748b2" /><Relationship Type="http://schemas.openxmlformats.org/officeDocument/2006/relationships/officeDocument" Target="/ppt/presentation.xml" Id="R7523a6821cde490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751c752a6ce4895"/>
  </p:sldMasterIdLst>
  <p:notesMasterIdLst>
    <p:notesMasterId xmlns:r="http://schemas.openxmlformats.org/officeDocument/2006/relationships" r:id="R6a6b9328a98e4344"/>
  </p:notesMasterIdLst>
  <p:sldIdLst>
    <p:sldId xmlns:r="http://schemas.openxmlformats.org/officeDocument/2006/relationships" id="256" r:id="Rbd6f58f2b2674f69"/>
    <p:sldId xmlns:r="http://schemas.openxmlformats.org/officeDocument/2006/relationships" id="257" r:id="Rce9101a16de948c7"/>
    <p:sldId xmlns:r="http://schemas.openxmlformats.org/officeDocument/2006/relationships" id="258" r:id="Rf4d88dc58aa14df1"/>
    <p:sldId xmlns:r="http://schemas.openxmlformats.org/officeDocument/2006/relationships" id="259" r:id="Rd3d8c85ddb7845a6"/>
    <p:sldId xmlns:r="http://schemas.openxmlformats.org/officeDocument/2006/relationships" id="260" r:id="R60f240ffdac84ac0"/>
    <p:sldId xmlns:r="http://schemas.openxmlformats.org/officeDocument/2006/relationships" id="261" r:id="R9b9fec376b9c4252"/>
    <p:sldId xmlns:r="http://schemas.openxmlformats.org/officeDocument/2006/relationships" id="262" r:id="R65ff1150d4c543b0"/>
    <p:sldId xmlns:r="http://schemas.openxmlformats.org/officeDocument/2006/relationships" id="263" r:id="R002ec25819a04133"/>
    <p:sldId xmlns:r="http://schemas.openxmlformats.org/officeDocument/2006/relationships" id="264" r:id="Rc0df8a8139ef468d"/>
    <p:sldId xmlns:r="http://schemas.openxmlformats.org/officeDocument/2006/relationships" id="265" r:id="Rdd0b534c839e4e4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51b3dc94f5342bf" /><Relationship Type="http://schemas.openxmlformats.org/officeDocument/2006/relationships/slideMaster" Target="/ppt/slideMasters/slideMaster1.xml" Id="R2751c752a6ce4895" /><Relationship Type="http://schemas.openxmlformats.org/officeDocument/2006/relationships/notesMaster" Target="/ppt/notesMasters/notesMaster1.xml" Id="R6a6b9328a98e4344" /><Relationship Type="http://schemas.openxmlformats.org/officeDocument/2006/relationships/presProps" Target="/ppt/presProps.xml" Id="R1d7a911674af462d" /><Relationship Type="http://schemas.openxmlformats.org/officeDocument/2006/relationships/tableStyles" Target="/ppt/tableStyles.xml" Id="Re34c294cc6024ce0" /><Relationship Type="http://schemas.openxmlformats.org/officeDocument/2006/relationships/slide" Target="/ppt/slides/slide1.xml" Id="Rbd6f58f2b2674f69" /><Relationship Type="http://schemas.openxmlformats.org/officeDocument/2006/relationships/slide" Target="/ppt/slides/slide2.xml" Id="Rce9101a16de948c7" /><Relationship Type="http://schemas.openxmlformats.org/officeDocument/2006/relationships/slide" Target="/ppt/slides/slide3.xml" Id="Rf4d88dc58aa14df1" /><Relationship Type="http://schemas.openxmlformats.org/officeDocument/2006/relationships/slide" Target="/ppt/slides/slide4.xml" Id="Rd3d8c85ddb7845a6" /><Relationship Type="http://schemas.openxmlformats.org/officeDocument/2006/relationships/slide" Target="/ppt/slides/slide5.xml" Id="R60f240ffdac84ac0" /><Relationship Type="http://schemas.openxmlformats.org/officeDocument/2006/relationships/slide" Target="/ppt/slides/slide6.xml" Id="R9b9fec376b9c4252" /><Relationship Type="http://schemas.openxmlformats.org/officeDocument/2006/relationships/slide" Target="/ppt/slides/slide7.xml" Id="R65ff1150d4c543b0" /><Relationship Type="http://schemas.openxmlformats.org/officeDocument/2006/relationships/slide" Target="/ppt/slides/slide8.xml" Id="R002ec25819a04133" /><Relationship Type="http://schemas.openxmlformats.org/officeDocument/2006/relationships/slide" Target="/ppt/slides/slide9.xml" Id="Rc0df8a8139ef468d" /><Relationship Type="http://schemas.openxmlformats.org/officeDocument/2006/relationships/slide" Target="/ppt/slides/slide10.xml" Id="Rdd0b534c839e4e4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3dc3b1e74e7409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GeneSecure">
      <a:dk1>
        <a:srgbClr val="000000"/>
      </a:dk1>
      <a:lt1>
        <a:srgbClr val="FFFFFF"/>
      </a:lt1>
      <a:dk2>
        <a:srgbClr val="151A30"/>
      </a:dk2>
      <a:lt2>
        <a:srgbClr val="F7F5F1"/>
      </a:lt2>
      <a:accent1>
        <a:srgbClr val="6658CF"/>
      </a:accent1>
      <a:accent2>
        <a:srgbClr val="8CE1C7"/>
      </a:accent2>
      <a:accent3>
        <a:srgbClr val="A49AED"/>
      </a:accent3>
      <a:accent4>
        <a:srgbClr val="D7B381"/>
      </a:accent4>
      <a:accent5>
        <a:srgbClr val="53768B"/>
      </a:accent5>
      <a:accent6>
        <a:srgbClr val="D4D7E3"/>
      </a:accent6>
      <a:hlink>
        <a:srgbClr val="8CE1C7"/>
      </a:hlink>
      <a:folHlink>
        <a:srgbClr val="8CE1C7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GeneSecure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2a7452e833341a3" /><Relationship Type="http://schemas.openxmlformats.org/officeDocument/2006/relationships/notesMaster" Target="/ppt/notesMasters/notesMaster1.xml" Id="R37c4c8fc94c9441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23c273726fb42ca" /><Relationship Type="http://schemas.openxmlformats.org/officeDocument/2006/relationships/notesMaster" Target="/ppt/notesMasters/notesMaster1.xml" Id="R4b29759a9954472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121ba7d445e4204" /><Relationship Type="http://schemas.openxmlformats.org/officeDocument/2006/relationships/notesMaster" Target="/ppt/notesMasters/notesMaster1.xml" Id="R71098d3e98114bf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338ad791e1c4122" /><Relationship Type="http://schemas.openxmlformats.org/officeDocument/2006/relationships/notesMaster" Target="/ppt/notesMasters/notesMaster1.xml" Id="Rdbc9338198a0406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e0f6d5c5a504c11" /><Relationship Type="http://schemas.openxmlformats.org/officeDocument/2006/relationships/notesMaster" Target="/ppt/notesMasters/notesMaster1.xml" Id="R954a6f86eb5e450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8820663c6744136" /><Relationship Type="http://schemas.openxmlformats.org/officeDocument/2006/relationships/notesMaster" Target="/ppt/notesMasters/notesMaster1.xml" Id="R0af972fc8b4b4ca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7a1205868644f3b" /><Relationship Type="http://schemas.openxmlformats.org/officeDocument/2006/relationships/notesMaster" Target="/ppt/notesMasters/notesMaster1.xml" Id="R8c585ccd58fb43d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d9cc830537545d3" /><Relationship Type="http://schemas.openxmlformats.org/officeDocument/2006/relationships/notesMaster" Target="/ppt/notesMasters/notesMaster1.xml" Id="R510aff89f005455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cc3c97b19b24d1b" /><Relationship Type="http://schemas.openxmlformats.org/officeDocument/2006/relationships/notesMaster" Target="/ppt/notesMasters/notesMaster1.xml" Id="R7f1df1acdaa9401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8e14f90108c4447" /><Relationship Type="http://schemas.openxmlformats.org/officeDocument/2006/relationships/notesMaster" Target="/ppt/notesMasters/notesMaster1.xml" Id="Rbbd345c0f0a0481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describes demonstration capabilities, not independently verified deployment availability. Risk signals become accountable treatments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https://genesecure.ca/platform/risk-management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describes demonstration capabilities, not independently verified deployment availability. The module brings these activities into the shared risk record.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Risk register and ownership: Score inherent and residual exposure with a named owner.</a:t>
            </a:r>
          </a:p>
          <a:p xmlns:a="http://schemas.openxmlformats.org/drawingml/2006/main">
            <a:r>
              <a:t>Appetite and tolerance: Turn risk appetite into measurable indicator limits.</a:t>
            </a:r>
          </a:p>
          <a:p xmlns:a="http://schemas.openxmlformats.org/drawingml/2006/main">
            <a:r>
              <a:t>KRI monitoring and forecasts: Monitor changes and flag approaching thresholds.</a:t>
            </a:r>
          </a:p>
          <a:p xmlns:a="http://schemas.openxmlformats.org/drawingml/2006/main">
            <a:r>
              <a:t>Risk dependency graph: Trace links among risks, controls and assets.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https://genesecure.ca/platform/risk-management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describes demonstration capabilities, not independently verified deployment availability. The remaining capabilities connect day-to-day work to oversight.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Treatment plans: Review proposed owners, milestones and closure evidence.</a:t>
            </a:r>
          </a:p>
          <a:p xmlns:a="http://schemas.openxmlformats.org/drawingml/2006/main">
            <a:r>
              <a:t>Heat maps and trends: Compare risk across units and over time.</a:t>
            </a:r>
          </a:p>
          <a:p xmlns:a="http://schemas.openxmlformats.org/drawingml/2006/main">
            <a:r>
              <a:t>Scenario analysis: Explore how a shock could affect connected exposures.</a:t>
            </a:r>
          </a:p>
          <a:p xmlns:a="http://schemas.openxmlformats.org/drawingml/2006/main">
            <a:r>
              <a:t>Cited risk questions: Ask questions of the register with supporting sources.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https://genesecure.ca/platform/risk-management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describes demonstration capabilities, not independently verified deployment availability. Original illustrative workflow and evaluation design. A proposed operating workflow for your evaluation.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Signals change: A risk indicator moves toward its agreed limit.</a:t>
            </a:r>
          </a:p>
          <a:p xmlns:a="http://schemas.openxmlformats.org/drawingml/2006/main">
            <a:r>
              <a:t>Context connects: The register relates exposure to controls and business services.</a:t>
            </a:r>
          </a:p>
          <a:p xmlns:a="http://schemas.openxmlformats.org/drawingml/2006/main">
            <a:r>
              <a:t>Cortex drafts: An owner reviews the proposed treatment and milestones.</a:t>
            </a:r>
          </a:p>
          <a:p xmlns:a="http://schemas.openxmlformats.org/drawingml/2006/main">
            <a:r>
              <a:t>Evidence closes: Closure includes the decision and supporting records.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https://genesecure.ca/platform/risk-management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describes demonstration capabilities, not independently verified deployment availability. Original illustrative workflow and evaluation design. The relationships that make the workflow understandable.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Appetite: What level of risk the organization accepts.</a:t>
            </a:r>
          </a:p>
          <a:p xmlns:a="http://schemas.openxmlformats.org/drawingml/2006/main">
            <a:r>
              <a:t>Tolerance: The measurable boundary for a specific exposure.</a:t>
            </a:r>
          </a:p>
          <a:p xmlns:a="http://schemas.openxmlformats.org/drawingml/2006/main">
            <a:r>
              <a:t>KRI: The indicator and data source used to monitor it.</a:t>
            </a:r>
          </a:p>
          <a:p xmlns:a="http://schemas.openxmlformats.org/drawingml/2006/main">
            <a:r>
              <a:t>Escalation: The accountable person and required response.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https://genesecure.ca/platform/risk-management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describes demonstration capabilities, not independently verified deployment availability. Original illustrative workflow and evaluation design. A critical service depends on one supplier. An outage raises a risk indicator before the next committee meeting.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Team response: Review service dependencies and existing controls. Ask Cortex to draft a treatment, then have the risk owner approve or revise it.</a:t>
            </a:r>
          </a:p>
          <a:p xmlns:a="http://schemas.openxmlformats.org/drawingml/2006/main">
            <a:r>
              <a:t>Decision point: The service owner retains accountability for the treatment and its closure.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https://genesecure.ca/platform/risk-management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These are intended workflow benefits, not measured customer results or guarantees. Evaluate them against an agreed baseline. Human reviewers retain accountability.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Less manual risk-pack assembly: A current register and owned actions give reviewers a common starting point for their committee discussion.</a:t>
            </a:r>
          </a:p>
          <a:p xmlns:a="http://schemas.openxmlformats.org/drawingml/2006/main">
            <a:r>
              <a:t>Earlier attention to change: Indicator trends help the owner investigate exposure before the next scheduled assessment.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https://genesecure.ca/platform/risk-management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describes demonstration capabilities, not independently verified deployment availability. Original illustrative workflow and evaluation design. Confirm the interfaces and available data for the intended deployment.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Sources: Risk registers, indicator feeds and control assessments.</a:t>
            </a:r>
          </a:p>
          <a:p xmlns:a="http://schemas.openxmlformats.org/drawingml/2006/main">
            <a:r>
              <a:t>Connected modules: Enterprise GRC, Financial Risk and Business Continuity.</a:t>
            </a:r>
          </a:p>
          <a:p xmlns:a="http://schemas.openxmlformats.org/drawingml/2006/main">
            <a:r>
              <a:t>Working outputs: Owned treatments, risk trends and committee evidence.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https://genesecure.ca/platform/risk-management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describes demonstration capabilities, not independently verified deployment availability. Original illustrative workflow and evaluation design. Use a representative case and agree the acceptance evidence before expansion.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Risk owner: Approve appetite interpretation and treatment.</a:t>
            </a:r>
          </a:p>
          <a:p xmlns:a="http://schemas.openxmlformats.org/drawingml/2006/main">
            <a:r>
              <a:t>Evidence: Keep indicator history, rationale and closure records.</a:t>
            </a:r>
          </a:p>
          <a:p xmlns:a="http://schemas.openxmlformats.org/drawingml/2006/main">
            <a:r>
              <a:t>Measure: Track overdue treatments and time from signal to owner review.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https://genesecure.ca/platform/risk-management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describes demonstration capabilities, not independently verified deployment availability. Original illustrative workflow and evaluation design. Bring a representative workflow, its source records and the people who own the decision.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Starting point: A supplier outage changes the risk picture</a:t>
            </a:r>
          </a:p>
          <a:p xmlns:a="http://schemas.openxmlformats.org/drawingml/2006/main">
            <a:r>
              <a:t>Working session: Follow the case from input through review to retained evidence.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https://genesecure.ca/platform/risk-management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85b00559ddc4d8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c1dcea88f904d14" /><Relationship Type="http://schemas.openxmlformats.org/officeDocument/2006/relationships/slideLayout" Target="/ppt/slideLayouts/slideLayout1.xml" Id="Rcb0cfd26c4614fa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b0cfd26c4614fa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GeneSecure">
      <a:dk1>
        <a:srgbClr val="000000"/>
      </a:dk1>
      <a:lt1>
        <a:srgbClr val="FFFFFF"/>
      </a:lt1>
      <a:dk2>
        <a:srgbClr val="151A30"/>
      </a:dk2>
      <a:lt2>
        <a:srgbClr val="F7F5F1"/>
      </a:lt2>
      <a:accent1>
        <a:srgbClr val="6658CF"/>
      </a:accent1>
      <a:accent2>
        <a:srgbClr val="8CE1C7"/>
      </a:accent2>
      <a:accent3>
        <a:srgbClr val="A49AED"/>
      </a:accent3>
      <a:accent4>
        <a:srgbClr val="D7B381"/>
      </a:accent4>
      <a:accent5>
        <a:srgbClr val="53768B"/>
      </a:accent5>
      <a:accent6>
        <a:srgbClr val="D4D7E3"/>
      </a:accent6>
      <a:hlink>
        <a:srgbClr val="8CE1C7"/>
      </a:hlink>
      <a:folHlink>
        <a:srgbClr val="8CE1C7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GeneSecure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1704f4bbea942dd" /><Relationship Type="http://schemas.openxmlformats.org/officeDocument/2006/relationships/image" Target="/ppt/media/image.jpeg" Id="R8b34fde5d2c24b3e" /><Relationship Type="http://schemas.openxmlformats.org/officeDocument/2006/relationships/image" Target="/ppt/media/image.png" Id="R1062f76f75c64613" /><Relationship Type="http://schemas.openxmlformats.org/officeDocument/2006/relationships/notesSlide" Target="/ppt/notesSlides/notesSlide1.xml" Id="R5ce01c718fd8454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1c35d07a46d4b1e" /><Relationship Type="http://schemas.openxmlformats.org/officeDocument/2006/relationships/image" Target="/ppt/media/image2.png" Id="R07ac52b8e39442e9" /><Relationship Type="http://schemas.openxmlformats.org/officeDocument/2006/relationships/notesSlide" Target="/ppt/notesSlides/notesSlide2.xml" Id="R4c6babbb3de44fe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8b3abf2be374a50" /><Relationship Type="http://schemas.openxmlformats.org/officeDocument/2006/relationships/image" Target="/ppt/media/image3.png" Id="Rc068f40154d240cb" /><Relationship Type="http://schemas.openxmlformats.org/officeDocument/2006/relationships/notesSlide" Target="/ppt/notesSlides/notesSlide3.xml" Id="R32f664af4d77485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f88cebe5e444f91" /><Relationship Type="http://schemas.openxmlformats.org/officeDocument/2006/relationships/image" Target="/ppt/media/image4.png" Id="Re42cdcdf7ea34dc4" /><Relationship Type="http://schemas.openxmlformats.org/officeDocument/2006/relationships/notesSlide" Target="/ppt/notesSlides/notesSlide4.xml" Id="Ra8dac0a6f6fd449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6965dea725341ae" /><Relationship Type="http://schemas.openxmlformats.org/officeDocument/2006/relationships/image" Target="/ppt/media/image5.png" Id="R7f647aacbef04eea" /><Relationship Type="http://schemas.openxmlformats.org/officeDocument/2006/relationships/notesSlide" Target="/ppt/notesSlides/notesSlide5.xml" Id="Re299157338a44f0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3e7ebac3759433e" /><Relationship Type="http://schemas.openxmlformats.org/officeDocument/2006/relationships/image" Target="/ppt/media/image6.png" Id="R2a356dfe8bbb4182" /><Relationship Type="http://schemas.openxmlformats.org/officeDocument/2006/relationships/notesSlide" Target="/ppt/notesSlides/notesSlide6.xml" Id="Rf459f45e6ea7490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fe2356503f946e9" /><Relationship Type="http://schemas.openxmlformats.org/officeDocument/2006/relationships/image" Target="/ppt/media/image7.png" Id="Re72cebe012944840" /><Relationship Type="http://schemas.openxmlformats.org/officeDocument/2006/relationships/notesSlide" Target="/ppt/notesSlides/notesSlide7.xml" Id="Rdb601df124c84fe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a160b3825324d10" /><Relationship Type="http://schemas.openxmlformats.org/officeDocument/2006/relationships/image" Target="/ppt/media/image8.png" Id="Rbfae1995b9334150" /><Relationship Type="http://schemas.openxmlformats.org/officeDocument/2006/relationships/notesSlide" Target="/ppt/notesSlides/notesSlide8.xml" Id="R149ae0aa881b412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3c20304238b4637" /><Relationship Type="http://schemas.openxmlformats.org/officeDocument/2006/relationships/image" Target="/ppt/media/image9.png" Id="Rf617629daa364430" /><Relationship Type="http://schemas.openxmlformats.org/officeDocument/2006/relationships/notesSlide" Target="/ppt/notesSlides/notesSlide9.xml" Id="R5be4c44922eb4eb0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1d1d640981f4457" /><Relationship Type="http://schemas.openxmlformats.org/officeDocument/2006/relationships/image" Target="/ppt/media/image10.png" Id="R68bc4f1ecb1a473c" /><Relationship Type="http://schemas.openxmlformats.org/officeDocument/2006/relationships/hyperlink" Target="https://genellipse.com" TargetMode="External" Id="R00a8da666c944e64" /><Relationship Type="http://schemas.openxmlformats.org/officeDocument/2006/relationships/hyperlink" Target="https://genesecure.ca" TargetMode="External" Id="Rde740cb85ff34fcf" /><Relationship Type="http://schemas.openxmlformats.org/officeDocument/2006/relationships/notesSlide" Target="/ppt/notesSlides/notesSlide10.xml" Id="R3a9530cdf3624d0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1A3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b34fde5d2c24b3e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98BE96A-60A5-4FBF-B416-FEB3ADA24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296025"/>
            <a:ext cx="12192000" cy="5619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1A30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48D9198-ED85-4D41-B76D-7E2B807F4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304800"/>
            <a:ext cx="1762125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1A30"/>
          </a:solidFill>
          <a:ln xmlns:a="http://schemas.openxmlformats.org/drawingml/2006/main" w="0">
            <a:noFill/>
          </a:ln>
        </p:spPr>
      </p:sp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062f76f75c64613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D013032-5F92-4221-8ED2-F7EADAC86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1EEA56E-4FAA-4ACC-A132-FC845A29E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04925"/>
            <a:ext cx="6762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7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RISK &amp; GRC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0AFADF4-54B3-450C-8F69-D87BB3892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914525"/>
            <a:ext cx="6477000" cy="2533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65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465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Risk Management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666C50E-67AE-4A98-8924-36A6DCAB3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676775"/>
            <a:ext cx="5762625" cy="1323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Risk signals become accountable treatments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63D0A11-6989-4FAC-A482-6B090A223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94360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4A180B8-B8C2-4A3A-94BD-50E9A010A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E288371-5E61-4B95-A3CA-481AC80C8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01 / 10</a:t>
            </a:r>
          </a:p>
        </p:txBody>
      </p:sp>
    </p:spTree>
    <p:extLst>
      <p:ext uri="{BB962C8B-B14F-4D97-AF65-F5344CB8AC3E}">
        <p14:creationId xmlns:p14="http://schemas.microsoft.com/office/powerpoint/2010/main" val="22182944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7ac52b8e39442e9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B37A0ED-F854-47C1-A154-2C706D0A0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6B01124-F222-42EC-A746-A3AB2872E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1100137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Core capabilities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B3F364E-FFF8-4D13-9A08-DA5DCBE07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81225"/>
            <a:ext cx="109347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The main activities and the information they connect.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C01B1AA-1A54-424F-AAA7-8F519187B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105150"/>
            <a:ext cx="5029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8BA1F3B-29CF-4B2C-8E27-FA184D7A6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238500"/>
            <a:ext cx="50958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Risk register and ownership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6340255-1E7D-48FD-BF1D-1A802CC01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933825"/>
            <a:ext cx="50196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Score inherent and residual exposure with a named owner.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0EA3875-95E9-4841-AA2C-074742982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3105150"/>
            <a:ext cx="5029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06CB76E-C29B-4EA0-9019-B19CF41D0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3238500"/>
            <a:ext cx="50958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Appetite and tolerance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EE69823-3992-40EE-9DBB-D0987895E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3933825"/>
            <a:ext cx="50196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Turn risk appetite into measurable indicator limits.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0994D6A-6361-4A61-8A73-DF3C6D942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638675"/>
            <a:ext cx="5029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7040F29-8F74-4893-BCE7-47CC38D0B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772025"/>
            <a:ext cx="50958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KRI monitoring and forecasts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28B069D-5E3C-4C37-87C0-B277EDEA4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67350"/>
            <a:ext cx="50196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Monitor changes and flag approaching thresholds.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66C6279-41C2-456A-AAED-595DDB89D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4638675"/>
            <a:ext cx="5029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8D19615-916A-4BB1-8094-1B577B62A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4772025"/>
            <a:ext cx="50958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Risk dependency graph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FFDD1C1-9623-4A92-80BA-7237D92CD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5467350"/>
            <a:ext cx="50196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Trace links among risks, controls and assets.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591AD1D-D4ED-46B7-9522-7586421A1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8EA376A-FD7B-41D8-95DF-7DE0A8AF9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FC0D1F2-A6B7-450E-AEC0-CA5B40E37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02 / 10</a:t>
            </a:r>
          </a:p>
        </p:txBody>
      </p:sp>
    </p:spTree>
    <p:extLst>
      <p:ext uri="{BB962C8B-B14F-4D97-AF65-F5344CB8AC3E}">
        <p14:creationId xmlns:p14="http://schemas.microsoft.com/office/powerpoint/2010/main" val="202687127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068f40154d240cb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F03F789-C84E-4B2D-BA92-028A953D5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5C751A9-C94C-44B4-B691-22C7CE3D0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1100137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From daily work to oversight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797EC7F-A74C-4702-B23B-3EFA0E35A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81225"/>
            <a:ext cx="109347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Supporting functions keep decisions and evidence current.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47ED2B8-AB0A-4F0A-829F-0DB1D2D87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105150"/>
            <a:ext cx="5029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1B850FE-CDAC-4228-9371-8BB91422F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238500"/>
            <a:ext cx="50958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Treatment plans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7895AB2-7053-4688-A017-E6895B90B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933825"/>
            <a:ext cx="50196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Review proposed owners, milestones and closure evidence.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6F5CB6A-0B17-4EC8-81F8-03C301841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3105150"/>
            <a:ext cx="5029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F62C44D-3419-4B0A-8CF1-EB134C3A1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3238500"/>
            <a:ext cx="50958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Heat maps and trends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C881AD0-6DF1-4B53-8557-6E974B624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3933825"/>
            <a:ext cx="50196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Compare risk across units and over time.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D155EF3-86FC-4050-8395-12C428D03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638675"/>
            <a:ext cx="5029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FF12289-3F80-42FA-9C1E-CDCF758A5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772025"/>
            <a:ext cx="50958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Scenario analysis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2535A07-906F-4304-A8CE-E47681E67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67350"/>
            <a:ext cx="50196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Explore how a shock could affect connected exposures.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BA8FD53-1784-4BAE-95B7-1E4926FB1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4638675"/>
            <a:ext cx="5029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37032C4-2274-457E-A7EE-E1D94FA2A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4772025"/>
            <a:ext cx="50958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Cited risk questions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763D42E-0D52-4260-9775-07C6532C5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5467350"/>
            <a:ext cx="50196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Ask questions of the register with supporting sources.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FFED5D0-C2EB-4549-91C9-EF2E54D10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7863562-81D9-4F98-8FF3-764BD3718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DDDAEDB-E15F-48C3-9C87-F310F3BE3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03 / 10</a:t>
            </a:r>
          </a:p>
        </p:txBody>
      </p:sp>
    </p:spTree>
    <p:extLst>
      <p:ext uri="{BB962C8B-B14F-4D97-AF65-F5344CB8AC3E}">
        <p14:creationId xmlns:p14="http://schemas.microsoft.com/office/powerpoint/2010/main" val="125586444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151A3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42cdcdf7ea34dc4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3CE6397-0C1D-42C0-BD48-82E104A18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D037374-08A9-4F64-B140-9FF5C6A66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1100137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225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How the work moves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6F81BE3-B658-4AB4-81D9-CF9A11C1D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81225"/>
            <a:ext cx="109347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A proposed operating workflow for your evaluation.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4C54248-1C34-4DC3-ADBE-56608215B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533775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6F1A95-EC53-4BD2-9486-09DB126D1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1051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BD1EF52-798E-4040-BAA4-D9708C837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819525"/>
            <a:ext cx="2381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Signals change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CDFDBEE-6EB8-4DCA-AB82-540F08FBE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705350"/>
            <a:ext cx="238125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A risk indicator moves toward its agreed limit.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A3B4D41-2A8E-4184-8063-84A986CF0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33725" y="3505200"/>
            <a:ext cx="1428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478D9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07591ED-19BF-4726-9E09-FC6C126DB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3533775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07D9942-F9B5-4BC5-85A2-D8302F56A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31051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67340A3-7CAA-494C-9B61-DC7F440BC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3819525"/>
            <a:ext cx="2381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Context connects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9803C93-215C-4B09-96D7-349C2C01B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4705350"/>
            <a:ext cx="238125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The register relates exposure to controls and business services.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5C7AD87-62DB-416B-8D14-AD0BA2793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505200"/>
            <a:ext cx="1428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478D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6E36C91-03C2-441A-B988-C60115FFB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533775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058AEAD-8D2C-4F5B-BA46-B74366E51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1051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31367C2-BCE4-49D0-8FB2-D286A9868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819525"/>
            <a:ext cx="2381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Cortex drafts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30A01B4-DC8E-4347-B8E8-0812452C0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4705350"/>
            <a:ext cx="238125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An owner reviews the proposed treatment and milestones.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CC0DCBE-0E42-427F-8842-8EDF5AFC5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77275" y="3505200"/>
            <a:ext cx="1428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478D9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A73C9BC-CE01-419C-897A-037472BDB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3533775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2F09456-5CB2-4BAA-A69B-E8C29010F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31051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04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C1E030A-7639-49EE-A964-596D28FD7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3819525"/>
            <a:ext cx="2381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Evidence closes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23F4748-432D-40EB-B620-A95167FFC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4705350"/>
            <a:ext cx="238125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Closure includes the decision and supporting records.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1F95A91-6D92-4A4A-9CEA-4494798DE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94360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0F29551-CE20-4F8A-A6E9-4B3BE7E36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0DCDA54-CC94-4BCB-8156-7F1409CC2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04 / 10</a:t>
            </a:r>
          </a:p>
        </p:txBody>
      </p:sp>
    </p:spTree>
    <p:extLst>
      <p:ext uri="{BB962C8B-B14F-4D97-AF65-F5344CB8AC3E}">
        <p14:creationId xmlns:p14="http://schemas.microsoft.com/office/powerpoint/2010/main" val="188634560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151A3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f647aacbef04eea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573A0EE-9E4D-4115-BE0D-916955949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EEB3679-C8D7-4C9E-99AF-8D61BFA6E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1100137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225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Appetite becomes an operating threshold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EA387A6-5FD7-409D-8FDF-8D6DE62D3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81225"/>
            <a:ext cx="109347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The relationships that make the workflow understandable.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7B4F667-56E8-467D-A084-D652961A3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533775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01140CD-6915-446D-A0C3-178891066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1051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4F1CBAF-05FB-41C5-8AC4-EB4F4D667A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819525"/>
            <a:ext cx="2381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Appetite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FAFDD5F-FB0E-45C7-93C1-512026A43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705350"/>
            <a:ext cx="238125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What level of risk the organization accepts.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8D4C514-D8DF-440E-81CF-418A80AC2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33725" y="3505200"/>
            <a:ext cx="1428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478D9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BC03F14-DAF7-4B0E-90BA-72B22C3A1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3533775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8FEF067-F2B1-4722-9804-2F97D27C1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31051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2455D96-5C99-4DC1-9683-9D7134626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3819525"/>
            <a:ext cx="2381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Tolerance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D45CAC8-8897-4DF1-9CF3-A5120DD1B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4705350"/>
            <a:ext cx="238125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The measurable boundary for a specific exposure.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35854A0-FA93-47A9-9C5F-19B8F97C4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505200"/>
            <a:ext cx="1428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478D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29E6B21-B8BE-4D86-893E-BF6193304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533775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1A90F58-1982-4882-ACC2-2F8551E5F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1051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5A3F15A-8ABD-4C6F-BB34-BF7B06F8C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819525"/>
            <a:ext cx="2381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KRI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8FC58C6-8846-4035-A15A-8683530B3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4705350"/>
            <a:ext cx="238125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The indicator and data source used to monitor it.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16CE45E-1AF7-4DBF-B2EC-61C6F3BD7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77275" y="3505200"/>
            <a:ext cx="1428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478D9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9DA4B87-58E8-46D7-AB19-0017C7C34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3533775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79FFB8D-CA62-41B6-B441-BCC3CD395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31051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04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A328D51-5183-4874-B41A-FE9158869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3819525"/>
            <a:ext cx="2381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Escalation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1FC477C-55BE-474E-BE75-DE737B026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4705350"/>
            <a:ext cx="238125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The accountable person and required response.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38B905C-5AAA-44F9-8536-590FFFB28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94360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0366217-7B43-451E-8DF9-16696CDC7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A6ADB2A-BD90-419A-B690-734B47CA5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05 / 10</a:t>
            </a:r>
          </a:p>
        </p:txBody>
      </p:sp>
    </p:spTree>
    <p:extLst>
      <p:ext uri="{BB962C8B-B14F-4D97-AF65-F5344CB8AC3E}">
        <p14:creationId xmlns:p14="http://schemas.microsoft.com/office/powerpoint/2010/main" val="187325533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a356dfe8bbb4182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39B5739-2FFE-4D5D-A189-BBC6ECD70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ED24F44-85B9-4D12-8956-F1E084B22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1100137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A supplier outage changes the risk picture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CE9575D-0510-4B8D-9ADF-901E314F3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81225"/>
            <a:ext cx="109347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A critical service depends on one supplier. An outage raises a risk indicator before the next committee meeting.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D42B36E-AD2E-4A1F-AA90-77262C2CE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209925"/>
            <a:ext cx="50196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D8B8F2F-AFA1-4DDD-91D5-53924BF1F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476625"/>
            <a:ext cx="501967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3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rPr>
              <a:t>Team response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F713360-5FC1-4C93-B55A-F6F2F40EF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71975"/>
            <a:ext cx="5019675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Review service dependencies and existing controls. Ask Cortex to draft a treatment, then have the risk owner approve or revise it.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817FD46-37B6-4E22-A14A-F0CD80C4C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3209925"/>
            <a:ext cx="50196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ACCEA60-47D3-433E-AD93-EC3CD4A15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3476625"/>
            <a:ext cx="501967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3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rPr>
              <a:t>Decision point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E5AF2C0-9C17-4870-B087-66A43DF6D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4371975"/>
            <a:ext cx="5019675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The service owner retains accountability for the treatment and its closure.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682214B-1B1B-496F-9AAB-89AE59FF2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30EC7CA-E12A-4D02-8113-C8806CC93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0963604-51B7-4431-B422-270E04E55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06 / 10</a:t>
            </a:r>
          </a:p>
        </p:txBody>
      </p:sp>
    </p:spTree>
    <p:extLst>
      <p:ext uri="{BB962C8B-B14F-4D97-AF65-F5344CB8AC3E}">
        <p14:creationId xmlns:p14="http://schemas.microsoft.com/office/powerpoint/2010/main" val="187183433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7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72cebe012944840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09F878D-371E-4F40-BF74-C6CA0A71D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1F9EAD1-903F-4B73-B476-375493922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1100137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What changes for your team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0BAB3A-60A8-4911-B0B5-48122E83C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81225"/>
            <a:ext cx="109347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The practical value to evaluate against your current process.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D834ED9-BCD0-4CB5-87FD-613E6A23A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209925"/>
            <a:ext cx="50196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57EA1D6-686B-4E54-8D9E-3914EBC7D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476625"/>
            <a:ext cx="501967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3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rPr>
              <a:t>Less manual risk-pack assembly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7ED9046-403D-4C3F-B347-9D0BEFC9C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71975"/>
            <a:ext cx="5019675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A current register and owned actions give reviewers a common starting point for their committee discussion.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A6A1456-8375-4B46-952E-EA6CE3640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3209925"/>
            <a:ext cx="50196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A4A2FF9-13FD-4A63-87CF-5F223DB8A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3476625"/>
            <a:ext cx="501967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3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rPr>
              <a:t>Earlier attention to change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827EA55-B24C-4124-A066-FF70D7E7E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4371975"/>
            <a:ext cx="5019675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Indicator trends help the owner investigate exposure before the next scheduled assessment.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9A01CD3-EB60-41CE-87A8-67A04C990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B5F0A3F-6EA7-458C-B67A-2CCBA1685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EEEF37D-9C89-418A-8627-F424B9A02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07 / 10</a:t>
            </a:r>
          </a:p>
        </p:txBody>
      </p:sp>
    </p:spTree>
    <p:extLst>
      <p:ext uri="{BB962C8B-B14F-4D97-AF65-F5344CB8AC3E}">
        <p14:creationId xmlns:p14="http://schemas.microsoft.com/office/powerpoint/2010/main" val="83795107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1A3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fae1995b9334150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045C478-8E60-4FF0-B91A-A3FEF00D8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40E5FF9-97B6-46D7-92C6-3DBA9CC80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1100137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225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Where this module connects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7F10BDB-D625-41B9-953A-65EABF83C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81225"/>
            <a:ext cx="109347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Confirm the interfaces and available data for the intended deployment.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47763EF-9D7F-4414-8F8D-EDA19F36E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171825"/>
            <a:ext cx="109061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4C70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742A838-BB2A-419D-B12F-CE4916908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381375"/>
            <a:ext cx="27432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Sources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67BF267-DE37-480F-8F44-BC8194D69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3371850"/>
            <a:ext cx="7762875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Risk registers, indicator feeds and control assessments.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68579B9-4286-4D9A-8625-8031C013E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171950"/>
            <a:ext cx="109061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4C7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EA622CE-60A2-4FC8-B2EA-3188FBE05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0"/>
            <a:ext cx="27432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Connected modules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D650F84-B5E4-4291-83EE-BB39C026A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4371975"/>
            <a:ext cx="7762875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Enterprise GRC, Financial Risk and Business Continuity.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242F969-CA44-4D55-90EF-C2F35DEC0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72075"/>
            <a:ext cx="109061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4C70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62AF042-898E-4CA9-8A18-9F9640A87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381625"/>
            <a:ext cx="27432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Working outputs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25B3364-2A36-4026-A7E9-5A5BE40A8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5372100"/>
            <a:ext cx="7762875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Owned treatments, risk trends and committee evidence.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5FB26F9-C559-42BE-A97A-5359A4BEC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9436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320E2CC-3944-402D-A5A7-760EB0E05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C29902D-E9E3-4A80-B5DF-50F38CECE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08 / 10</a:t>
            </a:r>
          </a:p>
        </p:txBody>
      </p:sp>
    </p:spTree>
    <p:extLst>
      <p:ext uri="{BB962C8B-B14F-4D97-AF65-F5344CB8AC3E}">
        <p14:creationId xmlns:p14="http://schemas.microsoft.com/office/powerpoint/2010/main" val="104019398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617629daa364430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6503D82-7B4D-492B-A1AB-F19D97A27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49AB86E-64E1-4CA3-A506-8EA43A671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1100137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What to validate in your evaluation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E282DFA-B7C4-4C23-9972-3ACF9CEC5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81225"/>
            <a:ext cx="109347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Use a representative case and agree the acceptance evidence before expansion.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BD39D36-61E4-4DF8-89E6-5F1CA2C34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171825"/>
            <a:ext cx="109061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99FB7DA-9890-406F-9931-7372208E4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381375"/>
            <a:ext cx="27432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rPr>
              <a:t>Risk owner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96F9454-E7ED-4880-942C-E6CE29773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3371850"/>
            <a:ext cx="7762875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Approve appetite interpretation and treatment.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7563F12-EA45-4987-8582-7488FCD16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171950"/>
            <a:ext cx="109061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36BD3FE-DE7D-4D95-AF6D-FB2D7EF5D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0"/>
            <a:ext cx="27432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rPr>
              <a:t>Evidence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480C123-9E90-47A8-8153-B745A4CA6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4371975"/>
            <a:ext cx="7762875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Keep indicator history, rationale and closure records.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E13D2B4-D83C-4874-8846-FCD7CB272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72075"/>
            <a:ext cx="109061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982C262-DA88-486C-B6BE-60687595F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381625"/>
            <a:ext cx="27432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rPr>
              <a:t>Measure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DDA4D9E-D322-489D-B6AA-FFD7BF3AF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5372100"/>
            <a:ext cx="7762875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Track overdue treatments and time from signal to owner review.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249D968-0866-4C10-A564-1C0875949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48C45B7-E75E-47B4-AD84-5FAA1B61F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B6C054F-9D6D-4EF7-A9BC-47F86C593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09 / 10</a:t>
            </a:r>
          </a:p>
        </p:txBody>
      </p:sp>
    </p:spTree>
    <p:extLst>
      <p:ext uri="{BB962C8B-B14F-4D97-AF65-F5344CB8AC3E}">
        <p14:creationId xmlns:p14="http://schemas.microsoft.com/office/powerpoint/2010/main" val="72353261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151A3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8bc4f1ecb1a473c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F5AD8C0-3EAD-463C-B93E-783929C62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606DDAC-9D83-4C76-BCE0-810C21E04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62075"/>
            <a:ext cx="10906125" cy="1581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05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405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A focused walkthrough</a:t>
            </a:r>
          </a:p>
          <a:p xmlns:a="http://schemas.openxmlformats.org/drawingml/2006/main">
            <a:pPr>
              <a:defRPr sz="405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405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Risk Management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9B0DB59-A44C-4DA7-A11D-A532B9D54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143250"/>
            <a:ext cx="9906000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25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Bring a representative workflow, its source records and the people who own the decision.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33D9F6D-550E-4E35-9C67-302F3D43F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62450"/>
            <a:ext cx="50673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5EBD0C9-70C6-441D-A386-753EC376B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581525"/>
            <a:ext cx="50292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Starting point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3885670-5579-4B89-926D-3D666D152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019675"/>
            <a:ext cx="5029200" cy="771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A supplier outage changes the risk picture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7401223-FB36-4738-8EBE-3BFC1256A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4362450"/>
            <a:ext cx="50673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86CDAF9-AC4C-46FC-9CFB-BEEAC656C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4581525"/>
            <a:ext cx="50292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Working session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470F90E-AE8F-4852-B6F4-2EA8F42EF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5019675"/>
            <a:ext cx="5029200" cy="771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Follow the case from input through review to retained evidence.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0DE30ED-234D-4176-AA1A-62F703127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848350"/>
            <a:ext cx="304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  <a:hlinkClick xmlns:r="http://schemas.openxmlformats.org/officeDocument/2006/relationships" r:id="R00a8da666c944e64"/>
              </a:rPr>
              <a:t>Genellipse.com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C406BCE-E555-411F-AE8E-2CBD150F4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5848350"/>
            <a:ext cx="3429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  <a:hlinkClick xmlns:r="http://schemas.openxmlformats.org/officeDocument/2006/relationships" r:id="Rde740cb85ff34fcf"/>
              </a:rPr>
              <a:t>genesecure.ca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C3C8AD4-6856-45A1-AA90-A48E77060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94360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97B852B-7D95-44B3-8C77-1D6073C5F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36D238F-5B9A-4DAC-A564-1C4CA4EB6D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10 / 10</a:t>
            </a:r>
          </a:p>
        </p:txBody>
      </p:sp>
    </p:spTree>
    <p:extLst>
      <p:ext uri="{BB962C8B-B14F-4D97-AF65-F5344CB8AC3E}">
        <p14:creationId xmlns:p14="http://schemas.microsoft.com/office/powerpoint/2010/main" val="1855493366"/>
      </p:ext>
    </p:extLst>
  </p:cSld>
</p:sld>
</file>

<file path=ppt/theme/theme1.xml><?xml version="1.0" encoding="utf-8"?>
<a:theme xmlns:a="http://schemas.openxmlformats.org/drawingml/2006/main" name="ChatGPT">
  <a:themeElements>
    <a:clrScheme name="GeneSecure">
      <a:dk1>
        <a:srgbClr val="000000"/>
      </a:dk1>
      <a:lt1>
        <a:srgbClr val="FFFFFF"/>
      </a:lt1>
      <a:dk2>
        <a:srgbClr val="151A30"/>
      </a:dk2>
      <a:lt2>
        <a:srgbClr val="F7F5F1"/>
      </a:lt2>
      <a:accent1>
        <a:srgbClr val="6658CF"/>
      </a:accent1>
      <a:accent2>
        <a:srgbClr val="8CE1C7"/>
      </a:accent2>
      <a:accent3>
        <a:srgbClr val="A49AED"/>
      </a:accent3>
      <a:accent4>
        <a:srgbClr val="D7B381"/>
      </a:accent4>
      <a:accent5>
        <a:srgbClr val="53768B"/>
      </a:accent5>
      <a:accent6>
        <a:srgbClr val="D4D7E3"/>
      </a:accent6>
      <a:hlink>
        <a:srgbClr val="8CE1C7"/>
      </a:hlink>
      <a:folHlink>
        <a:srgbClr val="8CE1C7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GeneSecure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2026-09-28T11:07:24.3070000Z</dcterms:created>
  <dcterms:modified xsi:type="dcterms:W3CDTF">2026-09-28T11:07:24.3070000Z</dcterms:modified>
</coreProperties>
</file>