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94ee58657d44b1c" /><Relationship Type="http://schemas.openxmlformats.org/officeDocument/2006/relationships/extended-properties" Target="/docProps/app.xml" Id="R0054aed3604a4e2b" /><Relationship Type="http://schemas.openxmlformats.org/officeDocument/2006/relationships/officeDocument" Target="/ppt/presentation.xml" Id="R1a26df69ec97411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d00a4f854d049db"/>
  </p:sldMasterIdLst>
  <p:notesMasterIdLst>
    <p:notesMasterId xmlns:r="http://schemas.openxmlformats.org/officeDocument/2006/relationships" r:id="Rcfcd76918fca4c8b"/>
  </p:notesMasterIdLst>
  <p:sldIdLst>
    <p:sldId xmlns:r="http://schemas.openxmlformats.org/officeDocument/2006/relationships" id="256" r:id="R013c286c532145a3"/>
    <p:sldId xmlns:r="http://schemas.openxmlformats.org/officeDocument/2006/relationships" id="257" r:id="R5ba57b2247c74955"/>
    <p:sldId xmlns:r="http://schemas.openxmlformats.org/officeDocument/2006/relationships" id="258" r:id="R1e143fe28fd243a1"/>
    <p:sldId xmlns:r="http://schemas.openxmlformats.org/officeDocument/2006/relationships" id="259" r:id="R812f574ce0a74d3c"/>
    <p:sldId xmlns:r="http://schemas.openxmlformats.org/officeDocument/2006/relationships" id="260" r:id="R6f61aa23c3f24b32"/>
    <p:sldId xmlns:r="http://schemas.openxmlformats.org/officeDocument/2006/relationships" id="261" r:id="Rc039c3e4015a497c"/>
    <p:sldId xmlns:r="http://schemas.openxmlformats.org/officeDocument/2006/relationships" id="262" r:id="R2764bbbeb0a44b63"/>
    <p:sldId xmlns:r="http://schemas.openxmlformats.org/officeDocument/2006/relationships" id="263" r:id="R616cb137dc634676"/>
    <p:sldId xmlns:r="http://schemas.openxmlformats.org/officeDocument/2006/relationships" id="264" r:id="Ree4f7abf8c5a4b4e"/>
    <p:sldId xmlns:r="http://schemas.openxmlformats.org/officeDocument/2006/relationships" id="265" r:id="Rbec06a3725a44a11"/>
    <p:sldId xmlns:r="http://schemas.openxmlformats.org/officeDocument/2006/relationships" id="266" r:id="R1303c3d70f914030"/>
    <p:sldId xmlns:r="http://schemas.openxmlformats.org/officeDocument/2006/relationships" id="267" r:id="Re4aff320a7f54e20"/>
    <p:sldId xmlns:r="http://schemas.openxmlformats.org/officeDocument/2006/relationships" id="268" r:id="Re1f6f474ef9e4d5f"/>
    <p:sldId xmlns:r="http://schemas.openxmlformats.org/officeDocument/2006/relationships" id="269" r:id="R3508e63ddb96475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e396fd064da467e" /><Relationship Type="http://schemas.openxmlformats.org/officeDocument/2006/relationships/slideMaster" Target="/ppt/slideMasters/slideMaster1.xml" Id="Rfd00a4f854d049db" /><Relationship Type="http://schemas.openxmlformats.org/officeDocument/2006/relationships/notesMaster" Target="/ppt/notesMasters/notesMaster1.xml" Id="Rcfcd76918fca4c8b" /><Relationship Type="http://schemas.openxmlformats.org/officeDocument/2006/relationships/presProps" Target="/ppt/presProps.xml" Id="R46a805b263ff485d" /><Relationship Type="http://schemas.openxmlformats.org/officeDocument/2006/relationships/tableStyles" Target="/ppt/tableStyles.xml" Id="R1a2518bc9a7045a5" /><Relationship Type="http://schemas.openxmlformats.org/officeDocument/2006/relationships/slide" Target="/ppt/slides/slide1.xml" Id="R013c286c532145a3" /><Relationship Type="http://schemas.openxmlformats.org/officeDocument/2006/relationships/slide" Target="/ppt/slides/slide2.xml" Id="R5ba57b2247c74955" /><Relationship Type="http://schemas.openxmlformats.org/officeDocument/2006/relationships/slide" Target="/ppt/slides/slide3.xml" Id="R1e143fe28fd243a1" /><Relationship Type="http://schemas.openxmlformats.org/officeDocument/2006/relationships/slide" Target="/ppt/slides/slide4.xml" Id="R812f574ce0a74d3c" /><Relationship Type="http://schemas.openxmlformats.org/officeDocument/2006/relationships/slide" Target="/ppt/slides/slide5.xml" Id="R6f61aa23c3f24b32" /><Relationship Type="http://schemas.openxmlformats.org/officeDocument/2006/relationships/slide" Target="/ppt/slides/slide6.xml" Id="Rc039c3e4015a497c" /><Relationship Type="http://schemas.openxmlformats.org/officeDocument/2006/relationships/slide" Target="/ppt/slides/slide7.xml" Id="R2764bbbeb0a44b63" /><Relationship Type="http://schemas.openxmlformats.org/officeDocument/2006/relationships/slide" Target="/ppt/slides/slide8.xml" Id="R616cb137dc634676" /><Relationship Type="http://schemas.openxmlformats.org/officeDocument/2006/relationships/slide" Target="/ppt/slides/slide9.xml" Id="Ree4f7abf8c5a4b4e" /><Relationship Type="http://schemas.openxmlformats.org/officeDocument/2006/relationships/slide" Target="/ppt/slides/slide10.xml" Id="Rbec06a3725a44a11" /><Relationship Type="http://schemas.openxmlformats.org/officeDocument/2006/relationships/slide" Target="/ppt/slides/slide11.xml" Id="R1303c3d70f914030" /><Relationship Type="http://schemas.openxmlformats.org/officeDocument/2006/relationships/slide" Target="/ppt/slides/slide12.xml" Id="Re4aff320a7f54e20" /><Relationship Type="http://schemas.openxmlformats.org/officeDocument/2006/relationships/slide" Target="/ppt/slides/slide13.xml" Id="Re1f6f474ef9e4d5f" /><Relationship Type="http://schemas.openxmlformats.org/officeDocument/2006/relationships/slide" Target="/ppt/slides/slide14.xml" Id="R3508e63ddb96475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a3bce9510f5436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0b99b866dad424d" /><Relationship Type="http://schemas.openxmlformats.org/officeDocument/2006/relationships/notesMaster" Target="/ppt/notesMasters/notesMaster1.xml" Id="Rebabeb04fc3b4ae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264b1d9e0ef46e6" /><Relationship Type="http://schemas.openxmlformats.org/officeDocument/2006/relationships/notesMaster" Target="/ppt/notesMasters/notesMaster1.xml" Id="R1dba07edd8d94c9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1a1b3590b2e44f0" /><Relationship Type="http://schemas.openxmlformats.org/officeDocument/2006/relationships/notesMaster" Target="/ppt/notesMasters/notesMaster1.xml" Id="R7e01a0bab5a443d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3b174eab4564659" /><Relationship Type="http://schemas.openxmlformats.org/officeDocument/2006/relationships/notesMaster" Target="/ppt/notesMasters/notesMaster1.xml" Id="Rd219532a9735419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5d006b5ffc84b0b" /><Relationship Type="http://schemas.openxmlformats.org/officeDocument/2006/relationships/notesMaster" Target="/ppt/notesMasters/notesMaster1.xml" Id="R4ce2407d08e04c6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9658730956d4b7b" /><Relationship Type="http://schemas.openxmlformats.org/officeDocument/2006/relationships/notesMaster" Target="/ppt/notesMasters/notesMaster1.xml" Id="R55e4b21cf71844d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535bf2a368c49af" /><Relationship Type="http://schemas.openxmlformats.org/officeDocument/2006/relationships/notesMaster" Target="/ppt/notesMasters/notesMaster1.xml" Id="R8132ce76e329443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849b55d329f47bd" /><Relationship Type="http://schemas.openxmlformats.org/officeDocument/2006/relationships/notesMaster" Target="/ppt/notesMasters/notesMaster1.xml" Id="Raa81bb41b131408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239a939390e4fd9" /><Relationship Type="http://schemas.openxmlformats.org/officeDocument/2006/relationships/notesMaster" Target="/ppt/notesMasters/notesMaster1.xml" Id="Rbf0c02f670e94d4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2e4278ca69a4047" /><Relationship Type="http://schemas.openxmlformats.org/officeDocument/2006/relationships/notesMaster" Target="/ppt/notesMasters/notesMaster1.xml" Id="Rd60e712dcf50457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d315ab889ff4cf6" /><Relationship Type="http://schemas.openxmlformats.org/officeDocument/2006/relationships/notesMaster" Target="/ppt/notesMasters/notesMaster1.xml" Id="Rf4e76d05336c4ac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2516139b75d4120" /><Relationship Type="http://schemas.openxmlformats.org/officeDocument/2006/relationships/notesMaster" Target="/ppt/notesMasters/notesMaster1.xml" Id="R4837ef356a8e400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8c1cf04b5fc4127" /><Relationship Type="http://schemas.openxmlformats.org/officeDocument/2006/relationships/notesMaster" Target="/ppt/notesMasters/notesMaster1.xml" Id="Rba19dde10a9341d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9228611458941da" /><Relationship Type="http://schemas.openxmlformats.org/officeDocument/2006/relationships/notesMaster" Target="/ppt/notesMasters/notesMaster1.xml" Id="R7192733b3dc24fd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Connected risk. Governed decisions. Evidence that stays with the work. Product source: GeneSecure platform page. Module summaries also reference the individual module pages linked in the collection. Example workflows are illustrative.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platform brings security and governance teams into the same operating context. Product source: GeneSecure platform page. Module summaries also reference the individual module pages linked in the collection. Example workflows are illustrative.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starting problem: Findings, controls, supplier records and committee reports live in different tools.</a:t>
            </a:r>
          </a:p>
          <a:p xmlns:a="http://schemas.openxmlformats.org/drawingml/2006/main">
            <a:r>
              <a:t>The platform approach: Connect the source evidence to business risk, accountable owners and reviewable actions.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Each module uses the same underlying information and governance. Product source: GeneSecure platform page. Module summaries also reference the individual module pages linked in the collection. Example workflows are illustrative.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Data fabric: Connect source records in a shared risk graph.</a:t>
            </a:r>
          </a:p>
          <a:p xmlns:a="http://schemas.openxmlformats.org/drawingml/2006/main">
            <a:r>
              <a:t>Modules: Run the work for the relevant risk domain.</a:t>
            </a:r>
          </a:p>
          <a:p xmlns:a="http://schemas.openxmlformats.org/drawingml/2006/main">
            <a:r>
              <a:t>Cortex: Prepare cited answers and proposed actions.</a:t>
            </a:r>
          </a:p>
          <a:p xmlns:a="http://schemas.openxmlformats.org/drawingml/2006/main">
            <a:r>
              <a:t>Evidence ledger: Keep the decision and its supporting trace.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Four modules connect enterprise oversight to control and regulatory work. Product source: GeneSecure platform page. Module summaries also reference the individual module pages linked in the collection. Example workflows are illustrative.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Risk Management: Registers, indicators and owned treatments.</a:t>
            </a:r>
          </a:p>
          <a:p xmlns:a="http://schemas.openxmlformats.org/drawingml/2006/main">
            <a:r>
              <a:t>Enterprise GRC: Shared governance across risk, resilience and privacy.</a:t>
            </a:r>
          </a:p>
          <a:p xmlns:a="http://schemas.openxmlformats.org/drawingml/2006/main">
            <a:r>
              <a:t>Compliance: Control mappings, tests and evidence.</a:t>
            </a:r>
          </a:p>
          <a:p xmlns:a="http://schemas.openxmlformats.org/drawingml/2006/main">
            <a:r>
              <a:t>Regulatory Intelligence: Change monitoring and obligation ownership.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https://genesecure.ca/platform/risk-management</a:t>
            </a:r>
          </a:p>
          <a:p xmlns:a="http://schemas.openxmlformats.org/drawingml/2006/main">
            <a:r>
              <a:t>https://genesecure.ca/platform/grc</a:t>
            </a:r>
          </a:p>
          <a:p xmlns:a="http://schemas.openxmlformats.org/drawingml/2006/main">
            <a:r>
              <a:t>https://genesecure.ca/platform/compliance</a:t>
            </a:r>
          </a:p>
          <a:p xmlns:a="http://schemas.openxmlformats.org/drawingml/2006/main">
            <a:r>
              <a:t>https://genesecure.ca/platform/regulatory-intelligence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Quantitative analysis connects to the governance of the models behind it. Product source: GeneSecure platform page. Module summaries also reference the individual module pages linked in the collection. Example workflows are illustrative.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Financial Risk: Liquidity, market and credit analysis with scenarios, limits and assumptions.</a:t>
            </a:r>
          </a:p>
          <a:p xmlns:a="http://schemas.openxmlformats.org/drawingml/2006/main">
            <a:r>
              <a:t>Model Risk &amp; AI Governance: Model inventory, validation, performance monitoring and review conditions.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https://genesecure.ca/platform/financial-risk</a:t>
            </a:r>
          </a:p>
          <a:p xmlns:a="http://schemas.openxmlformats.org/drawingml/2006/main">
            <a:r>
              <a:t>https://genesecure.ca/platform/model-risk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Security signals support investigation and enterprise risk decisions. Product source: GeneSecure platform page. Module summaries also reference the individual module pages linked in the collection. Example workflows are illustrative.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Cyber Defense: Detection, exposure context and owned SOC cases.</a:t>
            </a:r>
          </a:p>
          <a:p xmlns:a="http://schemas.openxmlformats.org/drawingml/2006/main">
            <a:r>
              <a:t>Cyber Risk Intelligence: Explainable ratings and material exposure priorities.</a:t>
            </a:r>
          </a:p>
          <a:p xmlns:a="http://schemas.openxmlformats.org/drawingml/2006/main">
            <a:r>
              <a:t>Trust Center: Controlled publication and document access.</a:t>
            </a:r>
          </a:p>
          <a:p xmlns:a="http://schemas.openxmlformats.org/drawingml/2006/main">
            <a:r>
              <a:t>Questionnaire Automation: Cited draft answers and reviewer approval.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https://genesecure.ca/platform/cyber-risk</a:t>
            </a:r>
          </a:p>
          <a:p xmlns:a="http://schemas.openxmlformats.org/drawingml/2006/main">
            <a:r>
              <a:t>https://genesecure.ca/platform/cyber-risk-intelligence</a:t>
            </a:r>
          </a:p>
          <a:p xmlns:a="http://schemas.openxmlformats.org/drawingml/2006/main">
            <a:r>
              <a:t>https://genesecure.ca/platform/trust-center</a:t>
            </a:r>
          </a:p>
          <a:p xmlns:a="http://schemas.openxmlformats.org/drawingml/2006/main">
            <a:r>
              <a:t>https://genesecure.ca/platform/security-questionnaire-automation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Services, recovery plans and external dependencies connect in the same risk view. Product source: GeneSecure platform page. Module summaries also reference the individual module pages linked in the collection. Example workflows are illustrative.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Business Continuity: Service mapping, impact analysis, recovery plans and exercises.</a:t>
            </a:r>
          </a:p>
          <a:p xmlns:a="http://schemas.openxmlformats.org/drawingml/2006/main">
            <a:r>
              <a:t>Vendor &amp; Third-Party Risk: Due diligence, ongoing monitoring and dependency concentration.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https://genesecure.ca/platform/business-continuity</a:t>
            </a:r>
          </a:p>
          <a:p xmlns:a="http://schemas.openxmlformats.org/drawingml/2006/main">
            <a:r>
              <a:t>https://genesecure.ca/platform/vendor-risk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 assistance carries source context and operates within configured policy. Product source: GeneSecure platform page. Module summaries also reference the individual module pages linked in the collection. Example workflows are illustrative.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Ask: Use the permitted risk and control records.</a:t>
            </a:r>
          </a:p>
          <a:p xmlns:a="http://schemas.openxmlformats.org/drawingml/2006/main">
            <a:r>
              <a:t>Draft: Prepare a cited answer or proposed action.</a:t>
            </a:r>
          </a:p>
          <a:p xmlns:a="http://schemas.openxmlformats.org/drawingml/2006/main">
            <a:r>
              <a:t>Review: Apply policy and the required human approval.</a:t>
            </a:r>
          </a:p>
          <a:p xmlns:a="http://schemas.openxmlformats.org/drawingml/2006/main">
            <a:r>
              <a:t>Trace: Retain the run and decision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https://genesecure.ca/platform/cortex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scenario: a critical supplier reports a security incident affecting an important business service. Product source: GeneSecure platform page. Module summaries also reference the individual module pages linked in the collection. Example workflows are illustrative.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Connected workflow: Security validates the exposure. Vendor owners assess the dependency. Continuity teams review recovery options.</a:t>
            </a:r>
          </a:p>
          <a:p xmlns:a="http://schemas.openxmlformats.org/drawingml/2006/main">
            <a:r>
              <a:t>Shared decision: The risk owner reviews the combined evidence and approves the treatment. Compliance retains the relevant control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chosen deployment determines connector availability and the permitted scope. Product source: GeneSecure platform page. Module summaries also reference the individual module pages linked in the collection. Example workflows are illustrative.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Security context: Asset, endpoint, cloud, identity and vulnerability signals.</a:t>
            </a:r>
          </a:p>
          <a:p xmlns:a="http://schemas.openxmlformats.org/drawingml/2006/main">
            <a:r>
              <a:t>Business context: Services, suppliers, controls, obligations and model records.</a:t>
            </a:r>
          </a:p>
          <a:p xmlns:a="http://schemas.openxmlformats.org/drawingml/2006/main">
            <a:r>
              <a:t>Action and evidence: Case workflows, treatment owners and retained review records.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common record helps teams coordinate while keeping decisions accountable. Product source: GeneSecure platform page. Module summaries also reference the individual module pages linked in the collection. Example workflows are illustrative.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Risk and compliance: Own appetite, obligations, control conclusions and committee reporting.</a:t>
            </a:r>
          </a:p>
          <a:p xmlns:a="http://schemas.openxmlformats.org/drawingml/2006/main">
            <a:r>
              <a:t>Security and operations: Investigate findings, approve response and validate recovery.</a:t>
            </a:r>
          </a:p>
          <a:p xmlns:a="http://schemas.openxmlformats.org/drawingml/2006/main">
            <a:r>
              <a:t>Model and AI governance: Challenge models and define the permitted AI workflow.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Select one workflow that reveals the relationships between teams. Product source: GeneSecure platform page. Module summaries also reference the individual module pages linked in the collection. Example workflows are illustrative.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Scope: Agree the business question and owner.</a:t>
            </a:r>
          </a:p>
          <a:p xmlns:a="http://schemas.openxmlformats.org/drawingml/2006/main">
            <a:r>
              <a:t>Connect: Use representative records and approved access.</a:t>
            </a:r>
          </a:p>
          <a:p xmlns:a="http://schemas.openxmlformats.org/drawingml/2006/main">
            <a:r>
              <a:t>Review: Test normal cases, exceptions and approvals.</a:t>
            </a:r>
          </a:p>
          <a:p xmlns:a="http://schemas.openxmlformats.org/drawingml/2006/main">
            <a:r>
              <a:t>Measure: Compare evidence quality and effort with the baseline.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Based on GeneSecure’s public product pages reviewed on 28 September 2026. Product source: GeneSecure platform page. Module summaries also reference the individual module pages linked in the collection. Example workflows are illustrative.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Documented scope: One overview and 13 named module presentations. The shared data foundation and evidence ledger appear throughout.</a:t>
            </a:r>
          </a:p>
          <a:p xmlns:a="http://schemas.openxmlformats.org/drawingml/2006/main">
            <a:r>
              <a:t>Evaluation context: The source is a product demonstration. Confirm configured capabilities and assurance status. Framework alignment does not mean certification.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Start with the platform overview, then explore the module closest to your team’s work. Product source: GeneSecure platform page. Module summaries also reference the individual module pages linked in the collection. Example workflows are illustrative.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Explore: Choose a module from the presentation collection.</a:t>
            </a:r>
          </a:p>
          <a:p xmlns:a="http://schemas.openxmlformats.org/drawingml/2006/main">
            <a:r>
              <a:t>Discuss: Bring a real workflow and the evidence your decision needs.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65e43a93d774f5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7c613783dad4309" /><Relationship Type="http://schemas.openxmlformats.org/officeDocument/2006/relationships/slideLayout" Target="/ppt/slideLayouts/slideLayout1.xml" Id="R94aa1f40323646e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4aa1f40323646e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405039bb794bf1" /><Relationship Type="http://schemas.openxmlformats.org/officeDocument/2006/relationships/image" Target="/ppt/media/image.jpeg" Id="Raa541d8924944f67" /><Relationship Type="http://schemas.openxmlformats.org/officeDocument/2006/relationships/image" Target="/ppt/media/image.png" Id="R2d1d39de1d274988" /><Relationship Type="http://schemas.openxmlformats.org/officeDocument/2006/relationships/notesSlide" Target="/ppt/notesSlides/notesSlide1.xml" Id="R47763f8634034ee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53fff9aa0142f1" /><Relationship Type="http://schemas.openxmlformats.org/officeDocument/2006/relationships/image" Target="/ppt/media/image2.png" Id="R319532b59dac41ef" /><Relationship Type="http://schemas.openxmlformats.org/officeDocument/2006/relationships/notesSlide" Target="/ppt/notesSlides/notesSlide2.xml" Id="Rc4793aa9334346d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0bfb345cbd4444" /><Relationship Type="http://schemas.openxmlformats.org/officeDocument/2006/relationships/image" Target="/ppt/media/image3.png" Id="R290c5363e08443e0" /><Relationship Type="http://schemas.openxmlformats.org/officeDocument/2006/relationships/notesSlide" Target="/ppt/notesSlides/notesSlide3.xml" Id="R9621f7d9ec394b4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d80c50b0f7479e" /><Relationship Type="http://schemas.openxmlformats.org/officeDocument/2006/relationships/image" Target="/ppt/media/image4.png" Id="R957738ff250c4fb9" /><Relationship Type="http://schemas.openxmlformats.org/officeDocument/2006/relationships/notesSlide" Target="/ppt/notesSlides/notesSlide4.xml" Id="R05b23a87725b476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9c70b15daa4d0c" /><Relationship Type="http://schemas.openxmlformats.org/officeDocument/2006/relationships/image" Target="/ppt/media/image5.png" Id="R357b6f9d45d241d7" /><Relationship Type="http://schemas.openxmlformats.org/officeDocument/2006/relationships/notesSlide" Target="/ppt/notesSlides/notesSlide5.xml" Id="Rbf6a10071ae2479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44e9b9ca3f4424" /><Relationship Type="http://schemas.openxmlformats.org/officeDocument/2006/relationships/image" Target="/ppt/media/image6.png" Id="Reeee4f44ff314235" /><Relationship Type="http://schemas.openxmlformats.org/officeDocument/2006/relationships/notesSlide" Target="/ppt/notesSlides/notesSlide6.xml" Id="Rda3d5cc64318443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5eba954d9a4926" /><Relationship Type="http://schemas.openxmlformats.org/officeDocument/2006/relationships/image" Target="/ppt/media/image7.png" Id="Rdf380e513fba489b" /><Relationship Type="http://schemas.openxmlformats.org/officeDocument/2006/relationships/notesSlide" Target="/ppt/notesSlides/notesSlide7.xml" Id="Rdd97a97d93a34dd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ee278db2eb4ada" /><Relationship Type="http://schemas.openxmlformats.org/officeDocument/2006/relationships/image" Target="/ppt/media/image8.png" Id="R276c924f63f64264" /><Relationship Type="http://schemas.openxmlformats.org/officeDocument/2006/relationships/notesSlide" Target="/ppt/notesSlides/notesSlide8.xml" Id="Rbc6ff1cf77a543f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80c91fba204e0a" /><Relationship Type="http://schemas.openxmlformats.org/officeDocument/2006/relationships/image" Target="/ppt/media/image9.png" Id="R3989bebb61d94773" /><Relationship Type="http://schemas.openxmlformats.org/officeDocument/2006/relationships/notesSlide" Target="/ppt/notesSlides/notesSlide9.xml" Id="R76632f17874e417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e350b8feff4955" /><Relationship Type="http://schemas.openxmlformats.org/officeDocument/2006/relationships/image" Target="/ppt/media/image10.png" Id="R36747ee124dc41db" /><Relationship Type="http://schemas.openxmlformats.org/officeDocument/2006/relationships/notesSlide" Target="/ppt/notesSlides/notesSlide10.xml" Id="R8ca3d8f66f144a2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df3c888c1e4efd" /><Relationship Type="http://schemas.openxmlformats.org/officeDocument/2006/relationships/image" Target="/ppt/media/image11.png" Id="Ra258deff17ec4244" /><Relationship Type="http://schemas.openxmlformats.org/officeDocument/2006/relationships/notesSlide" Target="/ppt/notesSlides/notesSlide11.xml" Id="Re8a40579ef01446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87c625c9a04430" /><Relationship Type="http://schemas.openxmlformats.org/officeDocument/2006/relationships/image" Target="/ppt/media/image12.png" Id="R8b08387875e64612" /><Relationship Type="http://schemas.openxmlformats.org/officeDocument/2006/relationships/notesSlide" Target="/ppt/notesSlides/notesSlide12.xml" Id="Rfe1bc547f2814d7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eee3e2d0864c8d" /><Relationship Type="http://schemas.openxmlformats.org/officeDocument/2006/relationships/image" Target="/ppt/media/image13.png" Id="R49c9fe43c80d4382" /><Relationship Type="http://schemas.openxmlformats.org/officeDocument/2006/relationships/notesSlide" Target="/ppt/notesSlides/notesSlide13.xml" Id="R6473dc0561fb423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028efe9238445a" /><Relationship Type="http://schemas.openxmlformats.org/officeDocument/2006/relationships/image" Target="/ppt/media/image14.png" Id="R8dfce2cda25844f4" /><Relationship Type="http://schemas.openxmlformats.org/officeDocument/2006/relationships/hyperlink" Target="https://genellipse.com" TargetMode="External" Id="R42c48eb682d04a70" /><Relationship Type="http://schemas.openxmlformats.org/officeDocument/2006/relationships/hyperlink" Target="https://genesecure.ca" TargetMode="External" Id="R11ffefb838ff45fa" /><Relationship Type="http://schemas.openxmlformats.org/officeDocument/2006/relationships/notesSlide" Target="/ppt/notesSlides/notesSlide14.xml" Id="R845deb06366b417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541d8924944f6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564ABE-24DA-498A-A049-897477682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296025"/>
            <a:ext cx="12192000" cy="561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ABA48B-7514-44C3-9745-650A6ECB1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04800"/>
            <a:ext cx="176212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1d39de1d274988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E5CF17-8055-4B9D-B49C-5E12A17E8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1E2896-1DA5-40A9-A8E7-4391ED82E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676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START HERE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90D2B0-1A2C-4F53-A097-7CC3455AC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14525"/>
            <a:ext cx="6477000" cy="2533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GeneSecure</a:t>
            </a:r>
          </a:p>
          <a:p xmlns:a="http://schemas.openxmlformats.org/drawingml/2006/main">
            <a:pPr>
              <a:def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Platform overview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3FB803-3B38-40BB-96B1-73EFC1575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76775"/>
            <a:ext cx="576262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Connected risk. Governed decisions. Evidence that stays with the work.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E2AE7D-1F72-4D76-94F3-329B079A8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AA28C6-0A03-482A-97B3-9237400C2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8033E8-5437-4CEB-9B81-83195A607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01 / 14</a:t>
            </a:r>
          </a:p>
        </p:txBody>
      </p:sp>
    </p:spTree>
    <p:extLst>
      <p:ext uri="{BB962C8B-B14F-4D97-AF65-F5344CB8AC3E}">
        <p14:creationId xmlns:p14="http://schemas.microsoft.com/office/powerpoint/2010/main" val="211603790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9532b59dac41ef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57A290-6518-4CB3-BF3A-F51B7691E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929E5A-7B5C-4D94-B556-2BEC594C8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From separate signals to a shared risk record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BB83BC-B45F-41FA-AF99-DC9F94C82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platform brings security and governance teams into the same operating context.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162611-5345-4E9F-9E5A-E9A055F8F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AA72FE-8FC2-4FC1-BDE7-93B127A69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The starting problem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E1939D-258C-4A7F-BFA4-265B26D0F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Findings, controls, supplier records and committee reports live in different tools.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9BC6D4-8548-4EC1-AFC0-B9B8A4F8B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4608A5-DE36-4E90-97FE-E23192A20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The platform approach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E933FA-A745-4A65-B8E4-59A1E012D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Connect the source evidence to business risk, accountable owners and reviewable actions.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A6ECE5-4F28-469E-B368-D1BB87EFB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F21626-FFE7-4147-AD2B-D50A1C449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04279A-55FF-47E3-B96D-B5FDCD048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02 / 14</a:t>
            </a:r>
          </a:p>
        </p:txBody>
      </p:sp>
    </p:spTree>
    <p:extLst>
      <p:ext uri="{BB962C8B-B14F-4D97-AF65-F5344CB8AC3E}">
        <p14:creationId xmlns:p14="http://schemas.microsoft.com/office/powerpoint/2010/main" val="36741349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0c5363e08443e0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BDA44D-1D86-4A43-950D-70E9A4553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C9BF6E-C77F-4EB5-B525-FB02E8DA9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The common foundation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12A9A0-AB6B-4467-B296-2A5C77E50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Each module uses the same underlying information and governance.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E0A465-4FC5-4AA1-9E53-36D8E0CF4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12C09F-0129-40D3-A1CA-1027D6327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81F3A5-1CB9-47AD-B37D-EC62E70EF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Data fabric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E8E866-6D9C-4EF3-9959-06E524E53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Connect source records in a shared risk graph.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7300AC-6360-4FB2-91B9-5F5911A8B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918333-4813-4D7E-9BE2-F21A497D8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0F0166-AD48-45CC-93A6-09CC57DE7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074362-9CF8-4A06-B3EB-B2884EDA4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Modules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C13A07-BE31-4527-B3F9-BF38825B0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Run the work for the relevant risk domain.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6BD29A-83FE-41B4-9192-DCEA1B15E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3A3322-ECD6-4CB4-97C6-B16DC4D84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27CF5C-4A86-496A-9BDB-AF4AF1D66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C25A39-EFB7-4420-856B-7C0E67BA3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Cortex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D53F24-1BD9-4DD3-82D5-28AA3F0F7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Prepare cited answers and proposed actions.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52867C-38FF-4211-ACB8-9D2777C02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B00697-477A-456F-9936-92774F45D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EAACB2-99AF-4D4E-B2BB-6EC5A3499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67B39B-FD32-43B8-B5F1-DA4D7DE4D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Evidence ledger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EDFF32-D58F-4ACB-A555-74BF34150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Keep the decision and its supporting trace.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0459CCA-5F0A-4BF7-AA73-2E5ABAAA5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5937268-6538-4256-B78E-8D767B096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12809B1-4980-4B09-A113-5E5A193C7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03 / 14</a:t>
            </a:r>
          </a:p>
        </p:txBody>
      </p:sp>
    </p:spTree>
    <p:extLst>
      <p:ext uri="{BB962C8B-B14F-4D97-AF65-F5344CB8AC3E}">
        <p14:creationId xmlns:p14="http://schemas.microsoft.com/office/powerpoint/2010/main" val="11875810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7738ff250c4fb9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065C23-C937-4E0A-9F66-D227CFF0A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603E0D-4B49-4757-A2DF-7D70D7213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Risk and GRC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E2A055-D45B-4FD5-91F9-07E6D25CF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Four modules connect enterprise oversight to control and regulatory work.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EA9EFD-5B3A-471E-907A-088A9254A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E7A207-1C8A-4BF1-AF70-FDED18B9A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Risk Management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34DEEB-89EB-4E05-804F-F4E000337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Registers, indicators and owned treatments.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F0EB10-0961-4205-B840-AB7793A96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0443C0-9EC6-411A-8238-A9D69C9AB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Enterprise GRC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7B40C4-4BEA-451F-BFA5-AAABC9595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Shared governance across risk, resilience and privacy.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7D6C47-EB6E-45C2-B602-58257BFB2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E84154-3E43-4452-8ACB-AFB07E7EF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Compliance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D493CE-2B6E-44F0-BC5A-2EDDB521D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Control mappings, tests and evidence.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BD0EC6-475C-4448-AC4A-0DFECAADB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9E88C9-5CC0-47B9-95E1-00846C3B2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Regulatory Intelligence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60C609-DDAB-4E62-B1C5-E7A1FE9CD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Change monitoring and obligation ownership.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4ECFF5-E08C-4B3F-97BE-5A771ABAC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0FCEE9-DE12-4EED-8D9E-25A36914B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0854F1-29B4-4FC2-AF81-302806EB6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04 / 14</a:t>
            </a:r>
          </a:p>
        </p:txBody>
      </p:sp>
    </p:spTree>
    <p:extLst>
      <p:ext uri="{BB962C8B-B14F-4D97-AF65-F5344CB8AC3E}">
        <p14:creationId xmlns:p14="http://schemas.microsoft.com/office/powerpoint/2010/main" val="5696515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7b6f9d45d241d7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8849E1-CCE9-4D65-B468-9048476D9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C7698E-B706-4AD0-8E1C-570A6DA6E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Financial risk and model oversight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7FBEA9-B058-49C8-8C35-389065C5A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Quantitative analysis connects to the governance of the models behind 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010568-645B-4A06-894C-089186B0D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F60A5C-889E-4A13-B32D-BF45EA1F3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Financial Risk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73AF08-CAC2-46F8-986D-47E8A9908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Liquidity, market and credit analysis with scenarios, limits and assumptions.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EBE1E0-15E8-40A6-974D-624F10B5F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4724D7-D1A0-481B-9B10-460957173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Model Risk &amp; AI Governance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56E9E4-730E-4A85-80C3-D36E2D54F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Model inventory, validation, performance monitoring and review conditions.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BD82B9-FE26-45C7-A94A-CCE4CE083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7A0DB1-A7CE-4CAB-BFF2-EAAEA6EE8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D1F509-6C73-40A4-9A25-B42A4EA84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05 / 14</a:t>
            </a:r>
          </a:p>
        </p:txBody>
      </p:sp>
    </p:spTree>
    <p:extLst>
      <p:ext uri="{BB962C8B-B14F-4D97-AF65-F5344CB8AC3E}">
        <p14:creationId xmlns:p14="http://schemas.microsoft.com/office/powerpoint/2010/main" val="17504089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ee4f44ff314235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4787A9-C1F1-4458-91F7-73C70F9B1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31A210-BA64-4226-9E39-073A85EB3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Security operations and cyber intelligence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27FF2E-E461-4BF7-BE99-6219644CF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Security signals support investigation and enterprise risk decisions.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B0160C-EA50-493A-A878-53FE01FAE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9CC4A7-5EAD-4976-B377-501C3295E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Cyber Defense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F7DB4B-650A-4DA8-BE9B-7B5383AA8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Detection, exposure context and owned SOC cases.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33ABEC-9BF6-4011-8B62-7D1054709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CD0CF1-D6BF-4CB6-90E4-304F0566E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Cyber Risk Intelligence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05814D-8505-4852-9639-AD9E3FD43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Explainable ratings and material exposure priorities.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4C564A-F098-444C-8F7C-D96630A6A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E81BBE-3745-4E63-914C-AF0B163AB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Trust Center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4AC986-9058-4457-8E41-D6EE6454E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Controlled publication and document access.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806873-1F04-4D80-8EDA-B144FFCA2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953795-BDE7-4C5A-A41C-7ECEF9A21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Questionnaire Automation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E25999-8626-4D0E-BFCE-C579F866C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Cited draft answers and reviewer approval.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4093E2-77E7-474E-8B94-864D4DEDA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CEE87A-F06C-4DD7-BAD6-9ADB33FA3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2C7666-9800-4FAC-9BF6-174A8A336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06 / 14</a:t>
            </a:r>
          </a:p>
        </p:txBody>
      </p:sp>
    </p:spTree>
    <p:extLst>
      <p:ext uri="{BB962C8B-B14F-4D97-AF65-F5344CB8AC3E}">
        <p14:creationId xmlns:p14="http://schemas.microsoft.com/office/powerpoint/2010/main" val="54446991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380e513fba489b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2905C9-393E-409D-AFFF-E6BC0FFDE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D96F34-7439-4008-B87B-9D6ECC522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Operational resilience and suppliers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642E86-9400-433E-932A-339AC3E88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Services, recovery plans and external dependencies connect in the same risk view.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50CD06-3106-4A58-8BE5-7D92A7D8A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EE3832-D66C-41FB-8242-6F68AEAA4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Business Continuity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ACDFC1-F530-4FD4-A1C0-F76744582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Service mapping, impact analysis, recovery plans and exercises.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CAE3CD-EE7B-4B07-BF88-CC2B5D90C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C36F1E-A56D-4BDD-94D0-91DB7585E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Vendor &amp; Third-Party Risk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40D083-C2E3-455E-B681-B2BE6EB4F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Due diligence, ongoing monitoring and dependency concentration.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825200-07E5-48AF-BC75-A206C9FBA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00A733-7A7F-411D-946B-ACF3172B5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2AC273-591F-4666-A59B-E32D1CFF3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07 / 14</a:t>
            </a:r>
          </a:p>
        </p:txBody>
      </p:sp>
    </p:spTree>
    <p:extLst>
      <p:ext uri="{BB962C8B-B14F-4D97-AF65-F5344CB8AC3E}">
        <p14:creationId xmlns:p14="http://schemas.microsoft.com/office/powerpoint/2010/main" val="39973599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6c924f63f64264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FDF4AC-D525-4F35-B0BF-0892E4971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00A651-F9B9-429E-B877-4D3125D46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Cortex supports the review process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E62DA7-B661-4CB0-9E56-C56FD6E1F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AI assistance carries source context and operates within configured policy.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F9D2AB-6E6D-47FA-916A-C9F63B3A3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6A8525-A33C-491B-B88F-6FDB12043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82D867-2FE8-40D7-AFE5-150B55329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Ask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111A12-310C-41E1-8297-0C1E09040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Use the permitted risk and control records.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367DF4-9960-4F76-BDE2-813C8B8FC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36E4B2-4BCF-4977-AE10-87D5FBD31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8E639D-12A3-4345-89F9-660D9781D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6B1207-85F5-47D2-B979-02909F0ED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Draft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E6FB62-2DC6-46E2-9DA2-BFA64CBF1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Prepare a cited answer or proposed action.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B4042C-6C96-4770-9526-508138538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9C011F-6155-43BC-A07E-B12A0F15F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AB77BE-61D4-470E-9B45-11699C47A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2A9393-A81E-427B-AC64-2EFD7CEF5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Review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92B8D7-EA84-4B09-B651-AB2B497F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Apply policy and the required human approval.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9945BA-AAE5-460E-8714-F8CD89184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B8E6D7-50F4-4ABD-B5D3-F1245A036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590683-D1D1-44E6-A1EC-D7A4294FA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3BE64F-56C9-4B61-9101-3A20702C8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Trace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493B972-ADAB-4F74-9F54-3AC30D914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Retain the run and decision evidence.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859A779-E3E2-4766-BEDB-2528E28E8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B0D1226-2B43-4C66-B80C-52E609568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1C16CB7-5B96-415F-867C-5079E283E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08 / 14</a:t>
            </a:r>
          </a:p>
        </p:txBody>
      </p:sp>
    </p:spTree>
    <p:extLst>
      <p:ext uri="{BB962C8B-B14F-4D97-AF65-F5344CB8AC3E}">
        <p14:creationId xmlns:p14="http://schemas.microsoft.com/office/powerpoint/2010/main" val="44714018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89bebb61d94773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56E893-1CA7-4E53-B9FC-C7EFA3AF0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653412-F810-492A-B03C-3395252AC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 supplier incident crosses several teams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2FF56E-B5CD-4965-8B5C-37925D2A4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Illustrative scenario: a critical supplier reports a security incident affecting an important business service.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080AC7-5B9D-4829-A839-2AB605DEB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E46CF4-02CD-4523-8879-53D89AE17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Connected workflow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8A70F6-5DF0-488B-8308-ABE151349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Security validates the exposure. Vendor owners assess the dependency. Continuity teams review recovery options.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2F4003-1CAA-476C-A659-A33ACC078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B1499E-3E8A-4EB9-AEC1-EC828C995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Shared decision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160EFD-6147-4D00-969A-8DC04454A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The risk owner reviews the combined evidence and approves the treatment. Compliance retains the relevant control evidence.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96D1DA-EF1B-4EB3-93B1-A2713A7F7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E3C3FF-6835-410A-BCDB-F2C73B9AB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881E38-2FE8-4968-94D5-931BDB6F3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09 / 14</a:t>
            </a:r>
          </a:p>
        </p:txBody>
      </p:sp>
    </p:spTree>
    <p:extLst>
      <p:ext uri="{BB962C8B-B14F-4D97-AF65-F5344CB8AC3E}">
        <p14:creationId xmlns:p14="http://schemas.microsoft.com/office/powerpoint/2010/main" val="55617724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747ee124dc41db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62DCAE-C644-4755-80A7-4ACBB214B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272A66-9597-4D47-850B-6B7770EBF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Integrations start with the tools you use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CCF04B-EE8B-49F5-8A5E-D27D523B2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chosen deployment determines connector availability and the permitted scope.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4ECF7B-CCDA-487F-883A-B41231DE4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67DE3B-F4CC-43E4-ACD1-3CA9A5367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Security context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C95433-3811-47D6-B39E-321EAA430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Asset, endpoint, cloud, identity and vulnerability signals.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D1DB53-07FF-445D-B4C9-39ACA39FB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2158A1-31BC-4C00-9459-455B01525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Business context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401C73-78BF-46B9-8999-E271E5C9F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Services, suppliers, controls, obligations and model records.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D14E5C-433D-4588-99BC-855365379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7A9EBC-233E-4DFC-8FA8-B41F5C314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Action and evidence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CDF224-4520-4A57-9EC2-644D22FE0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Case workflows, treatment owners and retained review records.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2EFA74-0AA0-4B11-ABFA-9A80ADF2D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810CF7-19B0-4589-B26B-50A6415CA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89A40C-27CF-49C3-8380-C33F2E22C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10 / 14</a:t>
            </a:r>
          </a:p>
        </p:txBody>
      </p:sp>
    </p:spTree>
    <p:extLst>
      <p:ext uri="{BB962C8B-B14F-4D97-AF65-F5344CB8AC3E}">
        <p14:creationId xmlns:p14="http://schemas.microsoft.com/office/powerpoint/2010/main" val="55853112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58deff17ec4244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01B62A-B050-4B3A-B364-D0107C927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B0E989-B339-479F-9A5E-A64105E98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Different teams, connected responsibilities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06DAD6-272E-4558-9A2A-213AAADF3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 common record helps teams coordinate while keeping decisions accountable.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EC6FED-6ADC-4A69-9F6E-E6D09896E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5D2277-A4BE-4EF6-BB2F-EE9D1E39C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Risk and compliance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BEF97E-FFB0-4DEF-9F87-6232797E4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Own appetite, obligations, control conclusions and committee reporting.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E225A6-AE74-496C-A67E-F1E8894AA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36650D-6FB8-4A57-A0F0-10A800DE0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Security and operations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27247B-E232-46B8-BB98-E64D9C55F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Investigate findings, approve response and validate recovery.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7607F2-FC4E-4823-A035-D2F53157C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E03F00-8507-45BB-9AB1-5D14B92D8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Model and AI governance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5296D3-BC7A-4918-8328-405F69EDF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Challenge models and define the permitted AI workflow.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6E4331-2288-4CA1-AF31-0F5781EAD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FF1222-15C6-4724-A7F8-8C50F3097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06D8D6-40DA-40FB-8755-239581D2E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11 / 14</a:t>
            </a:r>
          </a:p>
        </p:txBody>
      </p:sp>
    </p:spTree>
    <p:extLst>
      <p:ext uri="{BB962C8B-B14F-4D97-AF65-F5344CB8AC3E}">
        <p14:creationId xmlns:p14="http://schemas.microsoft.com/office/powerpoint/2010/main" val="41600312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08387875e64612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F8787B-9B6C-41CC-A815-36F5D3079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E0C90E-AEA5-46E8-9D7D-905EF2637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practical first evaluation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22B853-8A98-487C-9D6C-4101813C3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Select one workflow that reveals the relationships between teams.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1312D2-B9D3-4524-B988-61516AD67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4C4A8F-918D-47B2-8B47-A15AC182B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B5A568-DB35-4A1E-A2DF-276A97708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Scope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1026B0-5C9F-40D4-9B29-D046FFB4D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Agree the business question and owner.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9703C6-0059-40AB-8A47-D4DCA2DF8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47AFED-7811-43E2-A199-BB41E7918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6D2BF7-E07B-45B9-85CE-ED6C8C42D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183392-C5C6-4D02-80E3-2E981B5B2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Connect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C7E375-7CF2-4F5E-A2BB-03164C0E8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Use representative records and approved access.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DA34AC-257D-487F-B314-A569D4B38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75965D-2F72-42DD-B751-A296425B2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31EE48-F89B-4614-ACBD-12E52FE5F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FA6643-F5FC-4302-8897-BFBE1A134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Review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43636B-5C81-4014-9586-21BCAC70B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Test normal cases, exceptions and approvals.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DC79FE-A77B-46AD-8D3A-148052910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E7BC6A-2D8E-4335-8694-B12E479CC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F57B02-172E-4C71-92DD-9E40AD222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2A7B76-4D5D-4775-8142-1E72C3C9A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Measure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E750F85-6BC0-4FD3-9AAD-5247E4C93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Compare evidence quality and effort with the baseline.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0535F39-299D-4E10-90AB-19E1DE2B4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2904CE4-E9D4-4C6A-9483-61154C8B4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066C84A-AA17-40BB-A588-5D688A43E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12 / 14</a:t>
            </a:r>
          </a:p>
        </p:txBody>
      </p:sp>
    </p:spTree>
    <p:extLst>
      <p:ext uri="{BB962C8B-B14F-4D97-AF65-F5344CB8AC3E}">
        <p14:creationId xmlns:p14="http://schemas.microsoft.com/office/powerpoint/2010/main" val="44846803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c9fe43c80d4382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3CA840-FF22-442F-BA86-025218637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71BD3C-1004-4F2D-98FE-649787472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this collection represents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AD3BC4-0D5B-4B66-ABA4-07129D422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Based on GeneSecure’s public product pages reviewed on 28 September 2026.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C35971-C9A2-42A4-89E3-B94E7C358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5F0676-A5E7-4B32-BB0C-ECE300770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Documented scope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EC5546-BFE1-4D83-AA9A-A00AE35FF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One overview and 13 named module presentations. The shared data foundation and evidence ledger appear throughout.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96F86C-6E25-4D91-8AD8-BC3301CF3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16CFEB-19D3-490A-8FA4-E6DE79C77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Evaluation context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7125F4-12EB-4558-8D3B-22D7950CF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The source is a product demonstration. Confirm configured capabilities and assurance status. Framework alignment does not mean certification.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B0A26E-CEEF-4CA3-825B-6A793BCB8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8B5CFA-3F43-42F6-B285-EB25ACB13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ABE09C-9E3E-4519-B58B-881AAE22C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13 / 14</a:t>
            </a:r>
          </a:p>
        </p:txBody>
      </p:sp>
    </p:spTree>
    <p:extLst>
      <p:ext uri="{BB962C8B-B14F-4D97-AF65-F5344CB8AC3E}">
        <p14:creationId xmlns:p14="http://schemas.microsoft.com/office/powerpoint/2010/main" val="69260450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fce2cda25844f4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78EA50-680D-45B2-B03F-E5F5DC21F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F45BA9-59AC-48CB-AE2B-90A06EF22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06125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Your risk workflow,</a:t>
            </a:r>
          </a:p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connected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CDFE6F-5E12-4571-8EE5-A69BF1420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43250"/>
            <a:ext cx="9906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Start with the platform overview, then explore the module closest to your team’s work.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7211FE-B968-4A34-87EE-A56A24D18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1604A0-2418-4D16-B19E-64A670CC4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Explore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D49CDD-76F5-4578-992F-DD74AC28C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Choose a module from the presentation collection.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0427FB-9EBC-4264-BC05-F8ED7F880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C08400-ECFB-403C-B4AB-BDAD10ED0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Discuss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DAFBCF-33D5-4EB7-80DA-2D2A3F3DA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Bring a real workflow and the evidence your decision needs.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FB4EF9-D0F1-4ABD-A3FB-34F54A0DF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4835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42c48eb682d04a70"/>
              </a:rPr>
              <a:t>Genellipse.com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5948BF-74C7-4A90-9941-629F424FF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84835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11ffefb838ff45fa"/>
              </a:rPr>
              <a:t>genesecure.ca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EB5D2A-02AF-4E6D-963C-C4C5B0310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80211F-FD99-4AFB-863D-B278A3935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EF4621-7CA8-451C-8DC6-86D62F1BC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14 / 14</a:t>
            </a:r>
          </a:p>
        </p:txBody>
      </p:sp>
    </p:spTree>
    <p:extLst>
      <p:ext uri="{BB962C8B-B14F-4D97-AF65-F5344CB8AC3E}">
        <p14:creationId xmlns:p14="http://schemas.microsoft.com/office/powerpoint/2010/main" val="343507790"/>
      </p:ext>
    </p:extLst>
  </p:cSld>
</p:sld>
</file>

<file path=ppt/theme/theme1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2026-09-28T11:07:24.3350000Z</dcterms:created>
  <dcterms:modified xsi:type="dcterms:W3CDTF">2026-09-28T11:07:24.3350000Z</dcterms:modified>
</coreProperties>
</file>