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cadc51a3fb448e" /><Relationship Type="http://schemas.openxmlformats.org/officeDocument/2006/relationships/extended-properties" Target="/docProps/app.xml" Id="Rb0e838f21f064ff0" /><Relationship Type="http://schemas.openxmlformats.org/officeDocument/2006/relationships/officeDocument" Target="/ppt/presentation.xml" Id="R0050a09d3770479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6addc6fb7f45e2"/>
  </p:sldMasterIdLst>
  <p:notesMasterIdLst>
    <p:notesMasterId xmlns:r="http://schemas.openxmlformats.org/officeDocument/2006/relationships" r:id="R9664d236d9994a8d"/>
  </p:notesMasterIdLst>
  <p:sldIdLst>
    <p:sldId xmlns:r="http://schemas.openxmlformats.org/officeDocument/2006/relationships" id="256" r:id="R3a0de885a87e49be"/>
    <p:sldId xmlns:r="http://schemas.openxmlformats.org/officeDocument/2006/relationships" id="257" r:id="R9cf2644b6bcb4ed4"/>
    <p:sldId xmlns:r="http://schemas.openxmlformats.org/officeDocument/2006/relationships" id="258" r:id="R3e31d49828e54df0"/>
    <p:sldId xmlns:r="http://schemas.openxmlformats.org/officeDocument/2006/relationships" id="259" r:id="R1b849235f72d49d0"/>
    <p:sldId xmlns:r="http://schemas.openxmlformats.org/officeDocument/2006/relationships" id="260" r:id="R88bdb56d6756458c"/>
    <p:sldId xmlns:r="http://schemas.openxmlformats.org/officeDocument/2006/relationships" id="261" r:id="R10359a46326147f4"/>
    <p:sldId xmlns:r="http://schemas.openxmlformats.org/officeDocument/2006/relationships" id="262" r:id="R0128ac1014e54c64"/>
    <p:sldId xmlns:r="http://schemas.openxmlformats.org/officeDocument/2006/relationships" id="263" r:id="Rfb5bcc1248154fcf"/>
    <p:sldId xmlns:r="http://schemas.openxmlformats.org/officeDocument/2006/relationships" id="264" r:id="Rc935e05299f14096"/>
    <p:sldId xmlns:r="http://schemas.openxmlformats.org/officeDocument/2006/relationships" id="265" r:id="R2d94a8e45f264d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5c0fbc34044b79" /><Relationship Type="http://schemas.openxmlformats.org/officeDocument/2006/relationships/slideMaster" Target="/ppt/slideMasters/slideMaster1.xml" Id="Rc96addc6fb7f45e2" /><Relationship Type="http://schemas.openxmlformats.org/officeDocument/2006/relationships/notesMaster" Target="/ppt/notesMasters/notesMaster1.xml" Id="R9664d236d9994a8d" /><Relationship Type="http://schemas.openxmlformats.org/officeDocument/2006/relationships/presProps" Target="/ppt/presProps.xml" Id="R83fc40f7f3c44355" /><Relationship Type="http://schemas.openxmlformats.org/officeDocument/2006/relationships/tableStyles" Target="/ppt/tableStyles.xml" Id="Rbc560e8f4003458a" /><Relationship Type="http://schemas.openxmlformats.org/officeDocument/2006/relationships/slide" Target="/ppt/slides/slide1.xml" Id="R3a0de885a87e49be" /><Relationship Type="http://schemas.openxmlformats.org/officeDocument/2006/relationships/slide" Target="/ppt/slides/slide2.xml" Id="R9cf2644b6bcb4ed4" /><Relationship Type="http://schemas.openxmlformats.org/officeDocument/2006/relationships/slide" Target="/ppt/slides/slide3.xml" Id="R3e31d49828e54df0" /><Relationship Type="http://schemas.openxmlformats.org/officeDocument/2006/relationships/slide" Target="/ppt/slides/slide4.xml" Id="R1b849235f72d49d0" /><Relationship Type="http://schemas.openxmlformats.org/officeDocument/2006/relationships/slide" Target="/ppt/slides/slide5.xml" Id="R88bdb56d6756458c" /><Relationship Type="http://schemas.openxmlformats.org/officeDocument/2006/relationships/slide" Target="/ppt/slides/slide6.xml" Id="R10359a46326147f4" /><Relationship Type="http://schemas.openxmlformats.org/officeDocument/2006/relationships/slide" Target="/ppt/slides/slide7.xml" Id="R0128ac1014e54c64" /><Relationship Type="http://schemas.openxmlformats.org/officeDocument/2006/relationships/slide" Target="/ppt/slides/slide8.xml" Id="Rfb5bcc1248154fcf" /><Relationship Type="http://schemas.openxmlformats.org/officeDocument/2006/relationships/slide" Target="/ppt/slides/slide9.xml" Id="Rc935e05299f14096" /><Relationship Type="http://schemas.openxmlformats.org/officeDocument/2006/relationships/slide" Target="/ppt/slides/slide10.xml" Id="R2d94a8e45f264d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805a737cb645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9357a6db2847d2" /><Relationship Type="http://schemas.openxmlformats.org/officeDocument/2006/relationships/notesMaster" Target="/ppt/notesMasters/notesMaster1.xml" Id="R091bb7f4ab1042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fe0b8dfd974506" /><Relationship Type="http://schemas.openxmlformats.org/officeDocument/2006/relationships/notesMaster" Target="/ppt/notesMasters/notesMaster1.xml" Id="R972a9f0ae0bb42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59b3d4d3f54988" /><Relationship Type="http://schemas.openxmlformats.org/officeDocument/2006/relationships/notesMaster" Target="/ppt/notesMasters/notesMaster1.xml" Id="Rbbee58b2ae9545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0b40caee9a4f5c" /><Relationship Type="http://schemas.openxmlformats.org/officeDocument/2006/relationships/notesMaster" Target="/ppt/notesMasters/notesMaster1.xml" Id="R188a3fa32ab645c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4b8e3c364c45c9" /><Relationship Type="http://schemas.openxmlformats.org/officeDocument/2006/relationships/notesMaster" Target="/ppt/notesMasters/notesMaster1.xml" Id="R43d8d5b27e4542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71f836945a4d09" /><Relationship Type="http://schemas.openxmlformats.org/officeDocument/2006/relationships/notesMaster" Target="/ppt/notesMasters/notesMaster1.xml" Id="R674e5200514a4e0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965eb43fb14016" /><Relationship Type="http://schemas.openxmlformats.org/officeDocument/2006/relationships/notesMaster" Target="/ppt/notesMasters/notesMaster1.xml" Id="R2d9cbb35e1e843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2e755055914e05" /><Relationship Type="http://schemas.openxmlformats.org/officeDocument/2006/relationships/notesMaster" Target="/ppt/notesMasters/notesMaster1.xml" Id="R1f1cee3b29e64b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123ab0d78864c80" /><Relationship Type="http://schemas.openxmlformats.org/officeDocument/2006/relationships/notesMaster" Target="/ppt/notesMasters/notesMaster1.xml" Id="Rd5c7f79d4d0742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6f598758a74152" /><Relationship Type="http://schemas.openxmlformats.org/officeDocument/2006/relationships/notesMaster" Target="/ppt/notesMasters/notesMaster1.xml" Id="R75a850fffb1b42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Every model has a purpose, owner and review record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inventory and tiering: Record purpose, materiality and lifecycle status.</a:t>
            </a:r>
          </a:p>
          <a:p xmlns:a="http://schemas.openxmlformats.org/drawingml/2006/main">
            <a:r>
              <a:t>Independent validation workflow: Track independent findings and revalidation dates.</a:t>
            </a:r>
          </a:p>
          <a:p xmlns:a="http://schemas.openxmlformats.org/drawingml/2006/main">
            <a:r>
              <a:t>Backtesting and performance: Compare outcomes with expectations over time.</a:t>
            </a:r>
          </a:p>
          <a:p xmlns:a="http://schemas.openxmlformats.org/drawingml/2006/main">
            <a:r>
              <a:t>Drift monitoring: Investigate changes in inputs and performance.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Fairness evidence and gaps: Surface missing fairness and evaluation records.</a:t>
            </a:r>
          </a:p>
          <a:p xmlns:a="http://schemas.openxmlformats.org/drawingml/2006/main">
            <a:r>
              <a:t>Scoring transparency and metrics: Inspect feature weights and model metrics.</a:t>
            </a:r>
          </a:p>
          <a:p xmlns:a="http://schemas.openxmlformats.org/drawingml/2006/main">
            <a:r>
              <a:t>AI risk classification and oversight: Record classification and human oversight requirements.</a:t>
            </a:r>
          </a:p>
          <a:p xmlns:a="http://schemas.openxmlformats.org/drawingml/2006/main">
            <a:r>
              <a:t>Model concern and incident intake: Track reported concerns through case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Register: Record intended use, materiality and ownership.</a:t>
            </a:r>
          </a:p>
          <a:p xmlns:a="http://schemas.openxmlformats.org/drawingml/2006/main">
            <a:r>
              <a:t>Validate: Challenge performance and document conditions.</a:t>
            </a:r>
          </a:p>
          <a:p xmlns:a="http://schemas.openxmlformats.org/drawingml/2006/main">
            <a:r>
              <a:t>Approve: The authorized owner decides on the permitted use.</a:t>
            </a:r>
          </a:p>
          <a:p xmlns:a="http://schemas.openxmlformats.org/drawingml/2006/main">
            <a:r>
              <a:t>Monitor: Review drift, findings and changes throughout 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Purpose: The decision the model supports.</a:t>
            </a:r>
          </a:p>
          <a:p xmlns:a="http://schemas.openxmlformats.org/drawingml/2006/main">
            <a:r>
              <a:t>Validation: Tests, limitations and open conditions.</a:t>
            </a:r>
          </a:p>
          <a:p xmlns:a="http://schemas.openxmlformats.org/drawingml/2006/main">
            <a:r>
              <a:t>Approval: Who authorizes the use and under what limits.</a:t>
            </a:r>
          </a:p>
          <a:p xmlns:a="http://schemas.openxmlformats.org/drawingml/2006/main">
            <a:r>
              <a:t>Monitoring: Performance signals and revalidation triggers.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model passes its last validation, but the current input distribution has changed.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Inspect affected populations and source quality. Review performance and open findings before deciding on remediation or revalidation.</a:t>
            </a:r>
          </a:p>
          <a:p xmlns:a="http://schemas.openxmlformats.org/drawingml/2006/main">
            <a:r>
              <a:t>Decision point: A drift alert prompts investigation. It does not by itself prove model failure.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complete view of model obligations: The inventory shows which models need validation, monitoring or action on an open condition.</a:t>
            </a:r>
          </a:p>
          <a:p xmlns:a="http://schemas.openxmlformats.org/drawingml/2006/main">
            <a:r>
              <a:t>Clearer evidence for approval: Purpose, limitations and test results stay together when reviewers decide how a model may be used.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Model registers, validation reports and evaluation metrics.</a:t>
            </a:r>
          </a:p>
          <a:p xmlns:a="http://schemas.openxmlformats.org/drawingml/2006/main">
            <a:r>
              <a:t>Connected modules: Cortex, Financial Risk and Enterprise GRC.</a:t>
            </a:r>
          </a:p>
          <a:p xmlns:a="http://schemas.openxmlformats.org/drawingml/2006/main">
            <a:r>
              <a:t>Working outputs: Review conditions, monitoring evidence and model decisions.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owner and validator: Keep ownership and independent challenge distinct.</a:t>
            </a:r>
          </a:p>
          <a:p xmlns:a="http://schemas.openxmlformats.org/drawingml/2006/main">
            <a:r>
              <a:t>Evidence: Retain intended use, test data scope and validation findings.</a:t>
            </a:r>
          </a:p>
          <a:p xmlns:a="http://schemas.openxmlformats.org/drawingml/2006/main">
            <a:r>
              <a:t>Measure: Track overdue validations, open conditions and response to drift.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stable model begins to drift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https://genesecure.ca/platform/model-risk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91a43aa68f4a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7688df28b34949" /><Relationship Type="http://schemas.openxmlformats.org/officeDocument/2006/relationships/slideLayout" Target="/ppt/slideLayouts/slideLayout1.xml" Id="Ra31104aac33a4d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1104aac33a4d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f2708571344503" /><Relationship Type="http://schemas.openxmlformats.org/officeDocument/2006/relationships/image" Target="/ppt/media/image.jpeg" Id="R31d0e945781b466d" /><Relationship Type="http://schemas.openxmlformats.org/officeDocument/2006/relationships/image" Target="/ppt/media/image.png" Id="R45bbfffa7b5546b3" /><Relationship Type="http://schemas.openxmlformats.org/officeDocument/2006/relationships/notesSlide" Target="/ppt/notesSlides/notesSlide1.xml" Id="R44fb05d4cbf642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a8745d79d44d2" /><Relationship Type="http://schemas.openxmlformats.org/officeDocument/2006/relationships/image" Target="/ppt/media/image2.png" Id="R2f49be37bf3a4503" /><Relationship Type="http://schemas.openxmlformats.org/officeDocument/2006/relationships/notesSlide" Target="/ppt/notesSlides/notesSlide2.xml" Id="Rc7b0e9db7bb84c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b874b67d6d490b" /><Relationship Type="http://schemas.openxmlformats.org/officeDocument/2006/relationships/image" Target="/ppt/media/image3.png" Id="R88c02c9c229744c8" /><Relationship Type="http://schemas.openxmlformats.org/officeDocument/2006/relationships/notesSlide" Target="/ppt/notesSlides/notesSlide3.xml" Id="R721e93464a994e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4961aa02ab4903" /><Relationship Type="http://schemas.openxmlformats.org/officeDocument/2006/relationships/image" Target="/ppt/media/image4.png" Id="Rea8b09dc2d774d5f" /><Relationship Type="http://schemas.openxmlformats.org/officeDocument/2006/relationships/notesSlide" Target="/ppt/notesSlides/notesSlide4.xml" Id="R19ae7a26ce914c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4d49f753c945a6" /><Relationship Type="http://schemas.openxmlformats.org/officeDocument/2006/relationships/image" Target="/ppt/media/image5.png" Id="R15faea48e9b54c3e" /><Relationship Type="http://schemas.openxmlformats.org/officeDocument/2006/relationships/notesSlide" Target="/ppt/notesSlides/notesSlide5.xml" Id="R4c1c62d60d9d4d2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bd1f11db0948c3" /><Relationship Type="http://schemas.openxmlformats.org/officeDocument/2006/relationships/image" Target="/ppt/media/image6.png" Id="R0b9c24e37fd442ca" /><Relationship Type="http://schemas.openxmlformats.org/officeDocument/2006/relationships/notesSlide" Target="/ppt/notesSlides/notesSlide6.xml" Id="Rbd61d5efa7f64a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c27da9b18b48fd" /><Relationship Type="http://schemas.openxmlformats.org/officeDocument/2006/relationships/image" Target="/ppt/media/image7.png" Id="R39ccccbff3274e70" /><Relationship Type="http://schemas.openxmlformats.org/officeDocument/2006/relationships/notesSlide" Target="/ppt/notesSlides/notesSlide7.xml" Id="Rc256e4e39dda4f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2fc397c664b68" /><Relationship Type="http://schemas.openxmlformats.org/officeDocument/2006/relationships/image" Target="/ppt/media/image8.png" Id="Rfea7d7794bb744cc" /><Relationship Type="http://schemas.openxmlformats.org/officeDocument/2006/relationships/notesSlide" Target="/ppt/notesSlides/notesSlide8.xml" Id="R0a1379f2645045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fe75d8e02046e0" /><Relationship Type="http://schemas.openxmlformats.org/officeDocument/2006/relationships/image" Target="/ppt/media/image9.png" Id="R73b6587b85e846ee" /><Relationship Type="http://schemas.openxmlformats.org/officeDocument/2006/relationships/notesSlide" Target="/ppt/notesSlides/notesSlide9.xml" Id="R4c287ee2cd3648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513a41bdfa47eb" /><Relationship Type="http://schemas.openxmlformats.org/officeDocument/2006/relationships/image" Target="/ppt/media/image10.png" Id="R49be58c48aa1457a" /><Relationship Type="http://schemas.openxmlformats.org/officeDocument/2006/relationships/hyperlink" Target="https://genellipse.com" TargetMode="External" Id="R5aaa5869eb0142d9" /><Relationship Type="http://schemas.openxmlformats.org/officeDocument/2006/relationships/hyperlink" Target="https://genesecure.ca" TargetMode="External" Id="Re22c9a772f7044e9" /><Relationship Type="http://schemas.openxmlformats.org/officeDocument/2006/relationships/notesSlide" Target="/ppt/notesSlides/notesSlide10.xml" Id="R46f88216b62149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d0e945781b466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1020F-E9A8-4D02-AC6A-7D0A7420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58389-411A-4176-93B9-34259EA0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bfffa7b5546b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5C86FD-A2D2-4B96-AF61-C156762E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1F76EA-322B-4D37-92B8-85ABFBBD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FINANCIAL &amp; MODELS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7FA9E-9094-4098-B66C-551DBC5F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Model Risk &amp; AI</a:t>
            </a:r>
          </a:p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Governance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9832B-EC6E-4F36-BE01-13820E4B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Every model has a purpose, owner and review record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8A07D-7C9D-45D8-AF3C-66BCA8946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ACC013-9635-4EF6-89DE-51000082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935514-D0B7-4970-B90A-062E8A63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6109359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49be37bf3a450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94BDE4-7530-4483-AE8A-0231774D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D435B3-6B3E-44DC-9B99-0D247B8C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30D66-3A26-4E2D-87CD-4205E7CF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E2A5A-441E-4B64-9F72-C6D0C217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6A43D0-2B6E-4AE5-A064-CC10E1B8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Model inventory and tiering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CB2CF-EECD-4942-8894-2C7B78117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Record purpose, materiality and lifecycle status.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0BBC3-5C6C-4D9C-BF3E-2142D0D02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D8F395-BFCC-4E39-95BD-560C776B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Independent validation workflow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5D06D-1198-4C38-9A1A-AE34BA7A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Track independent findings and revalidation dates.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A56008-DFA2-4581-AA6F-094610D6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370B58-FAE5-4A0B-AD88-4D258F9D4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Backtesting and performance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5EBDA-E6DE-4CB2-929A-096B3CB3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Compare outcomes with expectations over time.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A0FBAB-3657-47A7-910A-A886D16B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D5F637-AE2F-44AD-8DEB-5122B069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Drift monitoring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CBBB1-51FD-4B1D-B454-764963B3A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Investigate changes in inputs and performance.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212A95-20DF-4673-A6DD-DE4C1264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FEE975-FDB1-46AC-AA53-E61AA821A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E51989-AA3B-4962-A021-E9F4008EC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2631569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c02c9c229744c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28B322-F457-43F0-895B-DEFF1B2B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50D499-EEB6-48D9-95C0-76FAA1AD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24CA4-6CD4-4E59-9678-F939C61F2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C0638-8521-46AD-87C7-11F992CEB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12637-41D7-4329-A224-D19E26574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Fairness evidence and gaps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C6C2C6-9D1F-4FCD-A4F8-4BC63DFE9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Surface missing fairness and evaluation records.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C2CCA4-ED6C-4575-BF45-7B92FF56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46A173-C983-48AF-A8F6-18DC6ABC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Scoring transparency and metrics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97F290-9FB5-468F-BDCA-2C521556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Inspect feature weights and model metrics.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3CC0F4-5EAB-463F-913E-CF746B4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95E38D-0B3C-4DDE-A8D7-05198D29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AI risk classification and oversight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3D112C-D19C-4538-9954-3651FA46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Record classification and human oversight requirements.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3DC342-4898-4938-8AB2-DD4F3780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BC268D-8538-4909-A1F4-2353F362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Model concern and incident intake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0C7F77-03CB-44F3-B0DF-38522942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Track reported concerns through case review.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14D07E-02C7-43DF-934F-A7F87026B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15B229-0F0B-45A5-B8E2-1A522FAD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6EB50-EC3F-4938-99CC-BA6EBC9F5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890334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8b09dc2d774d5f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66262-C21C-4AF1-BD29-87A69724F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5F85EF-2A55-46D6-A493-3795BED7A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76552-0568-432A-B65D-4D092A2E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990A6-E6F8-4637-97B5-D6EA2A5E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1AF6C1-03AE-4B11-8047-DE9351C5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BE129-BEFA-47B7-A4FC-D50B761D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Register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BDD95F-BC93-45C0-B562-E4EB6D96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Record intended use, materiality and ownership.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89187-D67C-4AA2-90B1-AE6FA4DC5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A1C07D-A1FE-466E-B3CA-2DB35305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0460F6-4F18-4608-BD75-A4BA76158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883FFD-DF98-4488-BECE-B91C9341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Validate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DF2790-7D8F-43C9-9A81-14706814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Challenge performance and document conditions.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A2655-F933-43F2-BC67-7954E9B84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1C9C86-83A7-4193-BB39-885A245F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01395F-4849-4634-B4DA-13101D3E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63050-E137-4136-87CF-7E364A525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Approve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344810-4FB5-43B2-BA07-A52C67AD3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authorized owner decides on the permitted use.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BF94EF-24C3-447F-9163-16DC9EBA0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A1A447-641A-4CFF-A420-429D2BF9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132484-17D7-4776-9550-30985957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FE1ED1-CB55-48CA-B576-C0C3D73C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Monitor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20FBE1-4D76-468A-B352-C83721402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Review drift, findings and changes throughout use.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197649-1966-48E8-B2FE-259E151C1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5A928C-C093-4A14-BF91-298A0BF9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0BECE9-565B-48E8-A190-740192A0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6755415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faea48e9b54c3e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5FE77E-1ABB-4304-B8F8-BC0505E11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4022B4-EB92-4AF7-99AD-B17A7ED2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model record connects use to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F07F9-320C-4B65-814A-D6B9401EA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44929C-F27D-4404-831F-7E09016E0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8AAE9-97AF-42DC-8B6A-FE06FECE7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CB595C-7016-4529-BE3A-41974C79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Purpose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87F947-3A6A-42A0-BADA-A25660A3A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decision the model supports.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482F5-B209-4434-A464-1C8DB694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DE6E8E-C9F0-4ADF-9177-A9AB11D0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163092-1B5E-4167-8E53-84155BFC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5091E6-624A-4006-8F79-158EF44B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Validation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0C23A9-3E62-47B8-A588-16A84560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Tests, limitations and open conditions.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741ACB-F261-440D-BE7D-FB99431D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61B669-3804-402E-BAB5-F0257777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651C84-E23D-4056-91D2-F3202E7E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225CAA-1760-4173-9D3B-1F35DC18E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Approval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95A1FE-11B0-477B-B750-5DE174F7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Who authorizes the use and under what limits.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9BC0D9-E576-4D66-BE2B-8BB89C50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4BE224-BF09-4ECB-BA8D-29691BEE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6741BE-EC3D-46C2-B8B9-E4C94939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BB55E4-B658-4069-8C7F-BE97447BD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Monitoring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701F6C-AA69-44AE-92CB-88A943B1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Performance signals and revalidation triggers.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77873E-29F4-4251-BB3F-29819F63E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9CA519-6A7C-463F-8579-D60C2BF4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6AEDA4-6A18-4006-A169-2C112BD5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1460837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c24e37fd442ca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D2D51B-F8B7-4094-BA31-1B75C565B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0D20A3-6539-48ED-A56D-599707DC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stable model begins to drift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8FE93-571B-41E5-906E-56D7BD0F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model passes its last validation, but the current input distribution has changed.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E55DCF-10AA-4F0D-9826-BA9AFD83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B5BBD7-8A66-4606-8356-A35410FEF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8429D3-E11B-484A-8FCF-896CACE9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Inspect affected populations and source quality. Review performance and open findings before deciding on remediation or revalidation.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D6059B-4844-4496-9156-D6C7F4C3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B454CA-5404-4745-A631-9F578FB1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27859A-24D7-40EE-B0CE-C69F0E97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drift alert prompts investigation. It does not by itself prove model failure.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2EB11C-6187-4DEC-9F43-104E61681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67B032-075F-4138-8F81-3ACAE869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C01FAD-3CB0-4733-BA05-81DE3C33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6115036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cccbff3274e7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BFC0AE-ED4B-4811-8FFC-400B779C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E6BDA0-0886-42F4-8A30-A0F0FC2B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432C52-FB09-416E-9C1D-4351D15A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0BE396-C50D-4B58-A0E6-EE084775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A95481-E3CA-4640-B0B6-540771CF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 complete view of model obligations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4E7BB-CE2C-4174-9A0C-76B7F1C3A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The inventory shows which models need validation, monitoring or action on an open condition.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98F2B7-2753-4E9B-85AA-5F76B596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925BF3-8384-42E2-B8D6-9A2EF215F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Clearer evidence for approval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51A105-A4F8-4E00-AF1B-B8D132EE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Purpose, limitations and test results stay together when reviewers decide how a model may be used.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55A95C-9AEA-47E6-97D4-A15DB513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261756-32DE-4ECA-AF9D-6D29BF35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9DC6EB-FD98-437F-9915-47739D6F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452644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a7d7794bb744cc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2F4B2A-0F90-4629-9D10-52CEB5810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A3927F-640F-4A8F-A0FE-E7BF50C59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17031-3E6D-48D8-AE71-AC099C5B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A7393-AF68-4308-9981-4D9BBCAD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B4E76-B733-47EA-BC18-1E74CBB2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A4DE2-50A6-4E6F-9781-1BCEEDBE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Model registers, validation reports and evaluation metrics.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C4AD91-02B4-42A8-BFA5-62FC2BD9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84D33A-E838-41ED-9D07-7F854D09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B300E-6E7D-432F-964C-FE37D2E1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Cortex, Financial Risk and Enterprise GRC.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67F721-8DD1-4885-8214-99C620F7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354DD1-09BC-43AB-AC9C-DEED683CB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331A45-11B1-4283-BD30-8706197C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 conditions, monitoring evidence and model decisions.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AB7BC3-11CA-46C2-B876-796AEE0D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67BF2C-C4CF-4696-9A84-D80553F2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CA46B2-EC43-464B-BC64-107E3EC21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2407952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6587b85e846ee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4011E-D558-4FFC-B0AE-19C49C69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D8ECFC-D5D0-487E-A25E-94D0114A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1C2889-52EC-456D-A2D2-E1CC093D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AD149-7AAC-4732-95E7-C8CAA4A19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2E686E-1910-4418-9800-F2EBF1C6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Model owner and validator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A11D6-F929-46D3-95BC-9EB898181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Keep ownership and independent challenge distinct.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A29A4-34A8-47AF-8A16-B08F7016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27C719-6CF0-4BA0-B730-B9697924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E38DA-AAAD-49BE-A78C-8F47BDAEC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intended use, test data scope and validation findings.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3D7F48-2B79-43B4-AE4F-47B84FC35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8DF5B-1227-47B7-989E-98C48AC3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BAD918-3F0C-456B-A30D-53DD69E1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overdue validations, open conditions and response to drift.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5FEF5E-3CBC-4677-B951-6467A00AA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72A237-64E5-4A92-8355-14D66555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33DEB4-641D-4C9C-ABAA-9EDCF009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8628702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be58c48aa1457a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BA0E4D-C046-479C-A2A7-6B87E08B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3B94F-958F-4969-B644-C7B0776B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Model Risk &amp; AI Governance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F4F487-0366-4075-AC09-117DF01E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7F233-18A1-4D1B-9E45-D200A342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9DC4CB-AC91-4957-A3E6-15C0C7FF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AC1E97-F018-4BC2-A30D-D700A020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stable model begins to drift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02CD7E-9B92-4B1C-B80D-77A0A879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42BE59-3268-4CA3-8C50-BD3A9BB4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8CC315-EDB0-480C-A567-83F7D7A7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5D9352-90CC-4743-966E-BF3712A7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5aaa5869eb0142d9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D244FD-5FAF-49E4-94C7-B5593326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e22c9a772f7044e9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3A282B-3E56-4E79-B2D2-2146CC7C5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36FE1-AE8F-4A98-9E3D-B311F8965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46CE1C-7515-4A47-B5A0-17B700C5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347619668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2026-09-28T11:07:34.8740000Z</dcterms:created>
  <dcterms:modified xsi:type="dcterms:W3CDTF">2026-09-28T11:07:34.8740000Z</dcterms:modified>
</coreProperties>
</file>