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022d883d88446a5" /><Relationship Type="http://schemas.openxmlformats.org/officeDocument/2006/relationships/extended-properties" Target="/docProps/app.xml" Id="R74721c8ab7ec48e6" /><Relationship Type="http://schemas.openxmlformats.org/officeDocument/2006/relationships/officeDocument" Target="/ppt/presentation.xml" Id="Rc077f2ff2a404e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20f53fc93364c39"/>
  </p:sldMasterIdLst>
  <p:notesMasterIdLst>
    <p:notesMasterId xmlns:r="http://schemas.openxmlformats.org/officeDocument/2006/relationships" r:id="R2b3b5729edcb4dcc"/>
  </p:notesMasterIdLst>
  <p:sldIdLst>
    <p:sldId xmlns:r="http://schemas.openxmlformats.org/officeDocument/2006/relationships" id="256" r:id="R82fcef0467e64487"/>
    <p:sldId xmlns:r="http://schemas.openxmlformats.org/officeDocument/2006/relationships" id="257" r:id="R889766a419114637"/>
    <p:sldId xmlns:r="http://schemas.openxmlformats.org/officeDocument/2006/relationships" id="258" r:id="Rcb152c44e0574d19"/>
    <p:sldId xmlns:r="http://schemas.openxmlformats.org/officeDocument/2006/relationships" id="259" r:id="Rfd73588b8b764c8d"/>
    <p:sldId xmlns:r="http://schemas.openxmlformats.org/officeDocument/2006/relationships" id="260" r:id="R00c429f46a6f430d"/>
    <p:sldId xmlns:r="http://schemas.openxmlformats.org/officeDocument/2006/relationships" id="261" r:id="R0b81d028605c4cae"/>
    <p:sldId xmlns:r="http://schemas.openxmlformats.org/officeDocument/2006/relationships" id="262" r:id="R376e3984fa0243de"/>
    <p:sldId xmlns:r="http://schemas.openxmlformats.org/officeDocument/2006/relationships" id="263" r:id="R14a203ab62d54e3b"/>
    <p:sldId xmlns:r="http://schemas.openxmlformats.org/officeDocument/2006/relationships" id="264" r:id="R0f6c77b855374fe5"/>
    <p:sldId xmlns:r="http://schemas.openxmlformats.org/officeDocument/2006/relationships" id="265" r:id="R92189158f0a64a4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a94cd7bbc147c5" /><Relationship Type="http://schemas.openxmlformats.org/officeDocument/2006/relationships/slideMaster" Target="/ppt/slideMasters/slideMaster1.xml" Id="R920f53fc93364c39" /><Relationship Type="http://schemas.openxmlformats.org/officeDocument/2006/relationships/notesMaster" Target="/ppt/notesMasters/notesMaster1.xml" Id="R2b3b5729edcb4dcc" /><Relationship Type="http://schemas.openxmlformats.org/officeDocument/2006/relationships/presProps" Target="/ppt/presProps.xml" Id="Rc26a9014e49b4f4b" /><Relationship Type="http://schemas.openxmlformats.org/officeDocument/2006/relationships/tableStyles" Target="/ppt/tableStyles.xml" Id="Rf8992e7bcce34508" /><Relationship Type="http://schemas.openxmlformats.org/officeDocument/2006/relationships/slide" Target="/ppt/slides/slide1.xml" Id="R82fcef0467e64487" /><Relationship Type="http://schemas.openxmlformats.org/officeDocument/2006/relationships/slide" Target="/ppt/slides/slide2.xml" Id="R889766a419114637" /><Relationship Type="http://schemas.openxmlformats.org/officeDocument/2006/relationships/slide" Target="/ppt/slides/slide3.xml" Id="Rcb152c44e0574d19" /><Relationship Type="http://schemas.openxmlformats.org/officeDocument/2006/relationships/slide" Target="/ppt/slides/slide4.xml" Id="Rfd73588b8b764c8d" /><Relationship Type="http://schemas.openxmlformats.org/officeDocument/2006/relationships/slide" Target="/ppt/slides/slide5.xml" Id="R00c429f46a6f430d" /><Relationship Type="http://schemas.openxmlformats.org/officeDocument/2006/relationships/slide" Target="/ppt/slides/slide6.xml" Id="R0b81d028605c4cae" /><Relationship Type="http://schemas.openxmlformats.org/officeDocument/2006/relationships/slide" Target="/ppt/slides/slide7.xml" Id="R376e3984fa0243de" /><Relationship Type="http://schemas.openxmlformats.org/officeDocument/2006/relationships/slide" Target="/ppt/slides/slide8.xml" Id="R14a203ab62d54e3b" /><Relationship Type="http://schemas.openxmlformats.org/officeDocument/2006/relationships/slide" Target="/ppt/slides/slide9.xml" Id="R0f6c77b855374fe5" /><Relationship Type="http://schemas.openxmlformats.org/officeDocument/2006/relationships/slide" Target="/ppt/slides/slide10.xml" Id="R92189158f0a64a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75e5234633447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b6133a39d404b2e" /><Relationship Type="http://schemas.openxmlformats.org/officeDocument/2006/relationships/notesMaster" Target="/ppt/notesMasters/notesMaster1.xml" Id="R76d44750284c492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5b93c7e26a34dbc" /><Relationship Type="http://schemas.openxmlformats.org/officeDocument/2006/relationships/notesMaster" Target="/ppt/notesMasters/notesMaster1.xml" Id="R7643a25d37d1412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eab9c5aa0a4190" /><Relationship Type="http://schemas.openxmlformats.org/officeDocument/2006/relationships/notesMaster" Target="/ppt/notesMasters/notesMaster1.xml" Id="R15d3531e391449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75758b0b6a4242" /><Relationship Type="http://schemas.openxmlformats.org/officeDocument/2006/relationships/notesMaster" Target="/ppt/notesMasters/notesMaster1.xml" Id="R0255df1eedf249a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fd11f859185439c" /><Relationship Type="http://schemas.openxmlformats.org/officeDocument/2006/relationships/notesMaster" Target="/ppt/notesMasters/notesMaster1.xml" Id="Ra480ebf4feef45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0f7c9982894826" /><Relationship Type="http://schemas.openxmlformats.org/officeDocument/2006/relationships/notesMaster" Target="/ppt/notesMasters/notesMaster1.xml" Id="R34e2d80a8baf4b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4c00457f7648c4" /><Relationship Type="http://schemas.openxmlformats.org/officeDocument/2006/relationships/notesMaster" Target="/ppt/notesMasters/notesMaster1.xml" Id="Rf69fbc5d7446422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dc1acbff66a4769" /><Relationship Type="http://schemas.openxmlformats.org/officeDocument/2006/relationships/notesMaster" Target="/ppt/notesMasters/notesMaster1.xml" Id="Rdd31575d0c7340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40e248eb6240c9" /><Relationship Type="http://schemas.openxmlformats.org/officeDocument/2006/relationships/notesMaster" Target="/ppt/notesMasters/notesMaster1.xml" Id="R6e8a3e99c71742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89747d98044840" /><Relationship Type="http://schemas.openxmlformats.org/officeDocument/2006/relationships/notesMaster" Target="/ppt/notesMasters/notesMaster1.xml" Id="Rf5d74cb0ce6a47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A shared record across governance teams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https://genesecure.ca/platform/grc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module brings these activities into the shared risk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Enterprise risk register: Connect enterprise exposures to accountable owners.</a:t>
            </a:r>
          </a:p>
          <a:p xmlns:a="http://schemas.openxmlformats.org/drawingml/2006/main">
            <a:r>
              <a:t>Operational resilience: Map important services and disruption tolerances.</a:t>
            </a:r>
          </a:p>
          <a:p xmlns:a="http://schemas.openxmlformats.org/drawingml/2006/main">
            <a:r>
              <a:t>Business continuity: Link impact analysis to recovery plans.</a:t>
            </a:r>
          </a:p>
          <a:p xmlns:a="http://schemas.openxmlformats.org/drawingml/2006/main">
            <a:r>
              <a:t>Vendor assessments: Keep supplier criticality and assessments in context.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https://genesecure.ca/platform/grc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The remaining capabilities connect day-to-day work to oversight.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Privacy and DSAR workflows: Coordinate privacy requests and processing records.</a:t>
            </a:r>
          </a:p>
          <a:p xmlns:a="http://schemas.openxmlformats.org/drawingml/2006/main">
            <a:r>
              <a:t>Control assurance: Connect control tests, findings and retained evidence.</a:t>
            </a:r>
          </a:p>
          <a:p xmlns:a="http://schemas.openxmlformats.org/drawingml/2006/main">
            <a:r>
              <a:t>GRC knowledge graph: Relate risks to controls, obligations and vendors.</a:t>
            </a:r>
          </a:p>
          <a:p xmlns:a="http://schemas.openxmlformats.org/drawingml/2006/main">
            <a:r>
              <a:t>AI-assisted committee packs: Prepare oversight material from current records.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https://genesecure.ca/platform/grc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A proposed operating workflow for your evaluation.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the service: Connect its risks, obligations and dependencies.</a:t>
            </a:r>
          </a:p>
          <a:p xmlns:a="http://schemas.openxmlformats.org/drawingml/2006/main">
            <a:r>
              <a:t>Assign the controls: Use a common control definition across teams.</a:t>
            </a:r>
          </a:p>
          <a:p xmlns:a="http://schemas.openxmlformats.org/drawingml/2006/main">
            <a:r>
              <a:t>Coordinate the work: Route findings and privacy or resilience tasks to owners.</a:t>
            </a:r>
          </a:p>
          <a:p xmlns:a="http://schemas.openxmlformats.org/drawingml/2006/main">
            <a:r>
              <a:t>Review the position: Prepare committee evidence from the shared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https://genesecure.ca/platform/grc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The relationships that make the workflow understandable.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Control: An agreed action with an owner and test.</a:t>
            </a:r>
          </a:p>
          <a:p xmlns:a="http://schemas.openxmlformats.org/drawingml/2006/main">
            <a:r>
              <a:t>Mappings: The obligations it helps address.</a:t>
            </a:r>
          </a:p>
          <a:p xmlns:a="http://schemas.openxmlformats.org/drawingml/2006/main">
            <a:r>
              <a:t>Evidence: The tested period, scope and outcome.</a:t>
            </a:r>
          </a:p>
          <a:p xmlns:a="http://schemas.openxmlformats.org/drawingml/2006/main">
            <a:r>
              <a:t>Gaps: Open findings that still require a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https://genesecure.ca/platform/grc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Risk, privacy and resilience teams describe the same customer service using different spreadsheets.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Team response: Agree a shared service record, link the relevant controls, and reconcile outstanding issues before drafting the committee pack.</a:t>
            </a:r>
          </a:p>
          <a:p xmlns:a="http://schemas.openxmlformats.org/drawingml/2006/main">
            <a:r>
              <a:t>Decision point: A shared record makes differences visible. Reviewers still judge evidence quality.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https://genesecure.ca/platform/grc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intended workflow benefits, not measured customer results or guarantees. Evaluate them against an agreed baseline. Human reviewers retain accountability.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Less reconciliation between teams: Shared control and service records reduce the need to assemble competing versions of the same position.</a:t>
            </a:r>
          </a:p>
          <a:p xmlns:a="http://schemas.openxmlformats.org/drawingml/2006/main">
            <a:r>
              <a:t>A clearer committee discussion: Linked findings show which owner must act and what evidence supports the reported status.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https://genesecure.ca/platform/grc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Confirm the interfaces and available data for the intended deployment.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Sources: Service maps, privacy records, control tests and vendor files.</a:t>
            </a:r>
          </a:p>
          <a:p xmlns:a="http://schemas.openxmlformats.org/drawingml/2006/main">
            <a:r>
              <a:t>Connected modules: Risk Management, Compliance, Vendor Risk and Continuity.</a:t>
            </a:r>
          </a:p>
          <a:p xmlns:a="http://schemas.openxmlformats.org/drawingml/2006/main">
            <a:r>
              <a:t>Working outputs: Control mappings, issue ownership and committee packs.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https://genesecure.ca/platform/grc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Use a representative case and agree the acceptance evidence before expansion.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Governance leads: Agree the common taxonomy and accountable owners.</a:t>
            </a:r>
          </a:p>
          <a:p xmlns:a="http://schemas.openxmlformats.org/drawingml/2006/main">
            <a:r>
              <a:t>Evidence: Retain tests and findings against the correct service and period.</a:t>
            </a:r>
          </a:p>
          <a:p xmlns:a="http://schemas.openxmlformats.org/drawingml/2006/main">
            <a:r>
              <a:t>Measure: Track duplicate controls, overdue issues and pack preparation effort.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https://genesecure.ca/platform/grc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describes demonstration capabilities, not independently verified deployment availability. Original illustrative workflow and evaluation design. Bring a representative workflow, its source records and the people who own the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Starting point: A committee needs one consistent answer</a:t>
            </a:r>
          </a:p>
          <a:p xmlns:a="http://schemas.openxmlformats.org/drawingml/2006/main">
            <a:r>
              <a:t>Working session: Follow the case from input through review to retained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Product demonstration and evaluation scope. Scenarios are illustrative.</a:t>
            </a:r>
          </a:p>
          <a:p xmlns:a="http://schemas.openxmlformats.org/drawingml/2006/main">
            <a:r>
              <a:t>Sources reviewed 28 September 2026:</a:t>
            </a:r>
          </a:p>
          <a:p xmlns:a="http://schemas.openxmlformats.org/drawingml/2006/main">
            <a:r>
              <a:t>https://genesecure.ca/platform/grc</a:t>
            </a:r>
          </a:p>
          <a:p xmlns:a="http://schemas.openxmlformats.org/drawingml/2006/main">
            <a:r>
              <a:t>Original editable diagrams by Genellipse. Cover image created with built-in ImageGen specifically for this module; people and scenes are illustrative, not customer photography. Product wordmark sourced from genesecure.ca.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c82ac188dd462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26bd0b768440bc" /><Relationship Type="http://schemas.openxmlformats.org/officeDocument/2006/relationships/slideLayout" Target="/ppt/slideLayouts/slideLayout1.xml" Id="R64fc3d63d6f140e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fc3d63d6f140e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8ab20aa1774336" /><Relationship Type="http://schemas.openxmlformats.org/officeDocument/2006/relationships/image" Target="/ppt/media/image.jpeg" Id="R14877c6eacd34765" /><Relationship Type="http://schemas.openxmlformats.org/officeDocument/2006/relationships/image" Target="/ppt/media/image.png" Id="Rc466112ff6904be2" /><Relationship Type="http://schemas.openxmlformats.org/officeDocument/2006/relationships/notesSlide" Target="/ppt/notesSlides/notesSlide1.xml" Id="R933695ddee2542f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d51ae82a844c6f" /><Relationship Type="http://schemas.openxmlformats.org/officeDocument/2006/relationships/image" Target="/ppt/media/image2.png" Id="R274b0c4817114105" /><Relationship Type="http://schemas.openxmlformats.org/officeDocument/2006/relationships/notesSlide" Target="/ppt/notesSlides/notesSlide2.xml" Id="Rfb58d439743f47f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060df611a042df" /><Relationship Type="http://schemas.openxmlformats.org/officeDocument/2006/relationships/image" Target="/ppt/media/image3.png" Id="R84c5882df4bd43de" /><Relationship Type="http://schemas.openxmlformats.org/officeDocument/2006/relationships/notesSlide" Target="/ppt/notesSlides/notesSlide3.xml" Id="Rb1e14b4eb7a140b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83739f99cf4e94" /><Relationship Type="http://schemas.openxmlformats.org/officeDocument/2006/relationships/image" Target="/ppt/media/image4.png" Id="R0a4ff053a88d4b54" /><Relationship Type="http://schemas.openxmlformats.org/officeDocument/2006/relationships/notesSlide" Target="/ppt/notesSlides/notesSlide4.xml" Id="Rbfbe89b60b324d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86bdf852774507" /><Relationship Type="http://schemas.openxmlformats.org/officeDocument/2006/relationships/image" Target="/ppt/media/image5.png" Id="R857792023acb46eb" /><Relationship Type="http://schemas.openxmlformats.org/officeDocument/2006/relationships/notesSlide" Target="/ppt/notesSlides/notesSlide5.xml" Id="R14d1167377f94e3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6ca772c6c9410b" /><Relationship Type="http://schemas.openxmlformats.org/officeDocument/2006/relationships/image" Target="/ppt/media/image6.png" Id="Rab44ff3386a84602" /><Relationship Type="http://schemas.openxmlformats.org/officeDocument/2006/relationships/notesSlide" Target="/ppt/notesSlides/notesSlide6.xml" Id="Rdb89ca684d6c49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a93d35972e4027" /><Relationship Type="http://schemas.openxmlformats.org/officeDocument/2006/relationships/image" Target="/ppt/media/image7.png" Id="Rbddcdf4731844609" /><Relationship Type="http://schemas.openxmlformats.org/officeDocument/2006/relationships/notesSlide" Target="/ppt/notesSlides/notesSlide7.xml" Id="R01fe5d8077fc4c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b293ad3eaf4ff6" /><Relationship Type="http://schemas.openxmlformats.org/officeDocument/2006/relationships/image" Target="/ppt/media/image8.png" Id="Rbffab6aa35a84e7d" /><Relationship Type="http://schemas.openxmlformats.org/officeDocument/2006/relationships/notesSlide" Target="/ppt/notesSlides/notesSlide8.xml" Id="R3b5d47dcb4144c8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d9ddd87fe84ebc" /><Relationship Type="http://schemas.openxmlformats.org/officeDocument/2006/relationships/image" Target="/ppt/media/image9.png" Id="R2d85905946c64383" /><Relationship Type="http://schemas.openxmlformats.org/officeDocument/2006/relationships/notesSlide" Target="/ppt/notesSlides/notesSlide9.xml" Id="R956b94409b1c41d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292fc202364e30" /><Relationship Type="http://schemas.openxmlformats.org/officeDocument/2006/relationships/image" Target="/ppt/media/image10.png" Id="Rcfeab936505c4866" /><Relationship Type="http://schemas.openxmlformats.org/officeDocument/2006/relationships/hyperlink" Target="https://genellipse.com" TargetMode="External" Id="Rd508f55e42f54db4" /><Relationship Type="http://schemas.openxmlformats.org/officeDocument/2006/relationships/hyperlink" Target="https://genesecure.ca" TargetMode="External" Id="R4428995e13c9410d" /><Relationship Type="http://schemas.openxmlformats.org/officeDocument/2006/relationships/notesSlide" Target="/ppt/notesSlides/notesSlide10.xml" Id="Rf57041e014f94c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877c6eacd3476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1F60D3-2B9E-4288-8C7E-345907B69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96025"/>
            <a:ext cx="12192000" cy="561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BF2FAD-D1E0-456F-B104-97589FDF7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04800"/>
            <a:ext cx="17621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A30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66112ff6904be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EE9E8D-D941-4AA6-8500-8C5898942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2716B7-5200-43FD-9F31-43461A3A9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RISK &amp; GRC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D47960-4820-4E22-A244-1B6CF4507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14525"/>
            <a:ext cx="6477000" cy="2533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Enterprise GRC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3F2C42-6C0D-4733-9B99-1A1FFA4F1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76775"/>
            <a:ext cx="576262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shared record across governance teams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0284B9-AAE4-4051-8F89-18CCD95E2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0C7CB4-1CE6-4B52-BCC1-84DC188C3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B70AE9-8D26-42EB-AE89-0957EAEA6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7871341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4b0c4817114105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9AADE4-55A0-408A-A3C9-EA54B991D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E6C404-F72A-4199-92E7-5B3AC40B0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Core capabilities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BEFB5A-6AF2-41BE-93F4-48AA2055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main activities and the information they connect.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988FDB-463C-4396-9848-AF7432B2B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B50696-CAED-424B-BC83-45885BD9F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Enterprise risk register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B199D8-9443-4627-9099-D7D4D773C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Connect enterprise exposures to accountable owners.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9B6A3-4A37-4615-8A41-E8BBE2BF0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343F04-94C8-484F-B6CB-8B12C293D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Operational resilience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8B3F97-79A8-44F3-9FC8-D40634272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Map important services and disruption tolerances.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F55D94-D5C1-4B89-B629-A7BB9107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0A6F8C-601D-44DA-BDE3-CB8225EAB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Business continuity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F72B84-79D0-4E4D-B7D1-2FF2ED383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Link impact analysis to recovery plans.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FE1DCB-B4D2-4FE6-B8C1-3A9FD79D3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72BDE2-A08E-4226-86D9-060D1AB6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Vendor assessments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EC4188-8475-4062-8C27-F2584CB99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Keep supplier criticality and assessments in context.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076BC9-16A5-4B4B-BBE1-83A26E66D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30CAB0-1B48-4022-A459-EC161CA00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EC1B9B-4857-4C2B-9BB4-6AF0434C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1568243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c5882df4bd43de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9011FE-8896-453B-818E-6C3FEC600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AEF0D0-0C03-4672-85DF-BE72188E9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From daily work to oversight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02DF9C-E0A0-4B65-99B6-6F2A7018E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Supporting functions keep decisions and evidence current.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1041D-69B7-499D-8DD7-64692732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09C59F-79AA-4AA5-A445-2A73071D6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Privacy and DSAR workflows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8C85A7-0675-440B-91B4-D3CE32C2D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Coordinate privacy requests and processing records.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EF3BB8-4CE3-47E8-B995-BD758BA2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105150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DA751F-1734-477D-A59C-D3DF9C18F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238500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Control assurance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BBFB64-4A5F-4479-AAD0-62BA3AF37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3933825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Connect control tests, findings and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386CF8-ACD9-4696-A2AF-77F13B2EC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05BD20-9916-4637-8139-FA8E5C310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GRC knowledge graph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FC2B93-19A8-4ABE-AA69-05AF83BF5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Relate risks to controls, obligations and vendors.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0FCC8B-A18F-4DF3-9E4F-98BDDFEA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638675"/>
            <a:ext cx="5029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7179F0-EC76-4348-9429-6CD8597CF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772025"/>
            <a:ext cx="50958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AI-assisted committee packs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C972B1-22F9-4A94-A3D6-8FCEACA99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5467350"/>
            <a:ext cx="50196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Prepare oversight material from current records.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2AFFD4-C805-4818-87FD-811807984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D9E86E-BCC6-4D9B-B738-24C37B819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F56F07-AFE8-4BE1-96B1-9CE94BC2C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19140275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4ff053a88d4b54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7603DA-4FAE-483A-AEF7-6994B30DA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6766C5-F8A7-4506-AC6B-E1A43C09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How the work moves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89F4E0-F88A-4256-A840-B7CF80A0E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 proposed operating workflow for your evaluation.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C67F1F-82AE-4FC8-B32B-4D16D04A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F31910-9F85-4D23-A99F-AC074B9AE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3F6128-8029-4768-823B-2ED2C8D8F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Model the service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8702D8-4222-4210-8626-11BC63CF6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Connect its risks, obligations and dependencies.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78A640-9CCD-43DF-B51A-9B490BAE3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6BB43B-732C-4C68-B675-F83E393AF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D733C0-D7BC-4EDC-95E5-A22CE8214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D021A5-E171-426F-AA8E-E7DE7BDD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Assign the controls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535035-C2F7-45AE-A38F-710EDADBF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Use a common control definition across teams.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97D33E-776C-4CE2-AA2E-3417B3579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6C2AF7-15E1-4872-83F3-D70C42816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4D55A8-F0E2-4A66-A7E0-9F545AAEB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048A5C-3CFD-4929-B8F8-72FED2292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Coordinate the work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08B936-6F16-4DF2-968D-045D65414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Route findings and privacy or resilience tasks to owners.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BE0AFB-1958-478E-8628-7002F8B3F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23E661-8E93-46F4-9CA2-27C56DD89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CFA49D-97F7-4038-BA7F-5ACD5E1BF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6A58FF-E62D-48EB-8470-CD9A84839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Review the position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9747B9-F4DB-4D1B-B0E7-697EC61F8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Prepare committee evidence from the shared record.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5D6BB8-02E7-4EF3-8429-CC418EE79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F2A26B-DC5A-46E5-A5BE-80737AC4E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F726EE-B2B1-4A44-AE66-54F632771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1293150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7792023acb46eb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A852E0-208C-4BAB-8C24-C75918B6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6AD8ED-7E09-4E21-82A0-B92F5591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One control can support several obligations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DFD96E-E84B-465F-AEE6-F037D36B1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relationships that make the workflow understandable.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E04996-4F88-4482-86FE-165AF5FCD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371FCA-8092-40C5-9951-670398436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7BCA2D-95AE-47D0-890E-0E5D0EEEF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Control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00EEA6-5399-4CF5-9727-051420922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An agreed action with an owner and test.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301729-DC92-480F-8FBE-55F6AC453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70319C-ED27-4658-8661-74459CE4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BFFBF1-4496-48F3-8493-8FAA9C7A2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E14838-9797-4A1D-8A4D-F6B5942D3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Mappings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93229F-7093-4457-A0F4-13D02C7C5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obligations it helps address.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F0FCE9-D2DA-496A-932D-A2586168E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B9986B-3AA6-44BD-8AEC-617274C8C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A297A5-944E-4411-B121-5A3F1B54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D003D3-174B-47DD-BFD8-0CB9D9B7B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9DEEE2-8FE5-42D9-AEE1-A853968E4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The tested period, scope and outcome.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AB0C39-1A45-4BAC-94D8-29686906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505200"/>
            <a:ext cx="142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478D9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4B578E-3767-4870-9ECE-1E8776CD8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533775"/>
            <a:ext cx="2381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8FDDE5-CFAD-41FB-B51B-2D7B50B21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105150"/>
            <a:ext cx="238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49C22E-39A8-43AA-B919-48F338877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3819525"/>
            <a:ext cx="238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Gaps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3BE36E-8774-43EC-A5D0-FB2D1339F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4705350"/>
            <a:ext cx="238125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Open findings that still require a decision.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BEF49C-1D6B-4AB0-BA72-4FEA8122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052B6A-BC75-45FB-9DDC-ECB94963B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ADEA03-12E6-437F-AE5E-0D80E0C7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6955450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44ff3386a84602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11663C-6893-4EA5-84CB-C33EBCD35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E71E75-ACDC-4AEF-92FB-5730C49AC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committee needs one consistent answer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042AB6-2030-4E37-BA9F-A062DEA1B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Risk, privacy and resilience teams describe the same customer service using different spreadsheets.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993A52-249D-4193-9F29-E1A57EBEA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641E86-AB5E-449A-969B-72A6D824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Team response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BCDC2A-89AF-45A1-95B9-7DE5FAF03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Agree a shared service record, link the relevant controls, and reconcile outstanding issues before drafting the committee pack.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CE794D-A324-48A0-AC5A-260AE5146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3E8E13-7645-45CF-949E-B0D4EC9F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Decision point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EC54D1-C7E5-40C5-9045-DD2537B4D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 shared record makes differences visible. Reviewers still judge evidence quality.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F8A9DD-FE40-4E9E-83AA-F4AFF22D8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445AFE-8A06-4862-AA23-B78610379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5407D9-D0D2-4323-AFA8-A7A81ADC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47858148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dcdf4731844609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9A1785-BDFC-4D26-98AD-4645DF05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53D28F-953F-49D7-B998-C9BDED91C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changes for your team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FCAAE4-A23B-40FB-971F-3B2E996AD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The practical value to evaluate against your current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E6292C-9639-4F55-BFCD-043BDF313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4F5717-C430-4A75-96D2-107A5F343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Less reconciliation between teams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D12DFC-E994-4D68-8CB0-45C07CA47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Shared control and service records reduce the need to assemble competing versions of the same position.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73A89B-D3E8-492D-967C-C396BD71D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209925"/>
            <a:ext cx="50196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658C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6671D1-90F8-47DC-A15B-3B5F22B2E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476625"/>
            <a:ext cx="50196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A clearer committee discussion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82A748-82E2-4901-8DF3-3FFC112C1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371975"/>
            <a:ext cx="5019675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Linked findings show which owner must act and what evidence supports the reported status.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D6F101-0EE9-4017-8278-43BEA94A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8902D6-950C-433C-8DF1-6F0C6CE5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581B6A-E4E3-4F2F-83B6-4954CE3F2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20428528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fab6aa35a84e7d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FFE66C-ACEF-4AAC-BA7E-BE1D88E3A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F8F2B2-16FE-4BD1-AAF7-986AEFCFE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Where this module connects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039704-9EE7-4400-A5B8-ADE3C0A0F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Confirm the interfaces and available data for the intended deployment.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E3B4CB-D6AC-4220-BE06-C8992A35A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C852D-4BC5-46F1-86F1-B4D7CB32B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Sources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630D8A-D26B-4982-B990-4F225D7FB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Service maps, privacy records, control tests and vendor files.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A4CBA9-463F-4493-AE0C-B90CD645E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F9C9A9-7F28-409E-990B-855966AD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Connected modules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B4BEC4-205F-42C7-A8AF-D6C114F9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Risk Management, Compliance, Vendor Risk and Continuity.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B66056-2746-4C29-A990-D5855809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4C7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392725-9E8A-4961-A2F8-FDA8C350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outputs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559D8C-21DA-479E-AAC7-5346F2A10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Control mappings, issue ownership and committee packs.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3A152E-CD7D-4909-B1DA-CED39B86A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0F617B-59F0-410B-ABA4-E0503B4A5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BD5DBC-4B30-4424-9903-60807434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64209537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85905946c64383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4CF71A-A8C2-4B50-B554-4C6FEF1D5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2E5E90-9B9D-4068-8EF8-14AAD8414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1100137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What to validate in your evaluation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79364-F6EE-463F-B1AD-3556E6594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81225"/>
            <a:ext cx="109347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Use a representative case and agree the acceptance evidence before expansion.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C13AE9-6D91-46CE-98EF-F334D787A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7182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3CB7EA-9034-4F9C-8787-621A9924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8137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Governance leads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FAED42-8878-4C4E-A8D8-E416BFFCC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37185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Agree the common taxonomy and accountable owners.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7FCC4C-AA3B-470B-AADC-8225C52B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71950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4F2E1C-2AF3-4379-ACF4-022D6066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0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Evidence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F1C216-1021-41A9-88D8-5787888FA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371975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Retain tests and findings against the correct service and period.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0182FA-B8C1-484E-9EC4-3914A31A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10906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1F5DC5-51C5-47AD-BA83-E347B8D29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81625"/>
            <a:ext cx="2743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6658CF"/>
                </a:solidFill>
                <a:latin typeface="Liberation Sans"/>
                <a:ea typeface="Liberation Sans"/>
                <a:cs typeface="Liberation Sans"/>
              </a:rPr>
              <a:t>Measure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C5E06A-D40E-40F4-9A9F-74841575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372100"/>
            <a:ext cx="776287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151A30"/>
                </a:solidFill>
                <a:latin typeface="Liberation Sans"/>
                <a:ea typeface="Liberation Sans"/>
                <a:cs typeface="Liberation Sans"/>
              </a:rPr>
              <a:t>Track duplicate controls, overdue issues and pack preparation effort.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1233AB-374F-46BA-AD7A-BD690BD0F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4D7E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A39489-B077-441A-A68E-907D8B03F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14BBB4-AE6A-4C0D-A55F-6E3ABDBC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4F5870"/>
                </a:solidFill>
                <a:latin typeface="Liberation Sans"/>
                <a:ea typeface="Liberation Sans"/>
                <a:cs typeface="Liberation Sans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117323243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51A3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eab936505c4866"/>
          <a:stretch xmlns:a="http://schemas.openxmlformats.org/drawingml/2006/main"/>
        </p:blipFill>
        <p:spPr>
          <a:xfrm xmlns:a="http://schemas.openxmlformats.org/drawingml/2006/main">
            <a:off x="628650" y="390750"/>
            <a:ext cx="2505075" cy="218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44B062-8276-440E-BA02-C0FE8199B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90525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GENELLIPSE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738850-B348-4F44-BD57-8058AEEBD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06125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focused walkthrough</a:t>
            </a:r>
          </a:p>
          <a:p xmlns:a="http://schemas.openxmlformats.org/drawingml/2006/main">
            <a:pPr>
              <a:def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Enterprise GRC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310CF5-C520-4A3F-8E13-A35F93440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143250"/>
            <a:ext cx="99060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Bring a representative workflow, its source records and the people who own the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F63B30-FAFF-450F-BFC5-CC20FBAF8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DEA1F0-AFDA-4C00-8A00-47D3D2F5D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Starting point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42D39E-B81E-4F2C-85B4-9E609A7C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A committee needs one consistent answer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20DC59-B468-47C1-A4DC-340C75701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62450"/>
            <a:ext cx="5067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CE1C7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0EEDF6-CB50-4A5F-AEE8-84C770F30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81525"/>
            <a:ext cx="502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rPr>
              <a:t>Working session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38BD81-D96A-430F-8D25-45F753A34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19675"/>
            <a:ext cx="50292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F7F5F1"/>
                </a:solidFill>
                <a:latin typeface="Liberation Sans"/>
                <a:ea typeface="Liberation Sans"/>
                <a:cs typeface="Liberation Sans"/>
              </a:rPr>
              <a:t>Follow the case from input through review to retained evidence.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F95E9E-B307-4728-8143-C8CDB384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48350"/>
            <a:ext cx="304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d508f55e42f54db4"/>
              </a:rPr>
              <a:t>Genellipse.com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9AC5FB-33C0-4CE4-8FAD-6B539F5D3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848350"/>
            <a:ext cx="342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8CE1C7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4428995e13c9410d"/>
              </a:rPr>
              <a:t>genesecure.ca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B68027-D2E9-4107-950D-E38DBD7EC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400800"/>
            <a:ext cx="109251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360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F4B8AC-8547-403A-AADB-387E7F910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98488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Product demonstration and evaluation scope. Scenarios are illustrative.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351F99-0BEF-439E-A95D-675FE9B43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6515100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0">
                <a:solidFill>
                  <a:srgbClr val="CACFE1"/>
                </a:solidFill>
                <a:latin typeface="Liberation Sans"/>
                <a:ea typeface="Liberation Sans"/>
                <a:cs typeface="Liberation Sans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917378985"/>
      </p:ext>
    </p:extLst>
  </p:cSld>
</p:sld>
</file>

<file path=ppt/theme/theme1.xml><?xml version="1.0" encoding="utf-8"?>
<a:theme xmlns:a="http://schemas.openxmlformats.org/drawingml/2006/main" name="ChatGPT">
  <a:themeElements>
    <a:clrScheme name="GeneSecure">
      <a:dk1>
        <a:srgbClr val="000000"/>
      </a:dk1>
      <a:lt1>
        <a:srgbClr val="FFFFFF"/>
      </a:lt1>
      <a:dk2>
        <a:srgbClr val="151A30"/>
      </a:dk2>
      <a:lt2>
        <a:srgbClr val="F7F5F1"/>
      </a:lt2>
      <a:accent1>
        <a:srgbClr val="6658CF"/>
      </a:accent1>
      <a:accent2>
        <a:srgbClr val="8CE1C7"/>
      </a:accent2>
      <a:accent3>
        <a:srgbClr val="A49AED"/>
      </a:accent3>
      <a:accent4>
        <a:srgbClr val="D7B381"/>
      </a:accent4>
      <a:accent5>
        <a:srgbClr val="53768B"/>
      </a:accent5>
      <a:accent6>
        <a:srgbClr val="D4D7E3"/>
      </a:accent6>
      <a:hlink>
        <a:srgbClr val="8CE1C7"/>
      </a:hlink>
      <a:folHlink>
        <a:srgbClr val="8CE1C7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eneSecur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2026-09-28T11:07:24.3030000Z</dcterms:created>
  <dcterms:modified xsi:type="dcterms:W3CDTF">2026-09-28T11:07:24.3030000Z</dcterms:modified>
</coreProperties>
</file>