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9877e0a73a24179" /><Relationship Type="http://schemas.openxmlformats.org/officeDocument/2006/relationships/extended-properties" Target="/docProps/app.xml" Id="Re7f649d6a7144fdd" /><Relationship Type="http://schemas.openxmlformats.org/officeDocument/2006/relationships/officeDocument" Target="/ppt/presentation.xml" Id="R09f01eea141844c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ecbf78619584c90"/>
  </p:sldMasterIdLst>
  <p:notesMasterIdLst>
    <p:notesMasterId xmlns:r="http://schemas.openxmlformats.org/officeDocument/2006/relationships" r:id="Raffa39d397994c0c"/>
  </p:notesMasterIdLst>
  <p:sldIdLst>
    <p:sldId xmlns:r="http://schemas.openxmlformats.org/officeDocument/2006/relationships" id="256" r:id="R0175a5e22e7e483e"/>
    <p:sldId xmlns:r="http://schemas.openxmlformats.org/officeDocument/2006/relationships" id="257" r:id="Rb7528813daad48a6"/>
    <p:sldId xmlns:r="http://schemas.openxmlformats.org/officeDocument/2006/relationships" id="258" r:id="Rd0ef97eadcc342ee"/>
    <p:sldId xmlns:r="http://schemas.openxmlformats.org/officeDocument/2006/relationships" id="259" r:id="Rc034b52c5a4c4f67"/>
    <p:sldId xmlns:r="http://schemas.openxmlformats.org/officeDocument/2006/relationships" id="260" r:id="Rf4e4dc230d7a4277"/>
    <p:sldId xmlns:r="http://schemas.openxmlformats.org/officeDocument/2006/relationships" id="261" r:id="R08d80ccff9904b15"/>
    <p:sldId xmlns:r="http://schemas.openxmlformats.org/officeDocument/2006/relationships" id="262" r:id="Rdd28277208574bac"/>
    <p:sldId xmlns:r="http://schemas.openxmlformats.org/officeDocument/2006/relationships" id="263" r:id="Rd3ef1bed25b4446f"/>
    <p:sldId xmlns:r="http://schemas.openxmlformats.org/officeDocument/2006/relationships" id="264" r:id="Re05d5df41cbb4cb4"/>
    <p:sldId xmlns:r="http://schemas.openxmlformats.org/officeDocument/2006/relationships" id="265" r:id="R0a4a9c7e4e6d48a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bd3a118a7f24502" /><Relationship Type="http://schemas.openxmlformats.org/officeDocument/2006/relationships/slideMaster" Target="/ppt/slideMasters/slideMaster1.xml" Id="R0ecbf78619584c90" /><Relationship Type="http://schemas.openxmlformats.org/officeDocument/2006/relationships/notesMaster" Target="/ppt/notesMasters/notesMaster1.xml" Id="Raffa39d397994c0c" /><Relationship Type="http://schemas.openxmlformats.org/officeDocument/2006/relationships/presProps" Target="/ppt/presProps.xml" Id="R3fa876c4c4344266" /><Relationship Type="http://schemas.openxmlformats.org/officeDocument/2006/relationships/tableStyles" Target="/ppt/tableStyles.xml" Id="R908bfc87d4444416" /><Relationship Type="http://schemas.openxmlformats.org/officeDocument/2006/relationships/slide" Target="/ppt/slides/slide1.xml" Id="R0175a5e22e7e483e" /><Relationship Type="http://schemas.openxmlformats.org/officeDocument/2006/relationships/slide" Target="/ppt/slides/slide2.xml" Id="Rb7528813daad48a6" /><Relationship Type="http://schemas.openxmlformats.org/officeDocument/2006/relationships/slide" Target="/ppt/slides/slide3.xml" Id="Rd0ef97eadcc342ee" /><Relationship Type="http://schemas.openxmlformats.org/officeDocument/2006/relationships/slide" Target="/ppt/slides/slide4.xml" Id="Rc034b52c5a4c4f67" /><Relationship Type="http://schemas.openxmlformats.org/officeDocument/2006/relationships/slide" Target="/ppt/slides/slide5.xml" Id="Rf4e4dc230d7a4277" /><Relationship Type="http://schemas.openxmlformats.org/officeDocument/2006/relationships/slide" Target="/ppt/slides/slide6.xml" Id="R08d80ccff9904b15" /><Relationship Type="http://schemas.openxmlformats.org/officeDocument/2006/relationships/slide" Target="/ppt/slides/slide7.xml" Id="Rdd28277208574bac" /><Relationship Type="http://schemas.openxmlformats.org/officeDocument/2006/relationships/slide" Target="/ppt/slides/slide8.xml" Id="Rd3ef1bed25b4446f" /><Relationship Type="http://schemas.openxmlformats.org/officeDocument/2006/relationships/slide" Target="/ppt/slides/slide9.xml" Id="Re05d5df41cbb4cb4" /><Relationship Type="http://schemas.openxmlformats.org/officeDocument/2006/relationships/slide" Target="/ppt/slides/slide10.xml" Id="R0a4a9c7e4e6d48a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4ee54d10c7a431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GeneSecure">
      <a:dk1>
        <a:srgbClr val="000000"/>
      </a:dk1>
      <a:lt1>
        <a:srgbClr val="FFFFFF"/>
      </a:lt1>
      <a:dk2>
        <a:srgbClr val="151A30"/>
      </a:dk2>
      <a:lt2>
        <a:srgbClr val="F7F5F1"/>
      </a:lt2>
      <a:accent1>
        <a:srgbClr val="6658CF"/>
      </a:accent1>
      <a:accent2>
        <a:srgbClr val="8CE1C7"/>
      </a:accent2>
      <a:accent3>
        <a:srgbClr val="A49AED"/>
      </a:accent3>
      <a:accent4>
        <a:srgbClr val="D7B381"/>
      </a:accent4>
      <a:accent5>
        <a:srgbClr val="53768B"/>
      </a:accent5>
      <a:accent6>
        <a:srgbClr val="D4D7E3"/>
      </a:accent6>
      <a:hlink>
        <a:srgbClr val="8CE1C7"/>
      </a:hlink>
      <a:folHlink>
        <a:srgbClr val="8CE1C7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GeneSecur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75f09b388b243b0" /><Relationship Type="http://schemas.openxmlformats.org/officeDocument/2006/relationships/notesMaster" Target="/ppt/notesMasters/notesMaster1.xml" Id="R97325a19d415429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0928c7690ba4bd5" /><Relationship Type="http://schemas.openxmlformats.org/officeDocument/2006/relationships/notesMaster" Target="/ppt/notesMasters/notesMaster1.xml" Id="R9570f8c846eb4db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05e16b92ce14465" /><Relationship Type="http://schemas.openxmlformats.org/officeDocument/2006/relationships/notesMaster" Target="/ppt/notesMasters/notesMaster1.xml" Id="Rba35a825f1824cf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9e61fa00e7a4f12" /><Relationship Type="http://schemas.openxmlformats.org/officeDocument/2006/relationships/notesMaster" Target="/ppt/notesMasters/notesMaster1.xml" Id="R310494fe63f14d9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dc5adf3142945e0" /><Relationship Type="http://schemas.openxmlformats.org/officeDocument/2006/relationships/notesMaster" Target="/ppt/notesMasters/notesMaster1.xml" Id="Rf063b1a3c0a1472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f164e0678a74c0e" /><Relationship Type="http://schemas.openxmlformats.org/officeDocument/2006/relationships/notesMaster" Target="/ppt/notesMasters/notesMaster1.xml" Id="R608092d54805457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fab6aef047244ff" /><Relationship Type="http://schemas.openxmlformats.org/officeDocument/2006/relationships/notesMaster" Target="/ppt/notesMasters/notesMaster1.xml" Id="Rd0c5814e7070471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fd572ff066d4011" /><Relationship Type="http://schemas.openxmlformats.org/officeDocument/2006/relationships/notesMaster" Target="/ppt/notesMasters/notesMaster1.xml" Id="R188b152226eb42b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0eccd3b688b41de" /><Relationship Type="http://schemas.openxmlformats.org/officeDocument/2006/relationships/notesMaster" Target="/ppt/notesMasters/notesMaster1.xml" Id="Rdb7329803096490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728690ec2e1403e" /><Relationship Type="http://schemas.openxmlformats.org/officeDocument/2006/relationships/notesMaster" Target="/ppt/notesMasters/notesMaster1.xml" Id="Rc558ff2e7dda482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Financial exposure with traceable assumptions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https://genesecure.ca/platform/financial-risk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The module brings these activities into the shared risk record.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Liquidity stress testing: Examine liquidity measures under defined scenarios.</a:t>
            </a:r>
          </a:p>
          <a:p xmlns:a="http://schemas.openxmlformats.org/drawingml/2006/main">
            <a:r>
              <a:t>Portfolio VaR and expected shortfall: Assess portfolio exposure and risk contributions.</a:t>
            </a:r>
          </a:p>
          <a:p xmlns:a="http://schemas.openxmlformats.org/drawingml/2006/main">
            <a:r>
              <a:t>Credit exposure models: Evaluate credit risk with selected methods.</a:t>
            </a:r>
          </a:p>
          <a:p xmlns:a="http://schemas.openxmlformats.org/drawingml/2006/main">
            <a:r>
              <a:t>Quantitative methods and simulation: Explore distributions and reproducible simulations.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https://genesecure.ca/platform/financial-risk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The remaining capabilities connect day-to-day work to oversight.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Stress and sensitivity analysis: Compare shocks and assumption sensitivity.</a:t>
            </a:r>
          </a:p>
          <a:p xmlns:a="http://schemas.openxmlformats.org/drawingml/2006/main">
            <a:r>
              <a:t>Regulatory capital calculations: Apply the selected method and reporting scope.</a:t>
            </a:r>
          </a:p>
          <a:p xmlns:a="http://schemas.openxmlformats.org/drawingml/2006/main">
            <a:r>
              <a:t>Executable engine validation: Run validation checks against the calculation engine.</a:t>
            </a:r>
          </a:p>
          <a:p xmlns:a="http://schemas.openxmlformats.org/drawingml/2006/main">
            <a:r>
              <a:t>Assumptions governance: Version assumptions and retain approvals.</a:t>
            </a:r>
          </a:p>
          <a:p xmlns:a="http://schemas.openxmlformats.org/drawingml/2006/main">
            <a:r>
              <a:t>Risk committee workflow: Connect analysis to committee decisions.</a:t>
            </a:r>
          </a:p>
          <a:p xmlns:a="http://schemas.openxmlformats.org/drawingml/2006/main">
            <a:r>
              <a:t>Limit breach escalation: Detect limits requiring escalation and treatment.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https://genesecure.ca/platform/financial-risk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A proposed operating workflow for your evaluation.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Prepare: Reconcile positions and approve assumptions.</a:t>
            </a:r>
          </a:p>
          <a:p xmlns:a="http://schemas.openxmlformats.org/drawingml/2006/main">
            <a:r>
              <a:t>Calculate: Run the selected model and scenario.</a:t>
            </a:r>
          </a:p>
          <a:p xmlns:a="http://schemas.openxmlformats.org/drawingml/2006/main">
            <a:r>
              <a:t>Challenge: Review sensitivity, validation results and limits.</a:t>
            </a:r>
          </a:p>
          <a:p xmlns:a="http://schemas.openxmlformats.org/drawingml/2006/main">
            <a:r>
              <a:t>Decide: Escalate material exposures to the accountable committee.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https://genesecure.ca/platform/financial-risk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The relationships that make the workflow understandable.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Inputs: Positions, time horizon and source date.</a:t>
            </a:r>
          </a:p>
          <a:p xmlns:a="http://schemas.openxmlformats.org/drawingml/2006/main">
            <a:r>
              <a:t>Assumptions: Versions, parameters and approvals.</a:t>
            </a:r>
          </a:p>
          <a:p xmlns:a="http://schemas.openxmlformats.org/drawingml/2006/main">
            <a:r>
              <a:t>Run: Engine version, scenario and validation checks.</a:t>
            </a:r>
          </a:p>
          <a:p xmlns:a="http://schemas.openxmlformats.org/drawingml/2006/main">
            <a:r>
              <a:t>Interpretation: Limit comparison and reviewer conclusion.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https://genesecure.ca/platform/financial-risk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Treasury evaluates an illustrative deposit outflow scenario while a funding assumption changes.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Team response: Compare runs using the approved assumptions. Examine sensitivity and available funding actions before making a committee recommendation.</a:t>
            </a:r>
          </a:p>
          <a:p xmlns:a="http://schemas.openxmlformats.org/drawingml/2006/main">
            <a:r>
              <a:t>Decision point: Model outputs inform judgment. They do not establish that a position is safe.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https://genesecure.ca/platform/financial-risk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These are intended workflow benefits, not measured customer results or guarantees. Evaluate them against an agreed baseline. Human reviewers retain accountability.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More useful scenario comparisons: Versioned assumptions help reviewers understand why calculated exposure changed.</a:t>
            </a:r>
          </a:p>
          <a:p xmlns:a="http://schemas.openxmlformats.org/drawingml/2006/main">
            <a:r>
              <a:t>A better documented challenge: Validation checks and reproducible runs support discussion of the model result and its limitations.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https://genesecure.ca/platform/financial-risk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Confirm the interfaces and available data for the intended deployment.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Sources: Position, market, liquidity and credit exposure data.</a:t>
            </a:r>
          </a:p>
          <a:p xmlns:a="http://schemas.openxmlformats.org/drawingml/2006/main">
            <a:r>
              <a:t>Connected modules: Risk Management, Model Risk and Regulatory Intelligence.</a:t>
            </a:r>
          </a:p>
          <a:p xmlns:a="http://schemas.openxmlformats.org/drawingml/2006/main">
            <a:r>
              <a:t>Working outputs: Scenario results, validation evidence and committee decisions.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https://genesecure.ca/platform/financial-risk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Use a representative case and agree the acceptance evidence before expansion.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Risk specialist: Approve the method and challenge key assumptions.</a:t>
            </a:r>
          </a:p>
          <a:p xmlns:a="http://schemas.openxmlformats.org/drawingml/2006/main">
            <a:r>
              <a:t>Evidence: Retain reproducible runs and model-validation results.</a:t>
            </a:r>
          </a:p>
          <a:p xmlns:a="http://schemas.openxmlformats.org/drawingml/2006/main">
            <a:r>
              <a:t>Measure: Track reconciled inputs, reproducibility and unresolved limit breaches.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https://genesecure.ca/platform/financial-risk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Bring a representative workflow, its source records and the people who own the decision.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Starting point: A liquidity scenario tightens the survival horizon</a:t>
            </a:r>
          </a:p>
          <a:p xmlns:a="http://schemas.openxmlformats.org/drawingml/2006/main">
            <a:r>
              <a:t>Working session: Follow the case from input through review to retained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https://genesecure.ca/platform/financial-risk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054ee4c841f493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bef0f7001bf46b6" /><Relationship Type="http://schemas.openxmlformats.org/officeDocument/2006/relationships/slideLayout" Target="/ppt/slideLayouts/slideLayout1.xml" Id="R881f48a0b22c497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81f48a0b22c497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GeneSecure">
      <a:dk1>
        <a:srgbClr val="000000"/>
      </a:dk1>
      <a:lt1>
        <a:srgbClr val="FFFFFF"/>
      </a:lt1>
      <a:dk2>
        <a:srgbClr val="151A30"/>
      </a:dk2>
      <a:lt2>
        <a:srgbClr val="F7F5F1"/>
      </a:lt2>
      <a:accent1>
        <a:srgbClr val="6658CF"/>
      </a:accent1>
      <a:accent2>
        <a:srgbClr val="8CE1C7"/>
      </a:accent2>
      <a:accent3>
        <a:srgbClr val="A49AED"/>
      </a:accent3>
      <a:accent4>
        <a:srgbClr val="D7B381"/>
      </a:accent4>
      <a:accent5>
        <a:srgbClr val="53768B"/>
      </a:accent5>
      <a:accent6>
        <a:srgbClr val="D4D7E3"/>
      </a:accent6>
      <a:hlink>
        <a:srgbClr val="8CE1C7"/>
      </a:hlink>
      <a:folHlink>
        <a:srgbClr val="8CE1C7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GeneSecur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26a0de32c94c36" /><Relationship Type="http://schemas.openxmlformats.org/officeDocument/2006/relationships/image" Target="/ppt/media/image.jpeg" Id="R32443fef30054735" /><Relationship Type="http://schemas.openxmlformats.org/officeDocument/2006/relationships/image" Target="/ppt/media/image.png" Id="R7d7bd35b1d304200" /><Relationship Type="http://schemas.openxmlformats.org/officeDocument/2006/relationships/notesSlide" Target="/ppt/notesSlides/notesSlide1.xml" Id="R38beb85725b94d2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e8db73a11846b2" /><Relationship Type="http://schemas.openxmlformats.org/officeDocument/2006/relationships/image" Target="/ppt/media/image2.png" Id="Rb59cb9d9803c4ba8" /><Relationship Type="http://schemas.openxmlformats.org/officeDocument/2006/relationships/notesSlide" Target="/ppt/notesSlides/notesSlide2.xml" Id="R9cc5c142b53a456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47dfacbbe24efc" /><Relationship Type="http://schemas.openxmlformats.org/officeDocument/2006/relationships/image" Target="/ppt/media/image3.png" Id="R8869ecd32f0d4e93" /><Relationship Type="http://schemas.openxmlformats.org/officeDocument/2006/relationships/notesSlide" Target="/ppt/notesSlides/notesSlide3.xml" Id="R1ae7405c5c1b45b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0ab999933c4bdb" /><Relationship Type="http://schemas.openxmlformats.org/officeDocument/2006/relationships/image" Target="/ppt/media/image4.png" Id="R0dc3d37234864295" /><Relationship Type="http://schemas.openxmlformats.org/officeDocument/2006/relationships/notesSlide" Target="/ppt/notesSlides/notesSlide4.xml" Id="R7d64c00772214af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793a8ef2e04dec" /><Relationship Type="http://schemas.openxmlformats.org/officeDocument/2006/relationships/image" Target="/ppt/media/image5.png" Id="Rbe485cf7b4964b23" /><Relationship Type="http://schemas.openxmlformats.org/officeDocument/2006/relationships/notesSlide" Target="/ppt/notesSlides/notesSlide5.xml" Id="R6b72abd9a7e0440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f499c9a2bf4ede" /><Relationship Type="http://schemas.openxmlformats.org/officeDocument/2006/relationships/image" Target="/ppt/media/image6.png" Id="Rc2745ec190f94481" /><Relationship Type="http://schemas.openxmlformats.org/officeDocument/2006/relationships/notesSlide" Target="/ppt/notesSlides/notesSlide6.xml" Id="Rd9d72052194c436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802ecf3a744c8b" /><Relationship Type="http://schemas.openxmlformats.org/officeDocument/2006/relationships/image" Target="/ppt/media/image7.png" Id="R3aab14fd1df243e2" /><Relationship Type="http://schemas.openxmlformats.org/officeDocument/2006/relationships/notesSlide" Target="/ppt/notesSlides/notesSlide7.xml" Id="Rd2705f893b764ee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b8c88634b34ca8" /><Relationship Type="http://schemas.openxmlformats.org/officeDocument/2006/relationships/image" Target="/ppt/media/image8.png" Id="R10424f89d66e4274" /><Relationship Type="http://schemas.openxmlformats.org/officeDocument/2006/relationships/notesSlide" Target="/ppt/notesSlides/notesSlide8.xml" Id="Rb87472fa23b9408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d3652405db44dd" /><Relationship Type="http://schemas.openxmlformats.org/officeDocument/2006/relationships/image" Target="/ppt/media/image9.png" Id="Re3095725b1504a60" /><Relationship Type="http://schemas.openxmlformats.org/officeDocument/2006/relationships/notesSlide" Target="/ppt/notesSlides/notesSlide9.xml" Id="R1f007425d7b44b9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a885e2e0ec4372" /><Relationship Type="http://schemas.openxmlformats.org/officeDocument/2006/relationships/image" Target="/ppt/media/image10.png" Id="R2240945afb7647b0" /><Relationship Type="http://schemas.openxmlformats.org/officeDocument/2006/relationships/hyperlink" Target="https://genellipse.com" TargetMode="External" Id="Rd4b43344d6f140b1" /><Relationship Type="http://schemas.openxmlformats.org/officeDocument/2006/relationships/hyperlink" Target="https://genesecure.ca" TargetMode="External" Id="Rd147418109394002" /><Relationship Type="http://schemas.openxmlformats.org/officeDocument/2006/relationships/notesSlide" Target="/ppt/notesSlides/notesSlide10.xml" Id="R7b1eb39670cd43f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443fef3005473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8FDBBB-E582-40FD-8281-7D3601B15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296025"/>
            <a:ext cx="12192000" cy="561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1A30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3AC0BD-963A-46F4-B588-1305F9388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04800"/>
            <a:ext cx="1762125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1A30"/>
          </a:solidFill>
          <a:ln xmlns:a="http://schemas.openxmlformats.org/drawingml/2006/main" w="0">
            <a:noFill/>
          </a:ln>
        </p:spPr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7bd35b1d304200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7D2A6A-009F-4B95-AD1A-84C52A124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F3209E-86A4-4BE5-B9CC-55C74511A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04925"/>
            <a:ext cx="676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7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FINANCIAL &amp; MODELS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1E543C-2C8A-4B0C-8423-DDAA13735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14525"/>
            <a:ext cx="6477000" cy="2533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6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6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Financial Risk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B25939-E11E-430E-9C9D-D13D935A9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676775"/>
            <a:ext cx="5762625" cy="1323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Financial exposure with traceable assumptions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8DB4C3-A678-404D-B09A-35655021A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DA8D3B-17B3-41CF-9034-BD2226BB6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2E7286-AA0B-4588-A8C0-38A74A5A8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01 / 10</a:t>
            </a:r>
          </a:p>
        </p:txBody>
      </p:sp>
    </p:spTree>
    <p:extLst>
      <p:ext uri="{BB962C8B-B14F-4D97-AF65-F5344CB8AC3E}">
        <p14:creationId xmlns:p14="http://schemas.microsoft.com/office/powerpoint/2010/main" val="164058765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9cb9d9803c4ba8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73E634-B636-4ACC-BB44-2A70D8CF1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A7CF45-9F10-4A41-BA5E-8A9CF0901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Core capabilities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9A5C2A-0738-4DC3-8E54-B7141CD74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The main activities and the information they connect.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023A62-4821-4F39-9EA9-EB1AF8B5D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6D9243-B154-44B2-AFAD-C37DBC4F1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38500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Liquidity stress testing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25DF1B-DFFC-4FB6-991E-DEC88FAC8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933825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Examine liquidity measures under defined scenarios.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881DFA-6678-42A2-A6E3-ACED4365E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1051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157C5D-110E-489A-A7E9-A337D6722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238500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Portfolio VaR and expected shortfall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757CFA-9E10-4AD2-A251-578BBD54D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933825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Assess portfolio exposure and risk contributions.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A22AEB-95FC-494C-8A4B-C47D62F83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638675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2A89F7-87F7-4663-A740-6FCA629DE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72025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Credit exposure models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47A9BC-42B6-451A-B400-3F104DF36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67350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Evaluate credit risk with selected methods.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137AD7-2CB4-435A-81A1-A34E568A7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638675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530377-0845-4917-BF24-9C09BC7FA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772025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Quantitative methods and simulation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3A14C8-4447-4AE8-A9DD-CFB0E4060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5467350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Explore distributions and reproducible simulations.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B19CC3-B568-4BB5-A1F9-DF6F63322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83E4E49-7058-4D75-9AFB-24590FEA7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331190-5FEC-42B8-965D-A09246FB1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02 / 10</a:t>
            </a:r>
          </a:p>
        </p:txBody>
      </p:sp>
    </p:spTree>
    <p:extLst>
      <p:ext uri="{BB962C8B-B14F-4D97-AF65-F5344CB8AC3E}">
        <p14:creationId xmlns:p14="http://schemas.microsoft.com/office/powerpoint/2010/main" val="137716597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69ecd32f0d4e93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8B86D6-CFBB-4EF1-BE82-DD07423BD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5D7C24-FA44-4EAD-9D5D-1807614EE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From daily work to oversight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562BFC-FAE8-49F7-BACA-EFEBF4ECD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Supporting functions keep decisions and evidence current.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DCCEFD-63F5-43B4-B758-99914E7C1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1D7404-11B5-4EB9-8D79-FA9AFDA3E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38500"/>
            <a:ext cx="509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Stress and sensitivity analysis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CB859B-0044-4243-95CB-29675E383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705225"/>
            <a:ext cx="50196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Compare shocks and assumption sensitivity.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A3516A-581C-47E6-91E8-962A7EFD8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1051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CFF519-5DE3-488D-9C09-23097AC8D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238500"/>
            <a:ext cx="509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Regulatory capital calculations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322919-C8EA-48E3-926D-8FEDACA4A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705225"/>
            <a:ext cx="50196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Apply the selected method and reporting scope.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C2DDBC-D9D7-4CE4-8C97-4FFAEC097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15290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EBF43E-BBF8-4266-8B39-D65EFCEE4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286250"/>
            <a:ext cx="509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Executable engine validation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70AF74-4637-48D2-AF20-BDA122497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52975"/>
            <a:ext cx="50196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Run validation checks against the calculation engine.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A41F3FE-D8BE-43A7-BD6D-68DDBF0E5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15290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269F80-8344-40B4-ADF1-D5E2DC013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286250"/>
            <a:ext cx="509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Assumptions governance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79628A-A2AA-476B-A381-B581B7570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752975"/>
            <a:ext cx="50196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Version assumptions and retain approvals.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993118-588C-46B6-9134-E3330CBD6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006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43EE4E-A466-4C27-9FAD-ED96FED70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34000"/>
            <a:ext cx="509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Risk committee workflow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98BF415-C0EA-488C-AA63-F2639A656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00725"/>
            <a:ext cx="50196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Connect analysis to committee decisions.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340F6C4-E6FC-4512-B6DC-7FBD0C8A9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52006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99721B0-647A-4739-B75B-9C74BF96B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5334000"/>
            <a:ext cx="509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Limit breach escalation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5F781AF-C3E0-4AF4-8907-97452B979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5800725"/>
            <a:ext cx="50196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Detect limits requiring escalation and treatment.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B257FB2-25CC-49C9-B627-66E4E688C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8271FCF-2090-4156-8E63-CBC5FFF56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8ABA409-9BA4-4D70-8B46-010DADB10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03 / 10</a:t>
            </a:r>
          </a:p>
        </p:txBody>
      </p:sp>
    </p:spTree>
    <p:extLst>
      <p:ext uri="{BB962C8B-B14F-4D97-AF65-F5344CB8AC3E}">
        <p14:creationId xmlns:p14="http://schemas.microsoft.com/office/powerpoint/2010/main" val="160889595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c3d37234864295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912BD7-FB6F-4831-AF6A-730F5FA0F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4ABC5B-0447-4C57-9A62-5C385038C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How the work moves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B8D3E1-CED4-4D0D-B8D8-352EDE286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A proposed operating workflow for your evaluation.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603FCA-B165-4009-A5AF-CFA536F49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1386AF-4420-4433-9DAF-FB7DCE40D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1F91D7-5630-448A-8DF0-9206E1B60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Prepare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F2C61C-B953-4BA3-ABCC-B0E9842A3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Reconcile positions and approve assumptions.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AE0FA1-ADE4-42AB-9E2E-87F6C9FAE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372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5DE510-EFD0-4590-8F85-A12C2EC38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30F39E-4F11-4F5D-BD1F-7BC43D42F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B81039-787B-4CAF-94D1-44DA6E96C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Calculate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EFB920-5488-4D5D-846B-34762CC0A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Run the selected model and scenario.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115362-8434-4FDC-9FB3-15EE9FC37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59B367-D59D-4B9E-8376-9A959D8BD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2EA851-F245-456C-947A-9F103D9CF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4F1D0B-6B98-4952-B455-0809E3177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Challenge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D35E453-FAA5-43ED-A8EC-23C5CFC16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Review sensitivity, validation results and limits.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FD66F1-1202-477E-B984-75AE96F20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7727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E408CB0-3552-4AEF-A773-319B02C0A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51BEC6-4A1F-4002-B296-B8351E25D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4F2B9A4-A10C-41C0-9616-7C19B4B81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Decide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CBF10D5-8359-45AA-8474-9F1DCA60F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Escalate material exposures to the accountable committee.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763E5E7-92C6-476C-BD65-D25689026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FDA6B64-2102-4DD3-920C-6C030D7E0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13AE72D-9DED-47A1-B68E-5CC069C7D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04 / 10</a:t>
            </a:r>
          </a:p>
        </p:txBody>
      </p:sp>
    </p:spTree>
    <p:extLst>
      <p:ext uri="{BB962C8B-B14F-4D97-AF65-F5344CB8AC3E}">
        <p14:creationId xmlns:p14="http://schemas.microsoft.com/office/powerpoint/2010/main" val="50516995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485cf7b4964b23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535706-E9B0-41C8-AB2F-EC49779C3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9F5A43-5B6C-48DA-B24A-E01492B80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A risk number needs its calculation context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EC2DDD-5E64-4B22-B098-9F381272E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The relationships that make the workflow understandable.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7344DA-D073-41FE-A4CE-7EAA3877B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9DD503-3A5D-4A68-B075-BF0823526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6F7E1D-B426-4084-87C1-8B3D24E5F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Inputs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8F0C4F-4495-4AAD-97E2-A1C6716C4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Positions, time horizon and source date.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194DD9-C050-4943-9A26-0FDB6BD8D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372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BAE3E1-AF2F-4834-A2F2-E7D56747B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25D804-3D62-4B40-8EBA-1BF23F8FC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7BDD70-4EDD-40A7-953E-AB55FD1C9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Assumptions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D9EF8D-4892-4E00-8A92-D048F6FD6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Versions, parameters and approvals.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940FD3-0972-4C54-AF3F-17504B895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4754BD-D58D-495A-B14E-C021A68E0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88D546-9C9D-43AB-B323-C323A58D0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EA7AD60-9DFE-483E-AD53-BEAA7DF4D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Run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574276-2F49-4BC5-8756-FC129D2F3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Engine version, scenario and validation checks.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19CB77-3A46-40AC-861A-7BDCA9FE7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7727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8C497E-AFC2-4DC6-84AB-BB5CAB088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E09EE7D-E04A-4DF7-9EF9-9E6B2807B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FD26BE0-8A33-44BE-90C5-0A1F65D4A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Interpretation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A28051B-37EC-4C26-AA24-78600F559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Limit comparison and reviewer conclusion.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D165506-5076-4D24-8BFC-3146C6D3A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359AB4D-8839-422F-BFD9-619D91691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71EECC4-403C-4B45-95CE-675C73345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05 / 10</a:t>
            </a:r>
          </a:p>
        </p:txBody>
      </p:sp>
    </p:spTree>
    <p:extLst>
      <p:ext uri="{BB962C8B-B14F-4D97-AF65-F5344CB8AC3E}">
        <p14:creationId xmlns:p14="http://schemas.microsoft.com/office/powerpoint/2010/main" val="6888538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745ec190f94481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15F392-10B7-49A1-845B-937033AB3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19ADBC-1B7A-4400-AEE8-8C49E4DCF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A liquidity scenario tightens the survival horizon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C19CA0-423F-428C-BD86-C04CD2331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Treasury evaluates an illustrative deposit outflow scenario while a funding assumption changes.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4CDA2E-38A7-44E7-8B02-4545FC87B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E5DE5D-B741-4C9D-B716-53ECDB139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Team response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BEFC8B-909D-4870-970F-BE0E4AE14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Compare runs using the approved assumptions. Examine sensitivity and available funding actions before making a committee recommendation.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9CCD5B-E2E0-4C04-AF1F-BFEBFC53A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DA909E-8283-444C-A0E7-52159F937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Decision point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9381E0-7215-4939-BDB5-4DFEA0FFD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Model outputs inform judgment. They do not establish that a position is safe.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172DC3-7851-49D8-9DA3-8BF6BF288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8C9C4D-01C2-4D36-9FA3-70863BAEE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F53A3C-242D-47B6-8547-3B886E91F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06 / 10</a:t>
            </a:r>
          </a:p>
        </p:txBody>
      </p:sp>
    </p:spTree>
    <p:extLst>
      <p:ext uri="{BB962C8B-B14F-4D97-AF65-F5344CB8AC3E}">
        <p14:creationId xmlns:p14="http://schemas.microsoft.com/office/powerpoint/2010/main" val="66436543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ab14fd1df243e2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624520-5824-4511-8CCF-917DB25B0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F7D387-B69C-443C-824D-54C142B4E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What changes for your team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FDA72C-6B4B-4EBE-9DD7-EA7B874CA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The practical value to evaluate against your current process.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20EA43-CD2C-4D4B-B4D7-044B2B9CB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53BD18-E0C0-4424-9097-B85358549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More useful scenario comparisons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6BFEC8-5574-4B47-BF13-1959FF6B2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Versioned assumptions help reviewers understand why calculated exposure changed.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2E0183-4F41-47AC-A08E-A722668C6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0074E3-3E16-4D61-B702-1D98EBFEF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A better documented challenge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8B38E7-7783-475E-8FCF-D306E66DF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Validation checks and reproducible runs support discussion of the model result and its limitations.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A5A344-56F3-4D3A-B2AE-8345B8A36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ED71AF-52DC-45E6-A96C-1B3C14EE6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16F9EC-54B4-4769-AAE7-966118D3F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07 / 10</a:t>
            </a:r>
          </a:p>
        </p:txBody>
      </p:sp>
    </p:spTree>
    <p:extLst>
      <p:ext uri="{BB962C8B-B14F-4D97-AF65-F5344CB8AC3E}">
        <p14:creationId xmlns:p14="http://schemas.microsoft.com/office/powerpoint/2010/main" val="1082400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424f89d66e4274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144316-5381-4D5E-8867-A91D06B7E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DF2EBC-E474-4FD3-AFBF-1C5FE55A0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Where this module connects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56655D-247F-4D6D-A555-255113FE3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Confirm the interfaces and available data for the intended deployment.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A672EA-259B-4A32-9181-D8C6E2C16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71825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4C70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A7995B-23E6-46E8-BF97-7B311759B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81375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Sources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308C7C-61C1-467F-8EEE-66D17FDD0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3371850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Position, market, liquidity and credit exposure data.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322194-F8D2-43E5-B368-A5C676C3E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171950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4C7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CFBD28-8D51-48E8-BA73-63EFE0A46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0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Connected modules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123A8F-6C5B-4571-8102-850610806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4371975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Risk Management, Model Risk and Regulatory Intelligence.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80640C-9DB0-4D3F-8BCE-E1B2DA609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72075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4C70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423A71-5630-4863-866D-B7915D4AD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81625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Working outputs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D70313-276A-4309-9915-689A2AFF8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5372100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Scenario results, validation evidence and committee decisions.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878862-1F38-4408-B667-C455B9601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0A297D-4508-4B53-8E87-7FAC7AAB1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E682B2-1ACD-4B4D-B033-BEE1ADA62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08 / 10</a:t>
            </a:r>
          </a:p>
        </p:txBody>
      </p:sp>
    </p:spTree>
    <p:extLst>
      <p:ext uri="{BB962C8B-B14F-4D97-AF65-F5344CB8AC3E}">
        <p14:creationId xmlns:p14="http://schemas.microsoft.com/office/powerpoint/2010/main" val="149903871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095725b1504a60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A4D0E6-EDB6-4BAA-BCE8-A7E91A4F4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04E7AC-F8F2-49EF-8CDC-CE1C35BC0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What to validate in your evaluation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B3A666-A8FE-482B-AD9B-2F703D676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Use a representative case and agree the acceptance evidence before expansion.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2CCC9D-9301-4717-9865-923DE76C2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71825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36E6A3-D309-4AD4-9EF0-796657391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81375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Risk specialist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5A7AFD-BD69-48F1-84FC-3F89DC681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3371850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Approve the method and challenge key assumptions.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A7891C-18D4-47F1-A55D-72A2459F2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171950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DC1FD9-80C6-4C15-8D26-CF637365A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0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Evidence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952336-162A-4AC5-9360-C68D3E052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4371975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Retain reproducible runs and model-validation results.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88D373-CE4C-4CF7-9E06-DBAB68E82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72075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39D67B-BFD3-40D8-8D21-2AA3D0366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81625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Measure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910CAA-0C4F-497D-B6EE-464E6A526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5372100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Track reconciled inputs, reproducibility and unresolved limit breaches.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1DD2F2-A74F-495F-B57F-56B729182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90BBB7-40C6-48C9-BEAF-3F10EB31C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59F180-990D-4610-8DF2-EFC457CA3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09 / 10</a:t>
            </a:r>
          </a:p>
        </p:txBody>
      </p:sp>
    </p:spTree>
    <p:extLst>
      <p:ext uri="{BB962C8B-B14F-4D97-AF65-F5344CB8AC3E}">
        <p14:creationId xmlns:p14="http://schemas.microsoft.com/office/powerpoint/2010/main" val="22829277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40945afb7647b0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2C2250-2DED-4356-BFDF-B7CA8435B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935656-C268-4A43-9E9E-948DEBBB7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62075"/>
            <a:ext cx="10906125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0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0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A focused walkthrough</a:t>
            </a:r>
          </a:p>
          <a:p xmlns:a="http://schemas.openxmlformats.org/drawingml/2006/main">
            <a:pPr>
              <a:defRPr sz="40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0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Financial Risk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19C94A-94DA-43C8-9DC0-25A340228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43250"/>
            <a:ext cx="990600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2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Bring a representative workflow, its source records and the people who own the decision.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9CD4DA-9957-408D-A6DC-096D06918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62450"/>
            <a:ext cx="5067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908365-CC0A-4CC6-B84D-05C42F62B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81525"/>
            <a:ext cx="50292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Starting point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CCBB5C-212D-44A9-B124-35EEA95B0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019675"/>
            <a:ext cx="502920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A liquidity scenario tightens the survival horizon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46451C-E18F-438A-B27E-663A920E4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362450"/>
            <a:ext cx="5067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0C69C7-CD5A-4431-BA40-2C40A8C58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581525"/>
            <a:ext cx="50292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Working session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64C5A1-401C-46A7-B962-91060EC93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019675"/>
            <a:ext cx="502920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Follow the case from input through review to retained evidence.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D24AF1-CF8B-49DD-910A-268E683F5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48350"/>
            <a:ext cx="304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  <a:hlinkClick xmlns:r="http://schemas.openxmlformats.org/officeDocument/2006/relationships" r:id="Rd4b43344d6f140b1"/>
              </a:rPr>
              <a:t>Genellipse.com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9DCABB-97E3-4FE5-963A-F2E1B9804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848350"/>
            <a:ext cx="3429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  <a:hlinkClick xmlns:r="http://schemas.openxmlformats.org/officeDocument/2006/relationships" r:id="Rd147418109394002"/>
              </a:rPr>
              <a:t>genesecure.ca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4F260C-1410-4F45-BCC5-4D0C0CA4F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BA7C3E-20DB-414F-8D6D-2BF43A631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B833A7-7CF2-4445-A61A-9E750C6F4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10 / 10</a:t>
            </a:r>
          </a:p>
        </p:txBody>
      </p:sp>
    </p:spTree>
    <p:extLst>
      <p:ext uri="{BB962C8B-B14F-4D97-AF65-F5344CB8AC3E}">
        <p14:creationId xmlns:p14="http://schemas.microsoft.com/office/powerpoint/2010/main" val="1459297539"/>
      </p:ext>
    </p:extLst>
  </p:cSld>
</p:sld>
</file>

<file path=ppt/theme/theme1.xml><?xml version="1.0" encoding="utf-8"?>
<a:theme xmlns:a="http://schemas.openxmlformats.org/drawingml/2006/main" name="ChatGPT">
  <a:themeElements>
    <a:clrScheme name="GeneSecure">
      <a:dk1>
        <a:srgbClr val="000000"/>
      </a:dk1>
      <a:lt1>
        <a:srgbClr val="FFFFFF"/>
      </a:lt1>
      <a:dk2>
        <a:srgbClr val="151A30"/>
      </a:dk2>
      <a:lt2>
        <a:srgbClr val="F7F5F1"/>
      </a:lt2>
      <a:accent1>
        <a:srgbClr val="6658CF"/>
      </a:accent1>
      <a:accent2>
        <a:srgbClr val="8CE1C7"/>
      </a:accent2>
      <a:accent3>
        <a:srgbClr val="A49AED"/>
      </a:accent3>
      <a:accent4>
        <a:srgbClr val="D7B381"/>
      </a:accent4>
      <a:accent5>
        <a:srgbClr val="53768B"/>
      </a:accent5>
      <a:accent6>
        <a:srgbClr val="D4D7E3"/>
      </a:accent6>
      <a:hlink>
        <a:srgbClr val="8CE1C7"/>
      </a:hlink>
      <a:folHlink>
        <a:srgbClr val="8CE1C7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GeneSecur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2026-09-28T11:07:30.3250000Z</dcterms:created>
  <dcterms:modified xsi:type="dcterms:W3CDTF">2026-09-28T11:07:30.3250000Z</dcterms:modified>
</coreProperties>
</file>