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317c975c924e1b" /><Relationship Type="http://schemas.openxmlformats.org/officeDocument/2006/relationships/extended-properties" Target="/docProps/app.xml" Id="R7f7be04c5a3745a8" /><Relationship Type="http://schemas.openxmlformats.org/officeDocument/2006/relationships/officeDocument" Target="/ppt/presentation.xml" Id="Rc2abbae621bd42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2dbd321d5454371"/>
  </p:sldMasterIdLst>
  <p:notesMasterIdLst>
    <p:notesMasterId xmlns:r="http://schemas.openxmlformats.org/officeDocument/2006/relationships" r:id="R8e996fde056941b1"/>
  </p:notesMasterIdLst>
  <p:sldIdLst>
    <p:sldId xmlns:r="http://schemas.openxmlformats.org/officeDocument/2006/relationships" id="256" r:id="Rf4b1c34b7a19494b"/>
    <p:sldId xmlns:r="http://schemas.openxmlformats.org/officeDocument/2006/relationships" id="257" r:id="R5ae67a0865704f57"/>
    <p:sldId xmlns:r="http://schemas.openxmlformats.org/officeDocument/2006/relationships" id="258" r:id="R6a8642269d7d429e"/>
    <p:sldId xmlns:r="http://schemas.openxmlformats.org/officeDocument/2006/relationships" id="259" r:id="R82efda37aa27473a"/>
    <p:sldId xmlns:r="http://schemas.openxmlformats.org/officeDocument/2006/relationships" id="260" r:id="Re57484de44774ebb"/>
    <p:sldId xmlns:r="http://schemas.openxmlformats.org/officeDocument/2006/relationships" id="261" r:id="R4d0159c9f7484710"/>
    <p:sldId xmlns:r="http://schemas.openxmlformats.org/officeDocument/2006/relationships" id="262" r:id="R119c6528fccd412f"/>
    <p:sldId xmlns:r="http://schemas.openxmlformats.org/officeDocument/2006/relationships" id="263" r:id="R8839e8ccf928422c"/>
    <p:sldId xmlns:r="http://schemas.openxmlformats.org/officeDocument/2006/relationships" id="264" r:id="Recb5d0d698054de8"/>
    <p:sldId xmlns:r="http://schemas.openxmlformats.org/officeDocument/2006/relationships" id="265" r:id="Rb8ab897f1393455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9f4ebad6b194dee" /><Relationship Type="http://schemas.openxmlformats.org/officeDocument/2006/relationships/slideMaster" Target="/ppt/slideMasters/slideMaster1.xml" Id="R22dbd321d5454371" /><Relationship Type="http://schemas.openxmlformats.org/officeDocument/2006/relationships/notesMaster" Target="/ppt/notesMasters/notesMaster1.xml" Id="R8e996fde056941b1" /><Relationship Type="http://schemas.openxmlformats.org/officeDocument/2006/relationships/presProps" Target="/ppt/presProps.xml" Id="R6549d12695e34273" /><Relationship Type="http://schemas.openxmlformats.org/officeDocument/2006/relationships/tableStyles" Target="/ppt/tableStyles.xml" Id="R93db9c9b73374e3a" /><Relationship Type="http://schemas.openxmlformats.org/officeDocument/2006/relationships/slide" Target="/ppt/slides/slide1.xml" Id="Rf4b1c34b7a19494b" /><Relationship Type="http://schemas.openxmlformats.org/officeDocument/2006/relationships/slide" Target="/ppt/slides/slide2.xml" Id="R5ae67a0865704f57" /><Relationship Type="http://schemas.openxmlformats.org/officeDocument/2006/relationships/slide" Target="/ppt/slides/slide3.xml" Id="R6a8642269d7d429e" /><Relationship Type="http://schemas.openxmlformats.org/officeDocument/2006/relationships/slide" Target="/ppt/slides/slide4.xml" Id="R82efda37aa27473a" /><Relationship Type="http://schemas.openxmlformats.org/officeDocument/2006/relationships/slide" Target="/ppt/slides/slide5.xml" Id="Re57484de44774ebb" /><Relationship Type="http://schemas.openxmlformats.org/officeDocument/2006/relationships/slide" Target="/ppt/slides/slide6.xml" Id="R4d0159c9f7484710" /><Relationship Type="http://schemas.openxmlformats.org/officeDocument/2006/relationships/slide" Target="/ppt/slides/slide7.xml" Id="R119c6528fccd412f" /><Relationship Type="http://schemas.openxmlformats.org/officeDocument/2006/relationships/slide" Target="/ppt/slides/slide8.xml" Id="R8839e8ccf928422c" /><Relationship Type="http://schemas.openxmlformats.org/officeDocument/2006/relationships/slide" Target="/ppt/slides/slide9.xml" Id="Recb5d0d698054de8" /><Relationship Type="http://schemas.openxmlformats.org/officeDocument/2006/relationships/slide" Target="/ppt/slides/slide10.xml" Id="Rb8ab897f1393455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877296f143248b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b083793ecc4313" /><Relationship Type="http://schemas.openxmlformats.org/officeDocument/2006/relationships/notesMaster" Target="/ppt/notesMasters/notesMaster1.xml" Id="R61a29dc53fb3443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2de956ae58c4c46" /><Relationship Type="http://schemas.openxmlformats.org/officeDocument/2006/relationships/notesMaster" Target="/ppt/notesMasters/notesMaster1.xml" Id="R4e66566e01bb420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2440caf5d74185" /><Relationship Type="http://schemas.openxmlformats.org/officeDocument/2006/relationships/notesMaster" Target="/ppt/notesMasters/notesMaster1.xml" Id="R4042c8b7230c464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3bf3dec64a5416b" /><Relationship Type="http://schemas.openxmlformats.org/officeDocument/2006/relationships/notesMaster" Target="/ppt/notesMasters/notesMaster1.xml" Id="Rf2d9aa89feb847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96511ae2db44712" /><Relationship Type="http://schemas.openxmlformats.org/officeDocument/2006/relationships/notesMaster" Target="/ppt/notesMasters/notesMaster1.xml" Id="Rd017ddb37e6f40f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5e7182f5bd74469" /><Relationship Type="http://schemas.openxmlformats.org/officeDocument/2006/relationships/notesMaster" Target="/ppt/notesMasters/notesMaster1.xml" Id="R57521675d67e48f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0e07e50a5d044fb" /><Relationship Type="http://schemas.openxmlformats.org/officeDocument/2006/relationships/notesMaster" Target="/ppt/notesMasters/notesMaster1.xml" Id="Rf7873ad66c5e414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dda398411df4d7d" /><Relationship Type="http://schemas.openxmlformats.org/officeDocument/2006/relationships/notesMaster" Target="/ppt/notesMasters/notesMaster1.xml" Id="Rd13d47ae29f247d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f99231787754d57" /><Relationship Type="http://schemas.openxmlformats.org/officeDocument/2006/relationships/notesMaster" Target="/ppt/notesMasters/notesMaster1.xml" Id="R10fe75da950e4c0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94004ff02ad4352" /><Relationship Type="http://schemas.openxmlformats.org/officeDocument/2006/relationships/notesMaster" Target="/ppt/notesMasters/notesMaster1.xml" Id="Re1aac29ed93a47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Governed AI assistance across the platform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https://genesecure.ca/platform/cortex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module brings these activities into the shared risk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 provider gateway and fallback: Route permitted models with provider health context.</a:t>
            </a:r>
          </a:p>
          <a:p xmlns:a="http://schemas.openxmlformats.org/drawingml/2006/main">
            <a:r>
              <a:t>Governed skill catalog: Run defined skills with traceable execution.</a:t>
            </a:r>
          </a:p>
          <a:p xmlns:a="http://schemas.openxmlformats.org/drawingml/2006/main">
            <a:r>
              <a:t>Retrieval chat with citations: Ground answers in retrieved records and citations.</a:t>
            </a:r>
          </a:p>
          <a:p xmlns:a="http://schemas.openxmlformats.org/drawingml/2006/main">
            <a:r>
              <a:t>Hash-chained generation ledger: Retain prompt, context and output hashes.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https://genesecure.ca/platform/cortex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remaining capabilities connect day-to-day work to oversight.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Prompt safeguards and live evaluations: Separate untrusted content and evaluate behavior.</a:t>
            </a:r>
          </a:p>
          <a:p xmlns:a="http://schemas.openxmlformats.org/drawingml/2006/main">
            <a:r>
              <a:t>Curated knowledge base: Maintain approved material for retrieval.</a:t>
            </a:r>
          </a:p>
          <a:p xmlns:a="http://schemas.openxmlformats.org/drawingml/2006/main">
            <a:r>
              <a:t>Cross-domain knowledge graph: Connect records across the risk domains.</a:t>
            </a:r>
          </a:p>
          <a:p xmlns:a="http://schemas.openxmlformats.org/drawingml/2006/main">
            <a:r>
              <a:t>Decision stream: Follow proposed actions and their rationale.</a:t>
            </a:r>
          </a:p>
          <a:p xmlns:a="http://schemas.openxmlformats.org/drawingml/2006/main">
            <a:r>
              <a:t>Policy-as-code controls: Apply model, content, rate and spending policies.</a:t>
            </a:r>
          </a:p>
          <a:p xmlns:a="http://schemas.openxmlformats.org/drawingml/2006/main">
            <a:r>
              <a:t>Cost and latency observability: Review AI usage, performance and limits.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https://genesecure.ca/platform/cortex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proposed operating workflow for your evaluation.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Retrieve: Use records permitted for the task and user.</a:t>
            </a:r>
          </a:p>
          <a:p xmlns:a="http://schemas.openxmlformats.org/drawingml/2006/main">
            <a:r>
              <a:t>Reason: Draft the answer or action with source context.</a:t>
            </a:r>
          </a:p>
          <a:p xmlns:a="http://schemas.openxmlformats.org/drawingml/2006/main">
            <a:r>
              <a:t>Check: Apply policy and required human review.</a:t>
            </a:r>
          </a:p>
          <a:p xmlns:a="http://schemas.openxmlformats.org/drawingml/2006/main">
            <a:r>
              <a:t>Record: Keep the run context, verdict and outcome on the ledger.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https://genesecure.ca/platform/cortex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The relationships that make the workflow understandable.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Context: The approved sources available to the run.</a:t>
            </a:r>
          </a:p>
          <a:p xmlns:a="http://schemas.openxmlformats.org/drawingml/2006/main">
            <a:r>
              <a:t>Policy: Allowed models, actions, content and cost limits.</a:t>
            </a:r>
          </a:p>
          <a:p xmlns:a="http://schemas.openxmlformats.org/drawingml/2006/main">
            <a:r>
              <a:t>Review: Human approval for consequential decisions.</a:t>
            </a:r>
          </a:p>
          <a:p xmlns:a="http://schemas.openxmlformats.org/drawingml/2006/main">
            <a:r>
              <a:t>Trace: Prompt, context and output hashes with run details.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https://genesecure.ca/platform/cortex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During an illustrative risk task, a document includes text that conflicts with the approved workflow.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Team response: Treat that text as untrusted source content. Apply the configured safeguards and route the legitimate task through its normal policy and reviewer.</a:t>
            </a:r>
          </a:p>
          <a:p xmlns:a="http://schemas.openxmlformats.org/drawingml/2006/main">
            <a:r>
              <a:t>Decision point: The source document supplies evidence. It does not set the agent policy.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https://genesecure.ca/platform/cortex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intended workflow benefits, not measured customer results or guarantees. Evaluate them against an agreed baseline. Human reviewers retain accountability.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Less repetitive preparation: Cited drafts help specialists begin with relevant records while keeping the decision with the owner.</a:t>
            </a:r>
          </a:p>
          <a:p xmlns:a="http://schemas.openxmlformats.org/drawingml/2006/main">
            <a:r>
              <a:t>AI activity that can be reviewed: Policy verdicts, run traces and usage measures give teams evidence for operating and improving the workflow.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https://genesecure.ca/platform/cortex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Confirm the interfaces and available data for the intended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 The permitted knowledge corpus and cross-domain risk records.</a:t>
            </a:r>
          </a:p>
          <a:p xmlns:a="http://schemas.openxmlformats.org/drawingml/2006/main">
            <a:r>
              <a:t>Connected modules: Risk, compliance, cyber, financial and resilience workflows.</a:t>
            </a:r>
          </a:p>
          <a:p xmlns:a="http://schemas.openxmlformats.org/drawingml/2006/main">
            <a:r>
              <a:t>Working outputs: Cited drafts, policy verdicts and traceable run records.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https://genesecure.ca/platform/cortex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Use a representative case and agree the acceptance evidence before expansion.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Platform and risk owners: Agree model access, permitted actions and approval rules.</a:t>
            </a:r>
          </a:p>
          <a:p xmlns:a="http://schemas.openxmlformats.org/drawingml/2006/main">
            <a:r>
              <a:t>Evidence: Retain run traces, policy versions and evaluation results.</a:t>
            </a:r>
          </a:p>
          <a:p xmlns:a="http://schemas.openxmlformats.org/drawingml/2006/main">
            <a:r>
              <a:t>Measure: Track grounding quality, review corrections, latency and spend.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https://genesecure.ca/platform/cortex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Bring a representative workflow, its source records and the people who own the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Starting point: A retrieved document contains an instruction to bypass review</a:t>
            </a:r>
          </a:p>
          <a:p xmlns:a="http://schemas.openxmlformats.org/drawingml/2006/main">
            <a:r>
              <a:t>Working session: Follow the case from input through review to retained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https://genesecure.ca/platform/cortex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f082294a57482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b08c7f792d242e8" /><Relationship Type="http://schemas.openxmlformats.org/officeDocument/2006/relationships/slideLayout" Target="/ppt/slideLayouts/slideLayout1.xml" Id="R063d395c8ea54ee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63d395c8ea54ee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27aa95a8ea4f5e" /><Relationship Type="http://schemas.openxmlformats.org/officeDocument/2006/relationships/image" Target="/ppt/media/image.jpeg" Id="Ra17097e68a10471e" /><Relationship Type="http://schemas.openxmlformats.org/officeDocument/2006/relationships/image" Target="/ppt/media/image.png" Id="R896fe5c4c4964c5d" /><Relationship Type="http://schemas.openxmlformats.org/officeDocument/2006/relationships/notesSlide" Target="/ppt/notesSlides/notesSlide1.xml" Id="R0b062d419fb946d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2f9a53bb974221" /><Relationship Type="http://schemas.openxmlformats.org/officeDocument/2006/relationships/image" Target="/ppt/media/image2.png" Id="R3e642ea9336b4431" /><Relationship Type="http://schemas.openxmlformats.org/officeDocument/2006/relationships/notesSlide" Target="/ppt/notesSlides/notesSlide2.xml" Id="R106f756b8510458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be22c614d840f8" /><Relationship Type="http://schemas.openxmlformats.org/officeDocument/2006/relationships/image" Target="/ppt/media/image3.png" Id="R104dcae78a43487a" /><Relationship Type="http://schemas.openxmlformats.org/officeDocument/2006/relationships/notesSlide" Target="/ppt/notesSlides/notesSlide3.xml" Id="Rdab34680d7d449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146b9264cf45e1" /><Relationship Type="http://schemas.openxmlformats.org/officeDocument/2006/relationships/image" Target="/ppt/media/image4.png" Id="Rfc1ea891b6de4738" /><Relationship Type="http://schemas.openxmlformats.org/officeDocument/2006/relationships/notesSlide" Target="/ppt/notesSlides/notesSlide4.xml" Id="Rea59e4f12af64ac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cb74707b324d09" /><Relationship Type="http://schemas.openxmlformats.org/officeDocument/2006/relationships/image" Target="/ppt/media/image5.png" Id="R4f4d69d420ac4d83" /><Relationship Type="http://schemas.openxmlformats.org/officeDocument/2006/relationships/notesSlide" Target="/ppt/notesSlides/notesSlide5.xml" Id="R1b39b9700d18473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d5aec727084fcb" /><Relationship Type="http://schemas.openxmlformats.org/officeDocument/2006/relationships/image" Target="/ppt/media/image6.png" Id="R6272da9738ce4413" /><Relationship Type="http://schemas.openxmlformats.org/officeDocument/2006/relationships/notesSlide" Target="/ppt/notesSlides/notesSlide6.xml" Id="Rdf55ee573fb4439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79db4977534d63" /><Relationship Type="http://schemas.openxmlformats.org/officeDocument/2006/relationships/image" Target="/ppt/media/image7.png" Id="R770b87b638b4488f" /><Relationship Type="http://schemas.openxmlformats.org/officeDocument/2006/relationships/notesSlide" Target="/ppt/notesSlides/notesSlide7.xml" Id="Rbb168eefc066489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6122985dde48a6" /><Relationship Type="http://schemas.openxmlformats.org/officeDocument/2006/relationships/image" Target="/ppt/media/image8.png" Id="Rb783890c144a46dc" /><Relationship Type="http://schemas.openxmlformats.org/officeDocument/2006/relationships/notesSlide" Target="/ppt/notesSlides/notesSlide8.xml" Id="R90f726f26b214c6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6dd0bf444e47db" /><Relationship Type="http://schemas.openxmlformats.org/officeDocument/2006/relationships/image" Target="/ppt/media/image9.png" Id="R538357952f344d89" /><Relationship Type="http://schemas.openxmlformats.org/officeDocument/2006/relationships/notesSlide" Target="/ppt/notesSlides/notesSlide9.xml" Id="R76ee2850a1cb486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d20cc2e1414014" /><Relationship Type="http://schemas.openxmlformats.org/officeDocument/2006/relationships/image" Target="/ppt/media/image10.png" Id="R4f62d2f1aff14e14" /><Relationship Type="http://schemas.openxmlformats.org/officeDocument/2006/relationships/hyperlink" Target="https://genellipse.com" TargetMode="External" Id="R2ba32b6035ca4688" /><Relationship Type="http://schemas.openxmlformats.org/officeDocument/2006/relationships/hyperlink" Target="https://genesecure.ca" TargetMode="External" Id="R8bda3f52573f4ca9" /><Relationship Type="http://schemas.openxmlformats.org/officeDocument/2006/relationships/notesSlide" Target="/ppt/notesSlides/notesSlide10.xml" Id="Rb3cdb1b0ccb94d6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7097e68a10471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BE6B38-5BA9-430C-AF24-4F6025927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96025"/>
            <a:ext cx="12192000" cy="561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E3A68A-4B11-4072-ACC5-DBDCF2A89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4800"/>
            <a:ext cx="176212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6fe5c4c4964c5d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BF3680-FB65-4D03-9B8F-C37271021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46F771-1EF3-45AB-8032-4ED39B71F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AI &amp; INTELLIGENCE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6A9A70-A149-4DB3-8C9A-8DBDCBB64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14525"/>
            <a:ext cx="647700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GeneSecure Cortex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DCB407-FDB0-4806-A28B-13E9FF145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76775"/>
            <a:ext cx="576262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Governed AI assistance across the platform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015351-2DF3-4613-AFB3-677EF4855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1A7EF2-8908-489C-AF6A-7E06DB651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E279C0-41DA-418D-AE6A-B035928C6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7735051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642ea9336b4431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19B712-AC6E-4546-BF13-9156A4400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4DE5BA-BB44-4EB2-BDEB-0A25FA7A0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Core capabilities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702F84-2D82-4951-A45B-598D3D996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main activities and the information they connect.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37961D-BDA0-4776-9D09-51BA4B71E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343E6D-237D-4528-B027-0992BCB22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AI provider gateway and fallback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B4E617-DD58-4FCC-9C74-0833FE1E0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Route permitted models with provider health context.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79C6DC-2DBB-4A9D-BC0B-B290A9506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6386DC-E45B-4A8C-97EE-02F56C611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Governed skill catalog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50090E-FA38-47A1-9A7E-2B1D30543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Run defined skills with traceable execution.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7D521C-C570-433D-8483-4FBC9DC76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2B2FE5-8165-4D35-B91E-8F740435A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Retrieval chat with citations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24B025-6A04-4235-BEC2-CC99D91FE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Ground answers in retrieved records and citations.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CB600D-CC05-45FD-B268-8FC91EC8C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2B5891-50BA-4C79-8807-8B0F2EE30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Hash-chained generation ledger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835A73-D32A-4BEA-AB1A-1BFE1A7A8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Retain prompt, context and output hashes.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B75CE9-D27A-4594-9324-4FC512903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78044E-C154-48E7-98D9-808D63285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AF8D14-94C5-45E5-B85D-4E68A03A1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5299639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4dcae78a43487a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BA8E85-E762-4DBA-B9BA-80A5C09D9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D463C1-5D90-4331-BF33-6F4733212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From daily work to oversight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27E935-5C1F-47C9-B252-BE4F4A1BF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Supporting functions keep decisions and evidence current.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2A3900-A3F1-423F-A5EC-23673348F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90D30D-FF62-4D7F-ADEB-8F4F003DF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Prompt safeguards and live evaluations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DDB2E7-7D5D-4A21-9422-A0149E9DC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0522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Separate untrusted content and evaluate behavior.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861879-4AF2-4CC0-8B59-0E5C6EFCC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254205-0335-4B88-AAFB-78162F738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Curated knowledge base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446875-5A8D-42D2-AE47-144EA7A4C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70522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Maintain approved material for retrieval.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6F0CC8-A638-4DAA-8B0E-3E09AA8FA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5290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239DDB-D859-4ED1-A099-159692CC5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8625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Cross-domain knowledge graph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BAC54F-FD46-4F45-8E53-A71696CC8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Connect records across the risk domains.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444A9F-D16D-49EB-9D4F-E166C7E01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15290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F39CE7-9D20-4485-BD1D-F0D6C4860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28625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Decision stream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0149A8-BA2C-4839-A931-FD25C598E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5297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Follow proposed actions and their rationale.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F8CDC2-54C0-456C-A5C2-26037A173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006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FC87ED-5DAE-4FF7-BB32-A3D27285D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3400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Policy-as-code controls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CC5A19-7259-45D4-800F-FF60867AE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0072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Apply model, content, rate and spending policies.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86C836-03FB-4B07-BF26-D7DCD30B4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2006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9FAFEC-7B2E-405F-A1AD-8C610C98D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33400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Cost and latency observability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110CAC-147D-4BCF-AC4E-FAC90AB78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80072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Review AI usage, performance and limits.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9F9EF7-B950-4529-BEFC-41E6054C9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9FF6B7-4237-4F82-B321-A47703254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072A8E-C3FB-44FC-984C-985CF8188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17804964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1ea891b6de4738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CE2777-1A10-40D1-8782-798FCC14B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4668AD-C571-4391-8E75-828B39CC3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How the work moves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F79177-633A-4FF4-BC52-1A4429DD1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proposed operating workflow for your evaluation.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6C15CD-D766-47F7-9A3E-5F69CA409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3DCB8F-1C9D-4747-8F14-9CCCF264F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AEB490-EA4C-42B3-A90F-39F5E9520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Retrieve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CDF5E1-9C8E-48EF-90B0-7D796D20C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Use records permitted for the task and user.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4E92BB-F423-44FC-BA72-CDB81A148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78A9E3-3DF7-450C-82C5-6BD58D70C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A0DC9F-F40B-4EC0-B98B-36E5CE7FF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3EBAE1-483C-4ACB-AE76-1860BC64F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Reason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D0D2A5-B899-4D7E-9769-4B7F746F9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Draft the answer or action with source context.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BAD391-4CC8-4477-A793-185CBB596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CA03DA-69D8-4BC8-ADE3-D0601457E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BE10BE-E042-4A97-A1AC-8E2025285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0D417B-76AB-4C5E-8B02-E3B17978A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Check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E02673-B6D7-4A9A-82E0-556F6CB7A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Apply policy and required human review.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36846E-DE86-4888-A545-67AFE8659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AA169A-1F7E-48AF-B837-393F584D8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962732-0C32-4884-9542-4EDDB847E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C4B67A-FCBA-4372-AAD4-69C588AD5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Record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9F7CA1-75B9-4F20-861A-2D148A9FD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Keep the run context, verdict and outcome on the ledger.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3243A8-5E25-4803-B595-4AD5C9F8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77E4FD-4EDF-4F41-B9C8-EC78961BE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F3D4EF-DA3A-4585-96EC-02D7F38F7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2376532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4d69d420ac4d83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11E64F-196E-4082-B738-01A1DB29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C144FA-7247-4766-BB69-0AA3F01C1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The AI run has a policy and an evidence trail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13419A-7B11-4C78-9072-11506C895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relationships that make the workflow understandable.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00882C-B4CA-42D8-A86C-C8B227D16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348CF4-0B45-44F6-914B-EF2C80CE3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EB73EF-AB9C-4170-977B-A499129DE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Context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E6450D-7D7F-4A73-85E6-2A4ED1966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approved sources available to the run.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99E9AF-A6B8-4546-A6C2-2597C8981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068C06-405B-48DF-8E5D-EFEFAA95F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AAB651-3E30-40BB-ADE1-0271C7357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3D6E92-3751-467F-B2C4-BDE79AF8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Policy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15375F-8C23-451F-BE37-10C79F806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Allowed models, actions, content and cost limits.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0D70CF-B619-4428-8D6F-285EBFE3D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0B139B-9C11-49EE-837A-BFF0B259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BCA643-CCFA-4E39-ACB3-389EE0B24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4EB62E-7637-417B-BFA3-D7749C78D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Review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81079B-02A5-4016-9663-E9BF660EC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Human approval for consequential decisions.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2258BB-8174-4559-9EC2-307519271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D787AE-5309-43DA-8318-7A25FFE5D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811015-BE40-4DEC-8C1F-B65809868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5F7942-D755-4858-882F-6936C6F70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Trace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6F4CFC-FC3C-436A-B7BF-E33A503E5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Prompt, context and output hashes with run details.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71329B5-25E7-4E5E-B68B-33A8D9276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B1ADB2-0C7B-45A5-8D45-C273681D2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36608B-983A-467B-8FB8-7265BEC11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7820478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72da9738ce4413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A72FD9-9437-43F4-82BF-985E30CCF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C4A4AE-50E1-4B56-B751-6592FC06F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retrieved document contains an instruction to bypass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A2C43D-0D50-40E8-8282-F2277D3A9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During an illustrative risk task, a document includes text that conflicts with the approved workflow.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468C1A-A384-4B3C-9FCB-FB72B531D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1F3FD4-B122-4E2E-AF59-69BB7AE77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Team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7E5C17-9C09-4320-9F61-A4D3F88D4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Treat that text as untrusted source content. Apply the configured safeguards and route the legitimate task through its normal policy and reviewer.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FB3ADF-F91D-49EC-9505-3B3B7CF60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26A846-304A-4B5F-B6FE-21F163975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Decision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4D208D-5C5F-4D7C-90B6-2AA2D80B6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The source document supplies evidence. It does not set the agent policy.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776561-EFC5-4A30-A1AA-8EE9D2C42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E111BE-6ABF-4815-AEC7-A8F1A941F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9DE75E-FF0D-41A2-ACC4-B93AC87C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9532375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0b87b638b4488f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7DC529-5B2A-41D1-ACB4-0A8107961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AC6403-D87C-48A5-844D-86CDD11D0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changes for your team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6A828A-587A-4261-AFEE-5D0B739CA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practical value to evaluate against your current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86C9DE-85C7-4A25-AE89-85D015F4F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75B0E5-D61E-4314-ACA0-6B021846A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Less repetitive preparation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1F82F8-81B5-4B5B-BFA7-091DA80CE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Cited drafts help specialists begin with relevant records while keeping the decision with the owner.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2D39D7-2A9D-41AB-AE5A-8FE26BD4B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7FB267-F7D3-4169-82D8-C041DD910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AI activity that can be reviewed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E21AE1-6D36-4869-B47C-E94570CE0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Policy verdicts, run traces and usage measures give teams evidence for operating and improving the workflow.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CA9D28-81BB-455A-9AFC-797007C14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8991CE-387E-4376-BE74-38D52ACC0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4C6D7E-0232-4867-8898-B5594D5AD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11287922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83890c144a46dc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82D82D-BA8C-46CF-9CD3-5F9D7982A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D1A6BA-95A9-411B-9341-B70C1E690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Where this module connects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8C6610-CE7A-445E-A31D-1C1FDFEA4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Confirm the interfaces and available data for the intended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BC8793-7364-4721-990D-C2EFB7276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5781DF-ABA9-4613-919A-D2E5CA8FD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Sources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1799AB-B3C2-4823-B709-B726AAB63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The permitted knowledge corpus and cross-domain risk records.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A975DC-3F72-4563-804D-D62BA3BAE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099892-8A0A-43CC-AC5D-3E2DAFBA6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Connected modules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AB5A06-E825-4EF6-BB78-9E75F655C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Risk, compliance, cyber, financial and resilience workflows.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7454CF-BC45-4C58-BA5B-2621B4F2D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C9EA8F-F012-473A-9B1F-6592DBA0A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outputs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DEB1D5-93CC-4EF9-9024-E27C7C6DE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Cited drafts, policy verdicts and traceable run records.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343BB0-3B83-4AB9-B591-0848226B2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6F79DF-EC06-43C3-BFA8-FD7F01BA8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B84A2B-51A7-49A3-8C1A-172DD3C6D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36862255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8357952f344d89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3B794C-B19C-4375-94E8-6775A63F3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E1D5FF-7555-478B-BBDB-5DD177FF4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to validate in your evaluation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95C10D-6223-443F-864D-EAAC58A90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Use a representative case and agree the acceptance evidence before expansion.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4A0E45-316C-4D46-82FC-72DDABC4C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345D84-2671-42DB-8474-B3D981BEF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Platform and risk owners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08F48B-1E8F-4956-8216-2EC5FEE11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Agree model access, permitted actions and approval rules.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9CA7D4-8E1D-413B-8ADD-084FA5720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0E00AD-B8BB-4534-8672-33CDF229A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2D69F1-4852-405C-860E-0777DE845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Retain run traces, policy versions and evaluation results.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EA3850-619F-4DCD-BD31-04F147DB1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24553A-49EB-4DEB-BD50-4FBA8A2B8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D38CE6-6BCF-4CA5-8056-7A3F55D5B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Track grounding quality, review corrections, latency and spend.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099209-9B6A-4A23-8EE7-B92016E2B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026591-60E0-49A9-93E7-760D2E011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B57EF7-BD97-4220-9A27-02373D99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16094479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62d2f1aff14e14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123D06-3ACC-4F13-A5F7-6415A5A1D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43F4CC-8A9D-4597-9E66-5F7E36871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06125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focused walkthrough</a:t>
            </a:r>
          </a:p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GeneSecure Cortex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4CA0D9-CE0C-4795-BDFA-CCDAB076A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43250"/>
            <a:ext cx="9906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Bring a representative workflow, its source records and the people who own the decision.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F3F7EA-7061-4281-8A91-202BE9BC6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C0872C-DCE9-4AF3-B752-2CB744895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Starting point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D876D2-B9AD-4C25-B394-89492AF8B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retrieved document contains an instruction to bypass review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87DD10-6752-4F4C-93BC-6E1412035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28436B-C78B-4BB5-943E-722A1C444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session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94F4FC-0F1C-4236-9335-FAD5AC365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Follow the case from input through review to retained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89693F-B733-4DD2-B6D2-309B7E8CF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483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2ba32b6035ca4688"/>
              </a:rPr>
              <a:t>Genellipse.com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884A3E-FF37-4A99-99A8-E8E633A28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483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8bda3f52573f4ca9"/>
              </a:rPr>
              <a:t>genesecure.ca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0B37AB-083B-4FA5-A223-25439B008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CF4377-5B22-4AFF-933B-B161BD9FE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D1F47A-F110-4695-BD93-5166B481D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53410438"/>
      </p:ext>
    </p:extLst>
  </p:cSld>
</p:sld>
</file>

<file path=ppt/theme/theme1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2026-09-28T11:07:45.6020000Z</dcterms:created>
  <dcterms:modified xsi:type="dcterms:W3CDTF">2026-09-28T11:07:45.6020000Z</dcterms:modified>
</coreProperties>
</file>