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dcd5277350448a0" /><Relationship Type="http://schemas.openxmlformats.org/officeDocument/2006/relationships/extended-properties" Target="/docProps/app.xml" Id="R7ff224b0a8cb4bde" /><Relationship Type="http://schemas.openxmlformats.org/officeDocument/2006/relationships/officeDocument" Target="/ppt/presentation.xml" Id="R5eb77e0386614d5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a8578cf64a14366"/>
  </p:sldMasterIdLst>
  <p:notesMasterIdLst>
    <p:notesMasterId xmlns:r="http://schemas.openxmlformats.org/officeDocument/2006/relationships" r:id="Rcb5f24615f3a4898"/>
  </p:notesMasterIdLst>
  <p:sldIdLst>
    <p:sldId xmlns:r="http://schemas.openxmlformats.org/officeDocument/2006/relationships" id="256" r:id="R38adc05b793e45e6"/>
    <p:sldId xmlns:r="http://schemas.openxmlformats.org/officeDocument/2006/relationships" id="257" r:id="Rded63094c8a84f6b"/>
    <p:sldId xmlns:r="http://schemas.openxmlformats.org/officeDocument/2006/relationships" id="258" r:id="R71c29087c068482b"/>
    <p:sldId xmlns:r="http://schemas.openxmlformats.org/officeDocument/2006/relationships" id="259" r:id="Ra26499e5b6234505"/>
    <p:sldId xmlns:r="http://schemas.openxmlformats.org/officeDocument/2006/relationships" id="260" r:id="Rde3a42151cc3472f"/>
    <p:sldId xmlns:r="http://schemas.openxmlformats.org/officeDocument/2006/relationships" id="261" r:id="Ra0793502d79a4b5d"/>
    <p:sldId xmlns:r="http://schemas.openxmlformats.org/officeDocument/2006/relationships" id="262" r:id="Rf7bb595b5dcf4a8c"/>
    <p:sldId xmlns:r="http://schemas.openxmlformats.org/officeDocument/2006/relationships" id="263" r:id="Re7c5ea79925b4310"/>
    <p:sldId xmlns:r="http://schemas.openxmlformats.org/officeDocument/2006/relationships" id="264" r:id="R90457ffe23094663"/>
    <p:sldId xmlns:r="http://schemas.openxmlformats.org/officeDocument/2006/relationships" id="265" r:id="Rbe7695c61615457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0ec53f13da24b78" /><Relationship Type="http://schemas.openxmlformats.org/officeDocument/2006/relationships/slideMaster" Target="/ppt/slideMasters/slideMaster1.xml" Id="R1a8578cf64a14366" /><Relationship Type="http://schemas.openxmlformats.org/officeDocument/2006/relationships/notesMaster" Target="/ppt/notesMasters/notesMaster1.xml" Id="Rcb5f24615f3a4898" /><Relationship Type="http://schemas.openxmlformats.org/officeDocument/2006/relationships/presProps" Target="/ppt/presProps.xml" Id="R380b17c374f743b2" /><Relationship Type="http://schemas.openxmlformats.org/officeDocument/2006/relationships/tableStyles" Target="/ppt/tableStyles.xml" Id="R1104a84f99944718" /><Relationship Type="http://schemas.openxmlformats.org/officeDocument/2006/relationships/slide" Target="/ppt/slides/slide1.xml" Id="R38adc05b793e45e6" /><Relationship Type="http://schemas.openxmlformats.org/officeDocument/2006/relationships/slide" Target="/ppt/slides/slide2.xml" Id="Rded63094c8a84f6b" /><Relationship Type="http://schemas.openxmlformats.org/officeDocument/2006/relationships/slide" Target="/ppt/slides/slide3.xml" Id="R71c29087c068482b" /><Relationship Type="http://schemas.openxmlformats.org/officeDocument/2006/relationships/slide" Target="/ppt/slides/slide4.xml" Id="Ra26499e5b6234505" /><Relationship Type="http://schemas.openxmlformats.org/officeDocument/2006/relationships/slide" Target="/ppt/slides/slide5.xml" Id="Rde3a42151cc3472f" /><Relationship Type="http://schemas.openxmlformats.org/officeDocument/2006/relationships/slide" Target="/ppt/slides/slide6.xml" Id="Ra0793502d79a4b5d" /><Relationship Type="http://schemas.openxmlformats.org/officeDocument/2006/relationships/slide" Target="/ppt/slides/slide7.xml" Id="Rf7bb595b5dcf4a8c" /><Relationship Type="http://schemas.openxmlformats.org/officeDocument/2006/relationships/slide" Target="/ppt/slides/slide8.xml" Id="Re7c5ea79925b4310" /><Relationship Type="http://schemas.openxmlformats.org/officeDocument/2006/relationships/slide" Target="/ppt/slides/slide9.xml" Id="R90457ffe23094663" /><Relationship Type="http://schemas.openxmlformats.org/officeDocument/2006/relationships/slide" Target="/ppt/slides/slide10.xml" Id="Rbe7695c61615457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98d33853191445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GeneSecure">
      <a:dk1>
        <a:srgbClr val="000000"/>
      </a:dk1>
      <a:lt1>
        <a:srgbClr val="FFFFFF"/>
      </a:lt1>
      <a:dk2>
        <a:srgbClr val="151A30"/>
      </a:dk2>
      <a:lt2>
        <a:srgbClr val="F7F5F1"/>
      </a:lt2>
      <a:accent1>
        <a:srgbClr val="6658CF"/>
      </a:accent1>
      <a:accent2>
        <a:srgbClr val="8CE1C7"/>
      </a:accent2>
      <a:accent3>
        <a:srgbClr val="A49AED"/>
      </a:accent3>
      <a:accent4>
        <a:srgbClr val="D7B381"/>
      </a:accent4>
      <a:accent5>
        <a:srgbClr val="53768B"/>
      </a:accent5>
      <a:accent6>
        <a:srgbClr val="D4D7E3"/>
      </a:accent6>
      <a:hlink>
        <a:srgbClr val="8CE1C7"/>
      </a:hlink>
      <a:folHlink>
        <a:srgbClr val="8CE1C7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GeneSecur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beb858340914255" /><Relationship Type="http://schemas.openxmlformats.org/officeDocument/2006/relationships/notesMaster" Target="/ppt/notesMasters/notesMaster1.xml" Id="Rf401c40be3874b1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91f9fa995ee48ac" /><Relationship Type="http://schemas.openxmlformats.org/officeDocument/2006/relationships/notesMaster" Target="/ppt/notesMasters/notesMaster1.xml" Id="R0ade308fa38640a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6b80bfc18c44566" /><Relationship Type="http://schemas.openxmlformats.org/officeDocument/2006/relationships/notesMaster" Target="/ppt/notesMasters/notesMaster1.xml" Id="R6130e0d73cbc464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b1767f11e9b44c5" /><Relationship Type="http://schemas.openxmlformats.org/officeDocument/2006/relationships/notesMaster" Target="/ppt/notesMasters/notesMaster1.xml" Id="R13e25556e6c54d5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908e3490b1a4be0" /><Relationship Type="http://schemas.openxmlformats.org/officeDocument/2006/relationships/notesMaster" Target="/ppt/notesMasters/notesMaster1.xml" Id="Rb6f4b1b89511415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20eeac809a140fe" /><Relationship Type="http://schemas.openxmlformats.org/officeDocument/2006/relationships/notesMaster" Target="/ppt/notesMasters/notesMaster1.xml" Id="Rdb27cae7434f440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c65021b051d44e8" /><Relationship Type="http://schemas.openxmlformats.org/officeDocument/2006/relationships/notesMaster" Target="/ppt/notesMasters/notesMaster1.xml" Id="Rb055a8f8c6fc483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20a16d03ff5443c" /><Relationship Type="http://schemas.openxmlformats.org/officeDocument/2006/relationships/notesMaster" Target="/ppt/notesMasters/notesMaster1.xml" Id="Ra04235daf2e74e3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f2748adfb284235" /><Relationship Type="http://schemas.openxmlformats.org/officeDocument/2006/relationships/notesMaster" Target="/ppt/notesMasters/notesMaster1.xml" Id="Ra50dc9e6596a459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d0d3d8d948f42a0" /><Relationship Type="http://schemas.openxmlformats.org/officeDocument/2006/relationships/notesMaster" Target="/ppt/notesMasters/notesMaster1.xml" Id="R684b7dfa29474c2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Control evidence stays connected to the requirement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https://genesecure.ca/platform/compliance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The module brings these activities into the shared risk record.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Shared control engine: Relate one control to applicable framework requirements.</a:t>
            </a:r>
          </a:p>
          <a:p xmlns:a="http://schemas.openxmlformats.org/drawingml/2006/main">
            <a:r>
              <a:t>Continuous control monitoring: Track evidence and control health between audits.</a:t>
            </a:r>
          </a:p>
          <a:p xmlns:a="http://schemas.openxmlformats.org/drawingml/2006/main">
            <a:r>
              <a:t>Cross-framework issue queue: Manage findings with owners and remediation records.</a:t>
            </a:r>
          </a:p>
          <a:p xmlns:a="http://schemas.openxmlformats.org/drawingml/2006/main">
            <a:r>
              <a:t>Compliance calendar: Coordinate attestations and review deadlines.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https://genesecure.ca/platform/compliance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The remaining capabilities connect day-to-day work to oversight.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No-code Compliance Studio: Define frameworks, tests and questionnaires.</a:t>
            </a:r>
          </a:p>
          <a:p xmlns:a="http://schemas.openxmlformats.org/drawingml/2006/main">
            <a:r>
              <a:t>Jurisdiction-specific packs: Activate relevant jurisdictional obligation content.</a:t>
            </a:r>
          </a:p>
          <a:p xmlns:a="http://schemas.openxmlformats.org/drawingml/2006/main">
            <a:r>
              <a:t>Test and review automation: Route tests, evidence requests and reviews.</a:t>
            </a:r>
          </a:p>
          <a:p xmlns:a="http://schemas.openxmlformats.org/drawingml/2006/main">
            <a:r>
              <a:t>Versioned evidence locker: Keep evidence versions and their provenance.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https://genesecure.ca/platform/compliance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A proposed operating workflow for your evaluation.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Define: Set the control, owner, scope and test.</a:t>
            </a:r>
          </a:p>
          <a:p xmlns:a="http://schemas.openxmlformats.org/drawingml/2006/main">
            <a:r>
              <a:t>Map: Link the control to applicable framework requirements.</a:t>
            </a:r>
          </a:p>
          <a:p xmlns:a="http://schemas.openxmlformats.org/drawingml/2006/main">
            <a:r>
              <a:t>Test: Collect evidence and route exceptions for review.</a:t>
            </a:r>
          </a:p>
          <a:p xmlns:a="http://schemas.openxmlformats.org/drawingml/2006/main">
            <a:r>
              <a:t>Reuse: Use the approved evidence where the mapping applies.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https://genesecure.ca/platform/compliance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The relationships that make the workflow understandable.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Requirement: What must be demonstrated.</a:t>
            </a:r>
          </a:p>
          <a:p xmlns:a="http://schemas.openxmlformats.org/drawingml/2006/main">
            <a:r>
              <a:t>Control: How the organization addresses it.</a:t>
            </a:r>
          </a:p>
          <a:p xmlns:a="http://schemas.openxmlformats.org/drawingml/2006/main">
            <a:r>
              <a:t>Test: What checks the control and for which period.</a:t>
            </a:r>
          </a:p>
          <a:p xmlns:a="http://schemas.openxmlformats.org/drawingml/2006/main">
            <a:r>
              <a:t>Evidence: The actual result and reviewer conclusion.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https://genesecure.ca/platform/compliance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An access review is relevant to two framework assessments, but one covers a different system boundary.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Team response: Reuse the evidence only for the matching scope and period. Record the remaining gap and assign the additional test.</a:t>
            </a:r>
          </a:p>
          <a:p xmlns:a="http://schemas.openxmlformats.org/drawingml/2006/main">
            <a:r>
              <a:t>Decision point: A framework mapping does not make incomplete evidence sufficient.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https://genesecure.ca/platform/compliance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These are intended workflow benefits, not measured customer results or guarantees. Evaluate them against an agreed baseline. Human reviewers retain accountability.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Less repeated evidence collection: Reuse a valid test where its control mapping, scope and reporting period apply.</a:t>
            </a:r>
          </a:p>
          <a:p xmlns:a="http://schemas.openxmlformats.org/drawingml/2006/main">
            <a:r>
              <a:t>Clearer remediation priorities: A shared issue queue shows the owner and evidence needed to resolve a finding.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https://genesecure.ca/platform/compliance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Confirm the interfaces and available data for the intended deployment.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Sources: Control records, system evidence, policies and prior findings.</a:t>
            </a:r>
          </a:p>
          <a:p xmlns:a="http://schemas.openxmlformats.org/drawingml/2006/main">
            <a:r>
              <a:t>Connected modules: Enterprise GRC, Trust Center and Questionnaire Automation.</a:t>
            </a:r>
          </a:p>
          <a:p xmlns:a="http://schemas.openxmlformats.org/drawingml/2006/main">
            <a:r>
              <a:t>Working outputs: Control status, finding queues and audit evidence packages.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https://genesecure.ca/platform/compliance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Use a representative case and agree the acceptance evidence before expansion.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Control owner: Confirm the test result and resolve exceptions.</a:t>
            </a:r>
          </a:p>
          <a:p xmlns:a="http://schemas.openxmlformats.org/drawingml/2006/main">
            <a:r>
              <a:t>Evidence: Check scope, date, provenance and approval.</a:t>
            </a:r>
          </a:p>
          <a:p xmlns:a="http://schemas.openxmlformats.org/drawingml/2006/main">
            <a:r>
              <a:t>Measure: Track stale evidence, unresolved findings and repeated requests.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https://genesecure.ca/platform/compliance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Bring a representative workflow, its source records and the people who own the decision.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Starting point: One access review supports two assessments</a:t>
            </a:r>
          </a:p>
          <a:p xmlns:a="http://schemas.openxmlformats.org/drawingml/2006/main">
            <a:r>
              <a:t>Working session: Follow the case from input through review to retained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https://genesecure.ca/platform/compliance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6079561374946b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16975dace7645cd" /><Relationship Type="http://schemas.openxmlformats.org/officeDocument/2006/relationships/slideLayout" Target="/ppt/slideLayouts/slideLayout1.xml" Id="R2cd046db4c9e4c5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cd046db4c9e4c5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GeneSecure">
      <a:dk1>
        <a:srgbClr val="000000"/>
      </a:dk1>
      <a:lt1>
        <a:srgbClr val="FFFFFF"/>
      </a:lt1>
      <a:dk2>
        <a:srgbClr val="151A30"/>
      </a:dk2>
      <a:lt2>
        <a:srgbClr val="F7F5F1"/>
      </a:lt2>
      <a:accent1>
        <a:srgbClr val="6658CF"/>
      </a:accent1>
      <a:accent2>
        <a:srgbClr val="8CE1C7"/>
      </a:accent2>
      <a:accent3>
        <a:srgbClr val="A49AED"/>
      </a:accent3>
      <a:accent4>
        <a:srgbClr val="D7B381"/>
      </a:accent4>
      <a:accent5>
        <a:srgbClr val="53768B"/>
      </a:accent5>
      <a:accent6>
        <a:srgbClr val="D4D7E3"/>
      </a:accent6>
      <a:hlink>
        <a:srgbClr val="8CE1C7"/>
      </a:hlink>
      <a:folHlink>
        <a:srgbClr val="8CE1C7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GeneSecur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66171bb13b403c" /><Relationship Type="http://schemas.openxmlformats.org/officeDocument/2006/relationships/image" Target="/ppt/media/image.jpeg" Id="Ra43511b6198d49d5" /><Relationship Type="http://schemas.openxmlformats.org/officeDocument/2006/relationships/image" Target="/ppt/media/image.png" Id="R066999ca468b462c" /><Relationship Type="http://schemas.openxmlformats.org/officeDocument/2006/relationships/notesSlide" Target="/ppt/notesSlides/notesSlide1.xml" Id="R8a38fb52f9b7442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3fb0cf70a34da3" /><Relationship Type="http://schemas.openxmlformats.org/officeDocument/2006/relationships/image" Target="/ppt/media/image2.png" Id="Rd22c234555c14c5c" /><Relationship Type="http://schemas.openxmlformats.org/officeDocument/2006/relationships/notesSlide" Target="/ppt/notesSlides/notesSlide2.xml" Id="Rfffe7b7f73f047f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3f099354fa4cf2" /><Relationship Type="http://schemas.openxmlformats.org/officeDocument/2006/relationships/image" Target="/ppt/media/image3.png" Id="Ra6bb268e4f1b4ccc" /><Relationship Type="http://schemas.openxmlformats.org/officeDocument/2006/relationships/notesSlide" Target="/ppt/notesSlides/notesSlide3.xml" Id="Ra0b5c605dc404d5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cc0a30fe494304" /><Relationship Type="http://schemas.openxmlformats.org/officeDocument/2006/relationships/image" Target="/ppt/media/image4.png" Id="Rd2d7fce3c2e342c0" /><Relationship Type="http://schemas.openxmlformats.org/officeDocument/2006/relationships/notesSlide" Target="/ppt/notesSlides/notesSlide4.xml" Id="Rf40cb645e16a42f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8f73c39deb43ef" /><Relationship Type="http://schemas.openxmlformats.org/officeDocument/2006/relationships/image" Target="/ppt/media/image5.png" Id="R7c1fbc4defda46d1" /><Relationship Type="http://schemas.openxmlformats.org/officeDocument/2006/relationships/notesSlide" Target="/ppt/notesSlides/notesSlide5.xml" Id="R3ae0d98caedc4a1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511a172d184a48" /><Relationship Type="http://schemas.openxmlformats.org/officeDocument/2006/relationships/image" Target="/ppt/media/image6.png" Id="Rfa5ade818581422b" /><Relationship Type="http://schemas.openxmlformats.org/officeDocument/2006/relationships/notesSlide" Target="/ppt/notesSlides/notesSlide6.xml" Id="R3bb0c29bce05454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9bc5b6b44048bc" /><Relationship Type="http://schemas.openxmlformats.org/officeDocument/2006/relationships/image" Target="/ppt/media/image7.png" Id="Rc03f6950b8de40ab" /><Relationship Type="http://schemas.openxmlformats.org/officeDocument/2006/relationships/notesSlide" Target="/ppt/notesSlides/notesSlide7.xml" Id="Rf49de926c9e846d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425abe5a074e7e" /><Relationship Type="http://schemas.openxmlformats.org/officeDocument/2006/relationships/image" Target="/ppt/media/image8.png" Id="Rac2ad1f192544332" /><Relationship Type="http://schemas.openxmlformats.org/officeDocument/2006/relationships/notesSlide" Target="/ppt/notesSlides/notesSlide8.xml" Id="R6dd18bae5e1e493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9a33547e0d4bd9" /><Relationship Type="http://schemas.openxmlformats.org/officeDocument/2006/relationships/image" Target="/ppt/media/image9.png" Id="R2fd5cf4c0d7e4c44" /><Relationship Type="http://schemas.openxmlformats.org/officeDocument/2006/relationships/notesSlide" Target="/ppt/notesSlides/notesSlide9.xml" Id="R7b28416b52704fb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00414665174afb" /><Relationship Type="http://schemas.openxmlformats.org/officeDocument/2006/relationships/image" Target="/ppt/media/image10.png" Id="R65b24b2929c84b15" /><Relationship Type="http://schemas.openxmlformats.org/officeDocument/2006/relationships/hyperlink" Target="https://genellipse.com" TargetMode="External" Id="R2c80ac62053a4a6f" /><Relationship Type="http://schemas.openxmlformats.org/officeDocument/2006/relationships/hyperlink" Target="https://genesecure.ca" TargetMode="External" Id="R8576194bb30c40ca" /><Relationship Type="http://schemas.openxmlformats.org/officeDocument/2006/relationships/notesSlide" Target="/ppt/notesSlides/notesSlide10.xml" Id="R35557e293649444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3511b6198d49d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06B539-EB0A-45DD-AB7A-DF99478AA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296025"/>
            <a:ext cx="12192000" cy="561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1A30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FEAF80-A316-4710-A912-EDF541394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04800"/>
            <a:ext cx="1762125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1A30"/>
          </a:solidFill>
          <a:ln xmlns:a="http://schemas.openxmlformats.org/drawingml/2006/main" w="0">
            <a:noFill/>
          </a:ln>
        </p:spPr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6999ca468b462c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369A62-5DDF-484A-94D6-3BB3E854B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C96C7D-B15A-4C03-A146-0D784ED38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04925"/>
            <a:ext cx="676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RISK &amp; GRC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EA0163-D7A4-4120-8AA1-DF96C1BA9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14525"/>
            <a:ext cx="6477000" cy="2533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6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6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Compliance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0265B0-9F0C-4774-9B84-EE6629D07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676775"/>
            <a:ext cx="5762625" cy="1323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Control evidence stays connected to the requirement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C25442-4DFB-48C9-A3C2-BE8EF4290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AE5090-0AC8-4B71-8B2E-DD28CA030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131D1B-3378-4872-A0DF-938705501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01 / 10</a:t>
            </a:r>
          </a:p>
        </p:txBody>
      </p:sp>
    </p:spTree>
    <p:extLst>
      <p:ext uri="{BB962C8B-B14F-4D97-AF65-F5344CB8AC3E}">
        <p14:creationId xmlns:p14="http://schemas.microsoft.com/office/powerpoint/2010/main" val="128273264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2c234555c14c5c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19C8B6-3B80-4882-B055-178900D3C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7DE8BD-DEBC-4AE5-8AA2-803D91618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Core capabilities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606275-8770-4845-8332-986C8660E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The main activities and the information they connect.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EE7BAB-5523-49FF-8153-DEF5D300B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243A97-0681-43AF-BE7F-E28CFB936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Shared control engine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6AD724-5C0A-4244-A0E8-7A234DD75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Relate one control to applicable framework requirements.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D460C1-F5A5-4CEF-92A7-560E23A47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357776-A7C8-43B3-BE8C-49B579660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Continuous control monitoring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89B142-2FA0-41EA-BEF5-57826ACDC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Track evidence and control health between audits.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29071F-B377-4B33-B95F-21FEF251C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3F4A36-A845-4E4C-8F4D-0E790F349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Cross-framework issue queue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E308D5-3276-4532-B970-2C6B8F675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Manage findings with owners and remediation records.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700595-BEE7-4CB6-B10B-7D30D418C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E075A7-2AAA-470D-981C-1665A0C63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Compliance calendar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CC1E48-02C3-42CF-8A77-526F99681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Coordinate attestations and review deadlines.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1B557F-DF07-4460-B670-37419754A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9D1925-DD7B-4AEC-8FFA-FC7BA7E2B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3AA994-4EAB-4E11-B2AA-8ABFC1ADD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02 / 10</a:t>
            </a:r>
          </a:p>
        </p:txBody>
      </p:sp>
    </p:spTree>
    <p:extLst>
      <p:ext uri="{BB962C8B-B14F-4D97-AF65-F5344CB8AC3E}">
        <p14:creationId xmlns:p14="http://schemas.microsoft.com/office/powerpoint/2010/main" val="68444570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bb268e4f1b4ccc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5BDB7F-BF57-4C6B-A432-F3BC65DB0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7F873D-5E9D-4DAA-848D-3D33BBBC9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From daily work to oversight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A6B6C0-B976-44FD-B58B-17F4B5E02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Supporting functions keep decisions and evidence current.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7064CF-4245-4E01-B11E-8A2619B89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DAD105-82DA-409B-B1E2-DC0A5F463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No-code Compliance Studio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7F5240-C9A6-44F9-A629-6EC424400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Define frameworks, tests and questionnaires.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583A16-BD0E-45B0-8F37-6319D45AF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BB2F6C-37F7-4D60-B4D2-963C035A4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Jurisdiction-specific packs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2127B7-F3DB-42B7-AE9C-AD33B96A5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Activate relevant jurisdictional obligation content.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6D9DE0-AB22-489E-8992-51BAABC58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DB458E-E2DA-4DBE-ACA6-BCF39D87F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Test and review automation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32BB0C-227B-4BD3-B440-F166C58B8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Route tests, evidence requests and reviews.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CC152D-6A54-4C1C-8C70-D750977CF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796927-E939-4C49-8075-D90680E64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Versioned evidence locker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DCBA27-4841-4F2E-BC52-81B46B9E1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Keep evidence versions and their provenance.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058D58-D8F9-4888-AD08-A612B4A8B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DC7B02-7DAB-420D-A961-D4062FCC1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824136-3739-4A8D-9C11-8323FDAE6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03 / 10</a:t>
            </a:r>
          </a:p>
        </p:txBody>
      </p:sp>
    </p:spTree>
    <p:extLst>
      <p:ext uri="{BB962C8B-B14F-4D97-AF65-F5344CB8AC3E}">
        <p14:creationId xmlns:p14="http://schemas.microsoft.com/office/powerpoint/2010/main" val="153883583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d7fce3c2e342c0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4C378D-0557-4CCE-A982-2390C42EB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FAA971-C6A7-481B-85F0-1EDF07280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How the work moves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C303E7-32C6-4FCD-9F6D-5AC4BC9FB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A proposed operating workflow for your evaluation.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F0AE02-9B4D-4171-AFB5-55C0EB3F8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782435-2113-49CE-BCCC-5A814B130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8A77A8-9D0A-4080-A619-4741426A9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Define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C2309B-A618-486C-A458-4411B0941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Set the control, owner, scope and test.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7355DF-5E70-4683-832A-9BA37E3B5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372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93736A-047D-4AEF-8D49-164A6CD03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BD211E-0ABC-42FF-85EB-15C03D186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0018D8-32E9-4046-AF2D-FC71D5474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Map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70DFB8-8AEE-4CC0-A6A3-836579277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Link the control to applicable framework requirements.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DBBBDA-617C-4B11-B5AB-30B065FBC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202391-4524-4D94-BAA6-9CC0DDB27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DD045E-FDA3-42BB-96BD-5C3EC5D1D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F5D7C2-773D-48D3-8BA8-4C3E0C3F9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Test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105497-C93D-47D9-B19A-A3F493459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Collect evidence and route exceptions for review.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FE7AEA-4CBD-4D48-8B60-6AB339CF7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27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D8500D-F054-4C85-A469-A0E0CFC54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EA378A-CA81-4CB9-AD50-739F2EF3E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DE91B3A-AE6B-42F6-AB89-C5AB09FE3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Reuse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66AF0EC-696D-45D6-A84B-B4079C18D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Use the approved evidence where the mapping applies.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C9F3DCE-21AF-47AD-8016-BA23A0DF9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1519FF8-F2FE-46D9-A9DB-E14C14185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55D2150-6847-4C33-8A63-8C4CA7EBC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04 / 10</a:t>
            </a:r>
          </a:p>
        </p:txBody>
      </p:sp>
    </p:spTree>
    <p:extLst>
      <p:ext uri="{BB962C8B-B14F-4D97-AF65-F5344CB8AC3E}">
        <p14:creationId xmlns:p14="http://schemas.microsoft.com/office/powerpoint/2010/main" val="130846066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1fbc4defda46d1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3B5370-8E88-47EE-A74A-624B93FF9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A7AD7D-95DD-4B05-A378-CE430CA88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Evidence reuse needs a valid scope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6E6D9B-18C4-462E-8BDE-8BA8AB066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The relationships that make the workflow understandable.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F72C1A-1E67-4676-8701-402AD8755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8E02CE-9552-423D-8927-7D2D1DFEB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6D4594-F059-4187-AA2C-B58DB0BF7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Requirement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8AB746-7195-4A8A-940B-6D9F45E88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What must be demonstrated.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16C72D-9E40-48BD-9DA7-C904418D9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372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E06772-0C49-4C1E-9190-E1217A58B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EAB94B-6AA2-4CE1-99A3-3EEB8A9F2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FAFF9E-C6A2-4530-8E56-549917458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Control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E75BD0-BC15-41A2-B420-8FF79570B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How the organization addresses it.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33388C-EF54-47C5-814E-7BCE5E3B7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F36371-BECD-40C0-A980-4D191D195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01A8F1-3B1D-4652-BE86-08336D194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A56CCB-A263-4EBA-A8E8-BE5312702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Test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9F6849-5581-497E-AC9B-FB440C99C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What checks the control and for which period.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CA1D18-E491-4020-ABFE-E160F5C3F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27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4FB3AE-768D-4B8B-89C0-46AB129AC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DF849D-C713-472D-BD5A-DC56277BF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E1C83D7-CCCE-44DA-9A56-79C83D560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Evidence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23261F3-C643-4101-85D4-EE254B883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The actual result and reviewer conclusion.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D70234D-6C58-47FC-99B8-8EDE7CEC5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794940C-595E-4919-932E-3C8B4A8F6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5FB3389-DB7B-4CA9-87EB-7B8EC1441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05 / 10</a:t>
            </a:r>
          </a:p>
        </p:txBody>
      </p:sp>
    </p:spTree>
    <p:extLst>
      <p:ext uri="{BB962C8B-B14F-4D97-AF65-F5344CB8AC3E}">
        <p14:creationId xmlns:p14="http://schemas.microsoft.com/office/powerpoint/2010/main" val="109012062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5ade818581422b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8F405B-79AC-4F51-A5FD-C6C5D0749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C9010F-0155-4294-80EB-9D60C2491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One access review supports two assessments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904677-B0CC-4DE2-A1C4-6D609F827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An access review is relevant to two framework assessments, but one covers a different system boundary.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711816-F7E6-416E-8AC3-ED5A7F69F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9177E4-F76E-461D-8B1C-63491139B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Team response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3A7EC0-6813-4323-97B9-281B47258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Reuse the evidence only for the matching scope and period. Record the remaining gap and assign the additional test.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065156-5165-4093-A531-8674B1F7B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C9617A-E9C1-4444-BDA5-A1C2FED72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Decision point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5A7546-FBC2-4904-B10B-2CE3A1880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A framework mapping does not make incomplete evidence sufficient.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06F47D-9820-4D2A-8D5D-9384A16B4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56D5C3-41E6-4AE6-9628-A55BB4C44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CF451C-0868-466D-8653-01C964215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06 / 10</a:t>
            </a:r>
          </a:p>
        </p:txBody>
      </p:sp>
    </p:spTree>
    <p:extLst>
      <p:ext uri="{BB962C8B-B14F-4D97-AF65-F5344CB8AC3E}">
        <p14:creationId xmlns:p14="http://schemas.microsoft.com/office/powerpoint/2010/main" val="110684149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3f6950b8de40ab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68D4BC-76F1-42B1-B077-514901A8E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E0D059-1AC8-4EBD-B207-CB251FFF3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What changes for your team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D0FB6F-FB78-43DD-8AE6-5750F23A0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The practical value to evaluate against your current process.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16B1F8-3C2F-4F92-B3FF-6F5830DB0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391ECD-01B5-45AF-8CC0-DC3C5B684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Less repeated evidence collection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94F0A2-A4B3-402C-80E6-67CADC89B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Reuse a valid test where its control mapping, scope and reporting period apply.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13739A-5A28-450D-AD4E-03CFA25B1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6059F2-1E2B-49C2-A5CA-CC726BC4B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Clearer remediation priorities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145FF8-0559-4CE5-B5D4-12AEF4829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A shared issue queue shows the owner and evidence needed to resolve a finding.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677072-72B8-4432-A4CF-851C87152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D1CAF0-5AE1-4183-875B-2FA3876A3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A9A75D-009E-4D10-A03E-4ED9BC2C3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07 / 10</a:t>
            </a:r>
          </a:p>
        </p:txBody>
      </p:sp>
    </p:spTree>
    <p:extLst>
      <p:ext uri="{BB962C8B-B14F-4D97-AF65-F5344CB8AC3E}">
        <p14:creationId xmlns:p14="http://schemas.microsoft.com/office/powerpoint/2010/main" val="42320158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2ad1f192544332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6E907D-2926-465B-9AF8-84411E3E8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304ED5-C284-4AD5-A3C1-1BEEAC3B9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Where this module connects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2E76EC-219D-4EC5-81BA-A498F6A37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Confirm the interfaces and available data for the intended deployment.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05AAC5-4529-4584-AAF3-79E655945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7182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C70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7E198F-C4BA-4789-A591-A7DCA62F2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8137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Sources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1F7A13-D30F-4E67-A52B-9A7BE7B5A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337185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Control records, system evidence, policies and prior findings.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CC66E4-15EF-4B01-ADE4-E5CF16FBC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171950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C7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9D5ED6-C2B3-4992-BDCE-E1C2FC286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0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Connected modules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443F46-6A01-417B-A917-1E51E324B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4371975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Enterprise GRC, Trust Center and Questionnaire Automation.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F711E0-3D17-4C52-9409-63DBBCF4F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C70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CB11DB-C62B-48E3-AC59-E209AAFC9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8162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Working outputs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6F90E7-C0D6-4F1C-BC20-EA38B4ADE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537210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Control status, finding queues and audit evidence packages.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DDBC97-B71E-4B38-92B0-7E958276E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64518A-C074-4B6B-BDF3-BFD0E0C70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903EB5-C5E5-4679-8427-2BEF8D0E8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08 / 10</a:t>
            </a:r>
          </a:p>
        </p:txBody>
      </p:sp>
    </p:spTree>
    <p:extLst>
      <p:ext uri="{BB962C8B-B14F-4D97-AF65-F5344CB8AC3E}">
        <p14:creationId xmlns:p14="http://schemas.microsoft.com/office/powerpoint/2010/main" val="150947456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d5cf4c0d7e4c44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A121B5-6E5B-4735-B1D3-4B4AABCD8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E240C8-DE2C-4FB7-99C9-530742B8C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What to validate in your evaluation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BEE4F7-A570-48EF-BBB6-45CB39629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Use a representative case and agree the acceptance evidence before expansion.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D55C88-A42D-42BC-BD2C-A72549C05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7182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760E51-643A-4984-BC81-6AAD6D536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8137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Control owner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EF3E5A-8476-42FF-BCD3-346649CFD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337185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Confirm the test result and resolve exceptions.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C369A7-9CAE-40C3-9A72-71540183C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171950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757C7E-0931-4C98-B9FB-0826527C6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0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Evidence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1A1F66-9857-45B9-944B-F5EACC6BB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4371975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Check scope, date, provenance and approval.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00533C-DEF5-4A1C-A852-D97F8FD01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174BF0-CCB2-4D78-B2F1-D5592B9CE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8162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Measure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F204B4-D110-41B6-A8DE-4731E295E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537210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Track stale evidence, unresolved findings and repeated requests.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BEB35F-4DC8-4535-9E0C-86E81CD6A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4DF991-B345-4C06-8B8C-CA1E7DF9A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029CDD-A77F-4D38-A741-A08DBEAE1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09 / 10</a:t>
            </a:r>
          </a:p>
        </p:txBody>
      </p:sp>
    </p:spTree>
    <p:extLst>
      <p:ext uri="{BB962C8B-B14F-4D97-AF65-F5344CB8AC3E}">
        <p14:creationId xmlns:p14="http://schemas.microsoft.com/office/powerpoint/2010/main" val="119425563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b24b2929c84b15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BA7B20-2B4E-4967-92C4-0F841ECD6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008525-D6B2-4EEA-8F09-EB5A88368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62075"/>
            <a:ext cx="10906125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 focused walkthrough</a:t>
            </a:r>
          </a:p>
          <a:p xmlns:a="http://schemas.openxmlformats.org/drawingml/2006/main">
            <a:pPr>
              <a:def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Compliance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B71E96-04B5-4316-9E35-4D21B79E8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43250"/>
            <a:ext cx="99060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2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Bring a representative workflow, its source records and the people who own the decision.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6DEFCF-3344-4766-A2A0-CFA5A97E0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62450"/>
            <a:ext cx="5067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768615-03C7-4561-A26C-949F2D76F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81525"/>
            <a:ext cx="50292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Starting point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0E444F-240D-48EE-A302-5704B0549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019675"/>
            <a:ext cx="502920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One access review supports two assessments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DF8D07-4C1F-4E04-A52E-FF1270C96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362450"/>
            <a:ext cx="5067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EB3FCA-9670-4481-BE86-7CA4A1AB2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581525"/>
            <a:ext cx="50292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Working session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2E775F-E0FC-4ADD-A5DC-88E03D3B0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019675"/>
            <a:ext cx="502920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Follow the case from input through review to retained evidence.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2FA40D-FA46-494F-B804-D335403FB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48350"/>
            <a:ext cx="304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2c80ac62053a4a6f"/>
              </a:rPr>
              <a:t>Genellipse.com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49DBE7-06D3-4BDC-95C2-F4777D1DE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848350"/>
            <a:ext cx="342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8576194bb30c40ca"/>
              </a:rPr>
              <a:t>genesecure.ca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C76D3A-95A1-4B36-9EAA-2650B7EBD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30A467-8815-4CB5-B209-66C07D262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D0BB95-43BB-457C-BAF9-9BF56EC11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10 / 10</a:t>
            </a:r>
          </a:p>
        </p:txBody>
      </p:sp>
    </p:spTree>
    <p:extLst>
      <p:ext uri="{BB962C8B-B14F-4D97-AF65-F5344CB8AC3E}">
        <p14:creationId xmlns:p14="http://schemas.microsoft.com/office/powerpoint/2010/main" val="1490070667"/>
      </p:ext>
    </p:extLst>
  </p:cSld>
</p:sld>
</file>

<file path=ppt/theme/theme1.xml><?xml version="1.0" encoding="utf-8"?>
<a:theme xmlns:a="http://schemas.openxmlformats.org/drawingml/2006/main" name="ChatGPT">
  <a:themeElements>
    <a:clrScheme name="GeneSecure">
      <a:dk1>
        <a:srgbClr val="000000"/>
      </a:dk1>
      <a:lt1>
        <a:srgbClr val="FFFFFF"/>
      </a:lt1>
      <a:dk2>
        <a:srgbClr val="151A30"/>
      </a:dk2>
      <a:lt2>
        <a:srgbClr val="F7F5F1"/>
      </a:lt2>
      <a:accent1>
        <a:srgbClr val="6658CF"/>
      </a:accent1>
      <a:accent2>
        <a:srgbClr val="8CE1C7"/>
      </a:accent2>
      <a:accent3>
        <a:srgbClr val="A49AED"/>
      </a:accent3>
      <a:accent4>
        <a:srgbClr val="D7B381"/>
      </a:accent4>
      <a:accent5>
        <a:srgbClr val="53768B"/>
      </a:accent5>
      <a:accent6>
        <a:srgbClr val="D4D7E3"/>
      </a:accent6>
      <a:hlink>
        <a:srgbClr val="8CE1C7"/>
      </a:hlink>
      <a:folHlink>
        <a:srgbClr val="8CE1C7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GeneSecur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2026-09-28T11:07:29.7250000Z</dcterms:created>
  <dcterms:modified xsi:type="dcterms:W3CDTF">2026-09-28T11:07:29.7250000Z</dcterms:modified>
</coreProperties>
</file>