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f1688e64d054c01" /><Relationship Type="http://schemas.openxmlformats.org/officeDocument/2006/relationships/extended-properties" Target="/docProps/app.xml" Id="R5cde91f599ec465a" /><Relationship Type="http://schemas.openxmlformats.org/officeDocument/2006/relationships/officeDocument" Target="/ppt/presentation.xml" Id="R3a1dafcb0e96478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6923467249248ce"/>
  </p:sldMasterIdLst>
  <p:notesMasterIdLst>
    <p:notesMasterId xmlns:r="http://schemas.openxmlformats.org/officeDocument/2006/relationships" r:id="R39a49eda5b664441"/>
  </p:notesMasterIdLst>
  <p:sldIdLst>
    <p:sldId xmlns:r="http://schemas.openxmlformats.org/officeDocument/2006/relationships" id="256" r:id="R8b5a9f51305f440e"/>
    <p:sldId xmlns:r="http://schemas.openxmlformats.org/officeDocument/2006/relationships" id="257" r:id="R08fe150308c24f53"/>
    <p:sldId xmlns:r="http://schemas.openxmlformats.org/officeDocument/2006/relationships" id="258" r:id="R56c4fcc9df294827"/>
    <p:sldId xmlns:r="http://schemas.openxmlformats.org/officeDocument/2006/relationships" id="259" r:id="R3d8ac6ebee394097"/>
    <p:sldId xmlns:r="http://schemas.openxmlformats.org/officeDocument/2006/relationships" id="260" r:id="R293c98fa02bf4e2f"/>
    <p:sldId xmlns:r="http://schemas.openxmlformats.org/officeDocument/2006/relationships" id="261" r:id="Rf292e8e10efe4e65"/>
    <p:sldId xmlns:r="http://schemas.openxmlformats.org/officeDocument/2006/relationships" id="262" r:id="Rddc34c72c92b435c"/>
    <p:sldId xmlns:r="http://schemas.openxmlformats.org/officeDocument/2006/relationships" id="263" r:id="R61d6219195914544"/>
    <p:sldId xmlns:r="http://schemas.openxmlformats.org/officeDocument/2006/relationships" id="264" r:id="R8ccf9a217aac4156"/>
    <p:sldId xmlns:r="http://schemas.openxmlformats.org/officeDocument/2006/relationships" id="265" r:id="R9464f2313fb5446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2dc9ba4854e4ff0" /><Relationship Type="http://schemas.openxmlformats.org/officeDocument/2006/relationships/slideMaster" Target="/ppt/slideMasters/slideMaster1.xml" Id="R06923467249248ce" /><Relationship Type="http://schemas.openxmlformats.org/officeDocument/2006/relationships/notesMaster" Target="/ppt/notesMasters/notesMaster1.xml" Id="R39a49eda5b664441" /><Relationship Type="http://schemas.openxmlformats.org/officeDocument/2006/relationships/presProps" Target="/ppt/presProps.xml" Id="Rc5b5d2ae1f914816" /><Relationship Type="http://schemas.openxmlformats.org/officeDocument/2006/relationships/tableStyles" Target="/ppt/tableStyles.xml" Id="Rf1fc0a73665d4841" /><Relationship Type="http://schemas.openxmlformats.org/officeDocument/2006/relationships/slide" Target="/ppt/slides/slide1.xml" Id="R8b5a9f51305f440e" /><Relationship Type="http://schemas.openxmlformats.org/officeDocument/2006/relationships/slide" Target="/ppt/slides/slide2.xml" Id="R08fe150308c24f53" /><Relationship Type="http://schemas.openxmlformats.org/officeDocument/2006/relationships/slide" Target="/ppt/slides/slide3.xml" Id="R56c4fcc9df294827" /><Relationship Type="http://schemas.openxmlformats.org/officeDocument/2006/relationships/slide" Target="/ppt/slides/slide4.xml" Id="R3d8ac6ebee394097" /><Relationship Type="http://schemas.openxmlformats.org/officeDocument/2006/relationships/slide" Target="/ppt/slides/slide5.xml" Id="R293c98fa02bf4e2f" /><Relationship Type="http://schemas.openxmlformats.org/officeDocument/2006/relationships/slide" Target="/ppt/slides/slide6.xml" Id="Rf292e8e10efe4e65" /><Relationship Type="http://schemas.openxmlformats.org/officeDocument/2006/relationships/slide" Target="/ppt/slides/slide7.xml" Id="Rddc34c72c92b435c" /><Relationship Type="http://schemas.openxmlformats.org/officeDocument/2006/relationships/slide" Target="/ppt/slides/slide8.xml" Id="R61d6219195914544" /><Relationship Type="http://schemas.openxmlformats.org/officeDocument/2006/relationships/slide" Target="/ppt/slides/slide9.xml" Id="R8ccf9a217aac4156" /><Relationship Type="http://schemas.openxmlformats.org/officeDocument/2006/relationships/slide" Target="/ppt/slides/slide10.xml" Id="R9464f2313fb5446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cf3be4afca34af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GeneSecure">
      <a:dk1>
        <a:srgbClr val="000000"/>
      </a:dk1>
      <a:lt1>
        <a:srgbClr val="FFFFFF"/>
      </a:lt1>
      <a:dk2>
        <a:srgbClr val="151A30"/>
      </a:dk2>
      <a:lt2>
        <a:srgbClr val="F7F5F1"/>
      </a:lt2>
      <a:accent1>
        <a:srgbClr val="6658CF"/>
      </a:accent1>
      <a:accent2>
        <a:srgbClr val="8CE1C7"/>
      </a:accent2>
      <a:accent3>
        <a:srgbClr val="A49AED"/>
      </a:accent3>
      <a:accent4>
        <a:srgbClr val="D7B381"/>
      </a:accent4>
      <a:accent5>
        <a:srgbClr val="53768B"/>
      </a:accent5>
      <a:accent6>
        <a:srgbClr val="D4D7E3"/>
      </a:accent6>
      <a:hlink>
        <a:srgbClr val="8CE1C7"/>
      </a:hlink>
      <a:folHlink>
        <a:srgbClr val="8CE1C7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GeneSecure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ac4fe8052434449" /><Relationship Type="http://schemas.openxmlformats.org/officeDocument/2006/relationships/notesMaster" Target="/ppt/notesMasters/notesMaster1.xml" Id="Rff135cda0ba54d4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7b15751c56146e9" /><Relationship Type="http://schemas.openxmlformats.org/officeDocument/2006/relationships/notesMaster" Target="/ppt/notesMasters/notesMaster1.xml" Id="R381ebf80bb75419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aae06ea51904b9e" /><Relationship Type="http://schemas.openxmlformats.org/officeDocument/2006/relationships/notesMaster" Target="/ppt/notesMasters/notesMaster1.xml" Id="R6d9cf91c79ea468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ce73b5400854e8d" /><Relationship Type="http://schemas.openxmlformats.org/officeDocument/2006/relationships/notesMaster" Target="/ppt/notesMasters/notesMaster1.xml" Id="Rd5de1c908dae486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693fa8eefd544ea" /><Relationship Type="http://schemas.openxmlformats.org/officeDocument/2006/relationships/notesMaster" Target="/ppt/notesMasters/notesMaster1.xml" Id="R0ba8517769fa4cd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cba1012e74c431e" /><Relationship Type="http://schemas.openxmlformats.org/officeDocument/2006/relationships/notesMaster" Target="/ppt/notesMasters/notesMaster1.xml" Id="R3c729816c6e04ca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9be3b4861614f36" /><Relationship Type="http://schemas.openxmlformats.org/officeDocument/2006/relationships/notesMaster" Target="/ppt/notesMasters/notesMaster1.xml" Id="Rb496bacc8974401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b9fc2797a8948b3" /><Relationship Type="http://schemas.openxmlformats.org/officeDocument/2006/relationships/notesMaster" Target="/ppt/notesMasters/notesMaster1.xml" Id="Rd7e13ad8fad34d0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49a408a38d94975" /><Relationship Type="http://schemas.openxmlformats.org/officeDocument/2006/relationships/notesMaster" Target="/ppt/notesMasters/notesMaster1.xml" Id="R4090bcd5b7f84f0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7ecd86db6ae4780" /><Relationship Type="http://schemas.openxmlformats.org/officeDocument/2006/relationships/notesMaster" Target="/ppt/notesMasters/notesMaster1.xml" Id="R0c2aa195881f45b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Recovery planning connects to service dependencies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https://genesecure.ca/platform/business-continuity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The module brings these activities into the shared risk record.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Important business service maps: Connect services to people, assets and suppliers.</a:t>
            </a:r>
          </a:p>
          <a:p xmlns:a="http://schemas.openxmlformats.org/drawingml/2006/main">
            <a:r>
              <a:t>Business impact analysis: Define impact and recovery objectives.</a:t>
            </a:r>
          </a:p>
          <a:p xmlns:a="http://schemas.openxmlformats.org/drawingml/2006/main">
            <a:r>
              <a:t>Versioned recovery plans: Maintain accountable recovery steps and versions.</a:t>
            </a:r>
          </a:p>
          <a:p xmlns:a="http://schemas.openxmlformats.org/drawingml/2006/main">
            <a:r>
              <a:t>Crisis playbooks and call trees: Coordinate activation, contacts and incident actions.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https://genesecure.ca/platform/business-continuity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The remaining capabilities connect day-to-day work to oversight.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Exercises and scenario testing: Record exercise results and lessons learned.</a:t>
            </a:r>
          </a:p>
          <a:p xmlns:a="http://schemas.openxmlformats.org/drawingml/2006/main">
            <a:r>
              <a:t>Dependency and concentration views: Find shared dependencies and single points of failure.</a:t>
            </a:r>
          </a:p>
          <a:p xmlns:a="http://schemas.openxmlformats.org/drawingml/2006/main">
            <a:r>
              <a:t>Impact tolerance monitoring: Compare disruption with the service tolerance.</a:t>
            </a:r>
          </a:p>
          <a:p xmlns:a="http://schemas.openxmlformats.org/drawingml/2006/main">
            <a:r>
              <a:t>Resilience reporting: Prepare oversight from recovery and exercise evidence.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https://genesecure.ca/platform/business-continuity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Original illustrative workflow and evaluation design. A proposed operating workflow for your evaluation.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Map: Identify the service and its dependencies.</a:t>
            </a:r>
          </a:p>
          <a:p xmlns:a="http://schemas.openxmlformats.org/drawingml/2006/main">
            <a:r>
              <a:t>Plan: Set recovery objectives and accountable steps.</a:t>
            </a:r>
          </a:p>
          <a:p xmlns:a="http://schemas.openxmlformats.org/drawingml/2006/main">
            <a:r>
              <a:t>Exercise: Test a disruption scenario and capture the results.</a:t>
            </a:r>
          </a:p>
          <a:p xmlns:a="http://schemas.openxmlformats.org/drawingml/2006/main">
            <a:r>
              <a:t>Improve: Resolve gaps and update the recovery plan.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https://genesecure.ca/platform/business-continuity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Original illustrative workflow and evaluation design. The relationships that make the workflow understandable.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RTO: How quickly service recovery is targeted.</a:t>
            </a:r>
          </a:p>
          <a:p xmlns:a="http://schemas.openxmlformats.org/drawingml/2006/main">
            <a:r>
              <a:t>RPO: How much data loss the recovery design targets.</a:t>
            </a:r>
          </a:p>
          <a:p xmlns:a="http://schemas.openxmlformats.org/drawingml/2006/main">
            <a:r>
              <a:t>Tolerance: The disruption the business can withstand.</a:t>
            </a:r>
          </a:p>
          <a:p xmlns:a="http://schemas.openxmlformats.org/drawingml/2006/main">
            <a:r>
              <a:t>Exercise: Evidence of how the plan performed in a scenario.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https://genesecure.ca/platform/business-continuity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Original illustrative workflow and evaluation design. Two critical services rely on the same supplier, which is unavailable in a tabletop scenario.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Team response: Compare recovery plans against the dependency map. Record the gap, assign an owner, and test an alternative before closing the finding.</a:t>
            </a:r>
          </a:p>
          <a:p xmlns:a="http://schemas.openxmlformats.org/drawingml/2006/main">
            <a:r>
              <a:t>Decision point: A completed plan is not the same as evidence of successful recovery.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https://genesecure.ca/platform/business-continuity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These are intended workflow benefits, not measured customer results or guarantees. Evaluate them against an agreed baseline. Human reviewers retain accountability.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Recovery planning around the service: Dependency context helps teams test whether the plan addresses how the service actually operates.</a:t>
            </a:r>
          </a:p>
          <a:p xmlns:a="http://schemas.openxmlformats.org/drawingml/2006/main">
            <a:r>
              <a:t>Lessons that lead to action: Owned exercise findings connect identified gaps to the next plan update and retest.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https://genesecure.ca/platform/business-continuity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Original illustrative workflow and evaluation design. Confirm the interfaces and available data for the intended deployment.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Sources: Service maps, business impact analyses and recovery exercise records.</a:t>
            </a:r>
          </a:p>
          <a:p xmlns:a="http://schemas.openxmlformats.org/drawingml/2006/main">
            <a:r>
              <a:t>Connected modules: Enterprise GRC, Vendor Risk and Risk Management.</a:t>
            </a:r>
          </a:p>
          <a:p xmlns:a="http://schemas.openxmlformats.org/drawingml/2006/main">
            <a:r>
              <a:t>Working outputs: Recovery plans, exercise findings and resilience reports.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https://genesecure.ca/platform/business-continuity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Original illustrative workflow and evaluation design. Use a representative case and agree the acceptance evidence before expansion.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Service and continuity owners: Agree priorities and approve recovery plans.</a:t>
            </a:r>
          </a:p>
          <a:p xmlns:a="http://schemas.openxmlformats.org/drawingml/2006/main">
            <a:r>
              <a:t>Evidence: Retain scenario scope, exercise results and lessons learned.</a:t>
            </a:r>
          </a:p>
          <a:p xmlns:a="http://schemas.openxmlformats.org/drawingml/2006/main">
            <a:r>
              <a:t>Measure: Track untested dependencies and overdue exercise findings.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https://genesecure.ca/platform/business-continuity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Original illustrative workflow and evaluation design. Bring a representative workflow, its source records and the people who own the decision.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Starting point: A recovery exercise reveals a shared dependency</a:t>
            </a:r>
          </a:p>
          <a:p xmlns:a="http://schemas.openxmlformats.org/drawingml/2006/main">
            <a:r>
              <a:t>Working session: Follow the case from input through review to retained evidence.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https://genesecure.ca/platform/business-continuity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28f97b2366245b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2d0050c8dc3463d" /><Relationship Type="http://schemas.openxmlformats.org/officeDocument/2006/relationships/slideLayout" Target="/ppt/slideLayouts/slideLayout1.xml" Id="R0889464a49b94cb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889464a49b94cb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GeneSecure">
      <a:dk1>
        <a:srgbClr val="000000"/>
      </a:dk1>
      <a:lt1>
        <a:srgbClr val="FFFFFF"/>
      </a:lt1>
      <a:dk2>
        <a:srgbClr val="151A30"/>
      </a:dk2>
      <a:lt2>
        <a:srgbClr val="F7F5F1"/>
      </a:lt2>
      <a:accent1>
        <a:srgbClr val="6658CF"/>
      </a:accent1>
      <a:accent2>
        <a:srgbClr val="8CE1C7"/>
      </a:accent2>
      <a:accent3>
        <a:srgbClr val="A49AED"/>
      </a:accent3>
      <a:accent4>
        <a:srgbClr val="D7B381"/>
      </a:accent4>
      <a:accent5>
        <a:srgbClr val="53768B"/>
      </a:accent5>
      <a:accent6>
        <a:srgbClr val="D4D7E3"/>
      </a:accent6>
      <a:hlink>
        <a:srgbClr val="8CE1C7"/>
      </a:hlink>
      <a:folHlink>
        <a:srgbClr val="8CE1C7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GeneSecure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255296d9a74337" /><Relationship Type="http://schemas.openxmlformats.org/officeDocument/2006/relationships/image" Target="/ppt/media/image.jpeg" Id="R97ff8b1847594a2b" /><Relationship Type="http://schemas.openxmlformats.org/officeDocument/2006/relationships/image" Target="/ppt/media/image.png" Id="R7d764514cfcf4eb3" /><Relationship Type="http://schemas.openxmlformats.org/officeDocument/2006/relationships/notesSlide" Target="/ppt/notesSlides/notesSlide1.xml" Id="R0c946aa99f4d4bf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dc320536ea4f22" /><Relationship Type="http://schemas.openxmlformats.org/officeDocument/2006/relationships/image" Target="/ppt/media/image2.png" Id="Rea8d24dd86734fde" /><Relationship Type="http://schemas.openxmlformats.org/officeDocument/2006/relationships/notesSlide" Target="/ppt/notesSlides/notesSlide2.xml" Id="R1caae68dc6434a3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281a394fcb4dfe" /><Relationship Type="http://schemas.openxmlformats.org/officeDocument/2006/relationships/image" Target="/ppt/media/image3.png" Id="R678a01e494e146ea" /><Relationship Type="http://schemas.openxmlformats.org/officeDocument/2006/relationships/notesSlide" Target="/ppt/notesSlides/notesSlide3.xml" Id="R2b7e6c4a59ad4ad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20e4fca1034aaf" /><Relationship Type="http://schemas.openxmlformats.org/officeDocument/2006/relationships/image" Target="/ppt/media/image4.png" Id="R023cb48446594d71" /><Relationship Type="http://schemas.openxmlformats.org/officeDocument/2006/relationships/notesSlide" Target="/ppt/notesSlides/notesSlide4.xml" Id="R0019c4a188ec451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e86eaba7164e70" /><Relationship Type="http://schemas.openxmlformats.org/officeDocument/2006/relationships/image" Target="/ppt/media/image5.png" Id="R6d2428142f2843d5" /><Relationship Type="http://schemas.openxmlformats.org/officeDocument/2006/relationships/notesSlide" Target="/ppt/notesSlides/notesSlide5.xml" Id="R397d43f04e51450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f391cd924941b7" /><Relationship Type="http://schemas.openxmlformats.org/officeDocument/2006/relationships/image" Target="/ppt/media/image6.png" Id="Rcb31d41f80e34574" /><Relationship Type="http://schemas.openxmlformats.org/officeDocument/2006/relationships/notesSlide" Target="/ppt/notesSlides/notesSlide6.xml" Id="R791dfd83e96a4b8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0aadb6cdc244f4f" /><Relationship Type="http://schemas.openxmlformats.org/officeDocument/2006/relationships/image" Target="/ppt/media/image7.png" Id="R68c334b9c79f4ca7" /><Relationship Type="http://schemas.openxmlformats.org/officeDocument/2006/relationships/notesSlide" Target="/ppt/notesSlides/notesSlide7.xml" Id="R2d690b38d5354e8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a1ec3b429f4158" /><Relationship Type="http://schemas.openxmlformats.org/officeDocument/2006/relationships/image" Target="/ppt/media/image8.png" Id="Rcf389b2ed16e4102" /><Relationship Type="http://schemas.openxmlformats.org/officeDocument/2006/relationships/notesSlide" Target="/ppt/notesSlides/notesSlide8.xml" Id="R5dbe17bb0c9e43d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566bdcb6b242ce" /><Relationship Type="http://schemas.openxmlformats.org/officeDocument/2006/relationships/image" Target="/ppt/media/image9.png" Id="R1b6eecc7b2d54ad1" /><Relationship Type="http://schemas.openxmlformats.org/officeDocument/2006/relationships/notesSlide" Target="/ppt/notesSlides/notesSlide9.xml" Id="R61ede6ee8f714a1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404f2c2d214aba" /><Relationship Type="http://schemas.openxmlformats.org/officeDocument/2006/relationships/image" Target="/ppt/media/image10.png" Id="Rcf633dcf25084ac5" /><Relationship Type="http://schemas.openxmlformats.org/officeDocument/2006/relationships/hyperlink" Target="https://genellipse.com" TargetMode="External" Id="R79e4e727ecd0448d" /><Relationship Type="http://schemas.openxmlformats.org/officeDocument/2006/relationships/hyperlink" Target="https://genesecure.ca" TargetMode="External" Id="R20e33f5f21a449f4" /><Relationship Type="http://schemas.openxmlformats.org/officeDocument/2006/relationships/notesSlide" Target="/ppt/notesSlides/notesSlide10.xml" Id="R93f2971e6fd04b8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1A3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7ff8b1847594a2b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6D0E8B-4D8C-44F8-B60F-CCA9D7895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296025"/>
            <a:ext cx="12192000" cy="5619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1A30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2859661-A127-4D0B-9E8C-4DDE2915D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04800"/>
            <a:ext cx="1762125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1A30"/>
          </a:solidFill>
          <a:ln xmlns:a="http://schemas.openxmlformats.org/drawingml/2006/main" w="0">
            <a:noFill/>
          </a:ln>
        </p:spPr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764514cfcf4eb3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1C1E8F-8582-47B6-83A3-383C870FD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B50176-9596-4EDB-A722-3FB1C0EAF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04925"/>
            <a:ext cx="6762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7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OPERATIONS &amp; RESILIENCE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12A378D-C196-44A3-A474-C5A96E676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914525"/>
            <a:ext cx="6477000" cy="2533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6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46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Business Continuity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2A3AB46-FBCF-455E-B9DA-513A8A4B0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676775"/>
            <a:ext cx="5762625" cy="1323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Recovery planning connects to service dependencies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1D1E87B-5B6F-425A-B82C-096C9BA8A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4360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FEEDAD0-B003-45B0-86A0-92A353B4D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1571BFE-1C38-433E-A2C0-2DDF9C0B5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01 / 10</a:t>
            </a:r>
          </a:p>
        </p:txBody>
      </p:sp>
    </p:spTree>
    <p:extLst>
      <p:ext uri="{BB962C8B-B14F-4D97-AF65-F5344CB8AC3E}">
        <p14:creationId xmlns:p14="http://schemas.microsoft.com/office/powerpoint/2010/main" val="192866858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8d24dd86734fde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5C52B9-CD64-4D09-82D5-B3D714EE5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DBC2812-6892-4BAC-B89C-1F315D488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Core capabilities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D05F5A-2967-4551-ADF3-96A54D866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The main activities and the information they connect.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92664D-13B0-4A51-80E5-1FB3AA5D1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05150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12F4F5D-3ED8-43E6-A1C3-82358D35B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238500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Important business service maps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B5F55BF-B06A-4151-A836-8BBCF853C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933825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Connect services to people, assets and suppliers.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9B0E6F2-F272-48BB-98C7-76CA2FA9D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105150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0F8ACAE-73ED-43C8-9AD9-10B088591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238500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Business impact analysis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159CE76-9A57-477C-9626-7EB975CC0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933825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Define impact and recovery objectives.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83EAE7-8EA9-4C4A-9C9A-97017A712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638675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E1D8E12-9401-4E2A-B143-E9F53E353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72025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Versioned recovery plans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9233391-BBCC-4353-9398-4695CE063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67350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Maintain accountable recovery steps and versions.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80AF779-F6C6-4C4B-AD61-1999F309F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4638675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0682036-E183-4B51-8496-922414C19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4772025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Crisis playbooks and call trees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A0750B4-F7AF-44C8-B0F2-C77699674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5467350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Coordinate activation, contacts and incident actions.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48CB3D5-1DB2-4708-84AC-2131F01B8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CFB6FFA-A3C2-43F0-91C7-551D1A6C6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E141319-ED0A-497B-AB2C-470723ED0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02 / 10</a:t>
            </a:r>
          </a:p>
        </p:txBody>
      </p:sp>
    </p:spTree>
    <p:extLst>
      <p:ext uri="{BB962C8B-B14F-4D97-AF65-F5344CB8AC3E}">
        <p14:creationId xmlns:p14="http://schemas.microsoft.com/office/powerpoint/2010/main" val="137616443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8a01e494e146ea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16CC73-E926-4028-B7E2-15A78747C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9B6A084-D72A-4EED-AF2C-992A5BFAA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From daily work to oversight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EBC4B3-B1E9-4404-84C9-7B5EA9288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Supporting functions keep decisions and evidence current.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B585F4-65D6-45FB-98DA-C4834ABF1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05150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2A62A8C-D59F-4F28-8199-29A4A0108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238500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Exercises and scenario testing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BCFC5D0-99A8-40B6-8B8A-F7F2F94C9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933825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Record exercise results and lessons learned.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E0C8902-1FC2-41A1-8583-893D25A1D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105150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910EB75-9D8C-41A4-8CAD-7729AE522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238500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Dependency and concentration views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39E56B7-5990-45B5-A17E-457911C18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933825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Find shared dependencies and single points of failure.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FEA1023-4282-4914-9D70-FCA32B762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638675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5C70017-E3AF-44B5-9EAE-325F91BBD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72025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Impact tolerance monitoring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A33EFEE-EA66-475B-97FA-77908AE3A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67350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Compare disruption with the service tolerance.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2C34898-F28C-49E9-893A-2E5FE6E13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4638675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06ADDD7-9446-4A3F-B8F2-E1ABAB907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4772025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Resilience reporting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D49E5F3-0D91-48F7-8338-90554E7DC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5467350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Prepare oversight from recovery and exercise evidence.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33A975C-5A94-453D-A23E-B830E11FB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470361A-D65C-4914-AEBD-7CF00C5FE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250AD21-5F41-4A90-9912-F2774DD5F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03 / 10</a:t>
            </a:r>
          </a:p>
        </p:txBody>
      </p:sp>
    </p:spTree>
    <p:extLst>
      <p:ext uri="{BB962C8B-B14F-4D97-AF65-F5344CB8AC3E}">
        <p14:creationId xmlns:p14="http://schemas.microsoft.com/office/powerpoint/2010/main" val="178441589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151A3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23cb48446594d71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8CAF8C-64D2-4B85-8B40-CCD416786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E597C99-0A6E-495D-A462-B0112F1EE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How the work moves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E8B103-858F-469B-9C48-1487D3866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A proposed operating workflow for your evaluation.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A76579-8CD0-4E12-801E-1EA377081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42AB8D-37F0-4C5E-8DFD-16EB13964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8F32D42-1EE9-46B7-A959-28D852B75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Map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5F7AA4-4F31-4CDF-AFCD-E32221FE2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Identify the service and its dependencies.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4FD9357-736A-42DA-AF3F-FB187BCBB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33725" y="3505200"/>
            <a:ext cx="142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478D9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246CCE0-6182-458D-8187-4EF8018CC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45635A7-F42E-44B1-B30C-AA5257116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05CA9C9-25AE-4855-872F-895F17C3D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Plan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98A520A-B285-48D3-8BC0-B9CF44EF9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Set recovery objectives and accountable steps.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34A6752-E326-4637-846D-5A6FB640D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505200"/>
            <a:ext cx="142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478D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F80F931-3E8A-46E7-BEB0-DC1653919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F29DF79-0CC2-4019-A40E-DEEE15A70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33CFDA4-4D60-4F72-8E79-7A01D6F23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Exercise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0E26A39-0C01-4EC3-8EC2-7EDAD323D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Test a disruption scenario and capture the results.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B92C801-AC18-4F78-ABB9-6F98077DD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77275" y="3505200"/>
            <a:ext cx="142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478D9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9925674-63B1-4279-8B9E-CC79931DA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B64A6CE-5592-43F0-B48C-E5B37B9CD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8B7A1F3-66BA-4998-ABAF-EE9576F94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Improve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1995E7D-536F-44EA-996E-054B5F61E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Resolve gaps and update the recovery plan.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76F06CC-CB6F-4C30-ABA5-011DB0890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4360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DC08DD5-D2E6-4F30-BC95-55E9426E5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EE1FAC3-4A8B-4E9B-89DF-C487891EC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04 / 10</a:t>
            </a:r>
          </a:p>
        </p:txBody>
      </p:sp>
    </p:spTree>
    <p:extLst>
      <p:ext uri="{BB962C8B-B14F-4D97-AF65-F5344CB8AC3E}">
        <p14:creationId xmlns:p14="http://schemas.microsoft.com/office/powerpoint/2010/main" val="179897027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151A3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d2428142f2843d5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689BD9-4C0A-439A-B39A-E20C6BED0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7828954-7937-4BE1-B905-062DB4BEF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Recovery objectives answer different questions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34D2C7-D001-4144-A8C2-0BEDD5BB1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The relationships that make the workflow understandable.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A6D162-80B0-4318-93A2-2C48FC3B9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59AEF5-3779-4C12-9629-4FC4BE465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A1B3400-6B0D-4E9D-87C8-E4D5C54BA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RTO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75349AF-8C4C-4663-922E-5E5A2D685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How quickly service recovery is targeted.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05D0C28-6B62-430D-AFFD-F27F253D3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33725" y="3505200"/>
            <a:ext cx="142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478D9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30E846B-6297-472A-99F0-4CD7707CE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553A1A0-737E-4FDB-8497-77A7E5D12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5213A7D-01DC-42E4-A442-44E663231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RPO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FE24FC-E3AA-4547-A940-D63B45ED2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How much data loss the recovery design targets.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C9724C1-A37A-45DF-844F-78726FA05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505200"/>
            <a:ext cx="142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478D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D3D00FB-2268-436E-8220-EAA061353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AAEA973-0497-41D4-8CB6-9F9C97871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2D5F297-5DD6-4E61-AE5B-9E291F671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Tolerance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8A32917-8DA0-46F8-B798-1650D9E03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The disruption the business can withstand.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A4471BE-FB1A-4C70-86C4-0BB535884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77275" y="3505200"/>
            <a:ext cx="142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478D9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0D75868-F0AE-4800-AAB1-4EABA9113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DAD0F0F-780F-4A56-9DCC-FF33F7688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385DA5E-CF3F-44F5-A6E5-9C95C2102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Exercise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D892B50-4D89-4AC7-8B6E-9031F5A6C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Evidence of how the plan performed in a scenario.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9949635-5C16-415C-9A1F-EA68220A9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4360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47A4C62-B768-4C11-90E7-2931A73DD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27942F3-DD7A-49C5-9AA1-B1E7D835C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05 / 10</a:t>
            </a:r>
          </a:p>
        </p:txBody>
      </p:sp>
    </p:spTree>
    <p:extLst>
      <p:ext uri="{BB962C8B-B14F-4D97-AF65-F5344CB8AC3E}">
        <p14:creationId xmlns:p14="http://schemas.microsoft.com/office/powerpoint/2010/main" val="38881130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b31d41f80e34574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C4458D-3E89-4AD7-B90F-B3DA15C7A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7847423-0AF5-4C95-B91C-3E0D0767F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A recovery exercise reveals a shared dependency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BEE57A-8199-414B-8BB8-E0C51945A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Two critical services rely on the same supplier, which is unavailable in a tabletop scenario.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2D5C1A-0140-4956-8411-3E2F36041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209925"/>
            <a:ext cx="50196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5A7625-865F-4314-A5D0-CF1DF25F7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476625"/>
            <a:ext cx="50196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Team response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0F29DE-BE7E-4CA5-8C31-89985C792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71975"/>
            <a:ext cx="5019675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Compare recovery plans against the dependency map. Record the gap, assign an owner, and test an alternative before closing the finding.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61B7E6-A447-45DF-92BE-5A840A628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3209925"/>
            <a:ext cx="50196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EEFB11E-480C-4FFE-83C4-4B661BD30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3476625"/>
            <a:ext cx="50196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Decision point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AFA152B-D3A7-4E6E-A46B-722981FD6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4371975"/>
            <a:ext cx="5019675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A completed plan is not the same as evidence of successful recovery.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DB2DCCE-001B-49B8-A1C8-2FC6D98FD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D31E88C-BD12-4533-A801-DC641E7EA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5A97C78-6765-4707-B0FD-4BBF8125F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06 / 10</a:t>
            </a:r>
          </a:p>
        </p:txBody>
      </p:sp>
    </p:spTree>
    <p:extLst>
      <p:ext uri="{BB962C8B-B14F-4D97-AF65-F5344CB8AC3E}">
        <p14:creationId xmlns:p14="http://schemas.microsoft.com/office/powerpoint/2010/main" val="190757148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c334b9c79f4ca7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A16C53-5857-4EAA-AA57-3CF625BC9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1304C72-AB0C-4F1E-906A-CF69E0F2B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What changes for your team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5538290-EBEB-4B54-9C49-F111BBC0E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The practical value to evaluate against your current process.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909786-05E4-4360-B60A-505D3CBE6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209925"/>
            <a:ext cx="50196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A5CD622-8604-45A5-8751-8DF455414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476625"/>
            <a:ext cx="50196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Recovery planning around the service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F93C6A-6A07-417D-9A06-A742C8370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71975"/>
            <a:ext cx="5019675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Dependency context helps teams test whether the plan addresses how the service actually operates.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2B4DAC7-1A40-4A4E-AEA3-C09435C82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3209925"/>
            <a:ext cx="50196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902483A-2281-4E6A-BFB3-FD5F67A75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3476625"/>
            <a:ext cx="50196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Lessons that lead to action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4EB1747-7FD3-4FAA-9024-C008DEE54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4371975"/>
            <a:ext cx="5019675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Owned exercise findings connect identified gaps to the next plan update and retest.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4DEA888-6773-4D2E-8A5B-2F53C1525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61D5B31-FA45-4E79-B0F8-0E087D43D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BE3AECE-14D0-4FAE-B36A-1E5C48A56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07 / 10</a:t>
            </a:r>
          </a:p>
        </p:txBody>
      </p:sp>
    </p:spTree>
    <p:extLst>
      <p:ext uri="{BB962C8B-B14F-4D97-AF65-F5344CB8AC3E}">
        <p14:creationId xmlns:p14="http://schemas.microsoft.com/office/powerpoint/2010/main" val="207683564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1A3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389b2ed16e4102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3258E4-6E74-44C9-81CF-78438A732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6827CB2-3F2B-4AB2-8197-DD33C81A6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Where this module connects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257584-2020-4077-A6DD-F2D30416B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Confirm the interfaces and available data for the intended deployment.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165F0D9-EB10-4864-A70B-43C915438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71825"/>
            <a:ext cx="10906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4C70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2BEBD1-A37D-470A-8D59-BDE2F51D8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381375"/>
            <a:ext cx="2743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Sources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ED55FE6-6FB1-491B-A5A5-B7F0F2748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3371850"/>
            <a:ext cx="7762875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Service maps, business impact analyses and recovery exercise records.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238E73-C001-4F0E-AD31-58B3DF6C4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171950"/>
            <a:ext cx="10906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4C7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E3F6D22-4F5B-41AC-AE6D-8B0EDA6AB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0"/>
            <a:ext cx="2743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Connected modules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A33B8C6-5EE1-4454-99DE-48B3EC33A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4371975"/>
            <a:ext cx="7762875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Enterprise GRC, Vendor Risk and Risk Management.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9C3DB83-54FB-4318-9723-D229D559A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72075"/>
            <a:ext cx="10906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4C70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FCA0695-82AC-4380-9551-94F25215F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381625"/>
            <a:ext cx="2743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Working outputs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847E07F-FEE4-40E3-B1FC-E6BBBCF7C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5372100"/>
            <a:ext cx="7762875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Recovery plans, exercise findings and resilience reports.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9B510BB-FE67-4A2B-B029-39ABDACDF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436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D152B2A-A556-40D4-B9DB-2020AC966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7AC2272-EDF5-4CA3-9486-96AACF388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08 / 10</a:t>
            </a:r>
          </a:p>
        </p:txBody>
      </p:sp>
    </p:spTree>
    <p:extLst>
      <p:ext uri="{BB962C8B-B14F-4D97-AF65-F5344CB8AC3E}">
        <p14:creationId xmlns:p14="http://schemas.microsoft.com/office/powerpoint/2010/main" val="145759224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6eecc7b2d54ad1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D24F01-80D2-4686-9378-FB7E8B8DA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151C6D3-CFE6-4596-9384-709349612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What to validate in your evaluation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9A7173-8754-424E-9A09-2FD5FA7F6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Use a representative case and agree the acceptance evidence before expansion.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0BDA86-8464-41A5-9D9E-A14784427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71825"/>
            <a:ext cx="10906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3CB48B3-C813-4CEF-BE08-640698E12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381375"/>
            <a:ext cx="2743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Service and continuity owners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B0CDD1-844A-41DE-8F90-50869C41B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3371850"/>
            <a:ext cx="7762875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Agree priorities and approve recovery plans.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5D0646-1DE4-442B-BB1D-8432F2D78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171950"/>
            <a:ext cx="10906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4A59B71-9CBA-498F-ACBF-FCE12ADC0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0"/>
            <a:ext cx="2743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Evidence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1C1C546-1396-4715-9B3E-856879B34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4371975"/>
            <a:ext cx="7762875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Retain scenario scope, exercise results and lessons learned.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A48AD6C-C656-4173-9235-882FFE3CD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72075"/>
            <a:ext cx="10906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1AC15CD-38E1-4B06-8414-99381B3C0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381625"/>
            <a:ext cx="2743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Measure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1DE2C81-27BA-406F-A82A-83495ACD8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5372100"/>
            <a:ext cx="7762875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Track untested dependencies and overdue exercise findings.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AAEB0F5-5333-414D-B457-E9356629E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8BCD69B-31BB-4D3F-836B-977E7999C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80DE13E-5EEE-4DC5-85F4-CE9F752CA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09 / 10</a:t>
            </a:r>
          </a:p>
        </p:txBody>
      </p:sp>
    </p:spTree>
    <p:extLst>
      <p:ext uri="{BB962C8B-B14F-4D97-AF65-F5344CB8AC3E}">
        <p14:creationId xmlns:p14="http://schemas.microsoft.com/office/powerpoint/2010/main" val="185972928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151A3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633dcf25084ac5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E12063-5631-48BD-B675-44BC0933B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0315F06-46A3-4B49-B305-19F9FDADF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62075"/>
            <a:ext cx="10906125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0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40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A focused walkthrough</a:t>
            </a:r>
          </a:p>
          <a:p xmlns:a="http://schemas.openxmlformats.org/drawingml/2006/main">
            <a:pPr>
              <a:defRPr sz="40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40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Business Continuity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1C6A59-C9F8-4E26-B7EE-AE3DA2509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43250"/>
            <a:ext cx="990600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2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Bring a representative workflow, its source records and the people who own the decision.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505B98F-AC09-4B60-B347-0B7DF5AFC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62450"/>
            <a:ext cx="50673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383EF4-DB81-4B7C-AFA3-04C288DAA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581525"/>
            <a:ext cx="50292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Starting point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08D7E1-ABE9-45B5-8924-3EFD0302C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019675"/>
            <a:ext cx="5029200" cy="771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A recovery exercise reveals a shared dependency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3ABCEE4-288E-4EEF-9A2A-FF1B3F0C5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4362450"/>
            <a:ext cx="50673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0AC84EA-BC8B-4998-A29F-F8AB7CF11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4581525"/>
            <a:ext cx="50292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Working session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0B0C5D9-7832-498D-86D8-1E24C5616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5019675"/>
            <a:ext cx="5029200" cy="771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Follow the case from input through review to retained evidence.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16113B8-4A2F-480A-B909-96C33920A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848350"/>
            <a:ext cx="304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  <a:hlinkClick xmlns:r="http://schemas.openxmlformats.org/officeDocument/2006/relationships" r:id="R79e4e727ecd0448d"/>
              </a:rPr>
              <a:t>Genellipse.com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2BBCEDC-8058-4E4B-B477-88204607C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5848350"/>
            <a:ext cx="3429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  <a:hlinkClick xmlns:r="http://schemas.openxmlformats.org/officeDocument/2006/relationships" r:id="R20e33f5f21a449f4"/>
              </a:rPr>
              <a:t>genesecure.ca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996A5F8-F5C1-47D1-A494-30D6A2FF0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4360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9243FAB-32DC-49C2-8283-AB7BF1D44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506A4D1-07F4-4576-B237-C8BBB1434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10 / 10</a:t>
            </a:r>
          </a:p>
        </p:txBody>
      </p:sp>
    </p:spTree>
    <p:extLst>
      <p:ext uri="{BB962C8B-B14F-4D97-AF65-F5344CB8AC3E}">
        <p14:creationId xmlns:p14="http://schemas.microsoft.com/office/powerpoint/2010/main" val="1812663207"/>
      </p:ext>
    </p:extLst>
  </p:cSld>
</p:sld>
</file>

<file path=ppt/theme/theme1.xml><?xml version="1.0" encoding="utf-8"?>
<a:theme xmlns:a="http://schemas.openxmlformats.org/drawingml/2006/main" name="ChatGPT">
  <a:themeElements>
    <a:clrScheme name="GeneSecure">
      <a:dk1>
        <a:srgbClr val="000000"/>
      </a:dk1>
      <a:lt1>
        <a:srgbClr val="FFFFFF"/>
      </a:lt1>
      <a:dk2>
        <a:srgbClr val="151A30"/>
      </a:dk2>
      <a:lt2>
        <a:srgbClr val="F7F5F1"/>
      </a:lt2>
      <a:accent1>
        <a:srgbClr val="6658CF"/>
      </a:accent1>
      <a:accent2>
        <a:srgbClr val="8CE1C7"/>
      </a:accent2>
      <a:accent3>
        <a:srgbClr val="A49AED"/>
      </a:accent3>
      <a:accent4>
        <a:srgbClr val="D7B381"/>
      </a:accent4>
      <a:accent5>
        <a:srgbClr val="53768B"/>
      </a:accent5>
      <a:accent6>
        <a:srgbClr val="D4D7E3"/>
      </a:accent6>
      <a:hlink>
        <a:srgbClr val="8CE1C7"/>
      </a:hlink>
      <a:folHlink>
        <a:srgbClr val="8CE1C7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GeneSecure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2026-09-28T11:07:40.3570000Z</dcterms:created>
  <dcterms:modified xsi:type="dcterms:W3CDTF">2026-09-28T11:07:40.3570000Z</dcterms:modified>
</coreProperties>
</file>