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1.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7d81842145f84520" /><Relationship Type="http://schemas.openxmlformats.org/officeDocument/2006/relationships/extended-properties" Target="/docProps/app.xml" Id="Rcd346b087a6c4aa1" /><Relationship Type="http://schemas.openxmlformats.org/officeDocument/2006/relationships/officeDocument" Target="/ppt/presentation.xml" Id="Rd51a9caede4548c8" /></Relationships>
</file>

<file path=ppt/presentation.xml><?xml version="1.0" encoding="utf-8"?>
<p:presentation xmlns:p="http://schemas.openxmlformats.org/presentationml/2006/main">
  <p:sldMasterIdLst>
    <p:sldMasterId xmlns:r="http://schemas.openxmlformats.org/officeDocument/2006/relationships" id="2147483648" r:id="Rca2921be68c4490e"/>
  </p:sldMasterIdLst>
  <p:notesMasterIdLst>
    <p:notesMasterId xmlns:r="http://schemas.openxmlformats.org/officeDocument/2006/relationships" r:id="Rcc914630910c4f2b"/>
  </p:notesMasterIdLst>
  <p:sldIdLst>
    <p:sldId xmlns:r="http://schemas.openxmlformats.org/officeDocument/2006/relationships" id="256" r:id="R199abc695cc24989"/>
    <p:sldId xmlns:r="http://schemas.openxmlformats.org/officeDocument/2006/relationships" id="257" r:id="Rbc710012dc9c4b9f"/>
    <p:sldId xmlns:r="http://schemas.openxmlformats.org/officeDocument/2006/relationships" id="258" r:id="Rd6b942c7abba472b"/>
    <p:sldId xmlns:r="http://schemas.openxmlformats.org/officeDocument/2006/relationships" id="259" r:id="Rbebac8f7a9d54894"/>
    <p:sldId xmlns:r="http://schemas.openxmlformats.org/officeDocument/2006/relationships" id="260" r:id="Re485b2fda7ff4fb3"/>
    <p:sldId xmlns:r="http://schemas.openxmlformats.org/officeDocument/2006/relationships" id="261" r:id="R59e03888cc8944dc"/>
    <p:sldId xmlns:r="http://schemas.openxmlformats.org/officeDocument/2006/relationships" id="262" r:id="Reeb5e13bf947455e"/>
    <p:sldId xmlns:r="http://schemas.openxmlformats.org/officeDocument/2006/relationships" id="263" r:id="Re18d7495051948e2"/>
    <p:sldId xmlns:r="http://schemas.openxmlformats.org/officeDocument/2006/relationships" id="264" r:id="Rd381e290066d47cf"/>
    <p:sldId xmlns:r="http://schemas.openxmlformats.org/officeDocument/2006/relationships" id="265" r:id="R3743ac697a2442e7"/>
    <p:sldId xmlns:r="http://schemas.openxmlformats.org/officeDocument/2006/relationships" id="266" r:id="R11998a33559f42a7"/>
    <p:sldId xmlns:r="http://schemas.openxmlformats.org/officeDocument/2006/relationships" id="267" r:id="R2416b20156f04305"/>
    <p:sldId xmlns:r="http://schemas.openxmlformats.org/officeDocument/2006/relationships" id="268" r:id="R9d10407986a04085"/>
    <p:sldId xmlns:r="http://schemas.openxmlformats.org/officeDocument/2006/relationships" id="269" r:id="Rda67b8615b7446a1"/>
    <p:sldId xmlns:r="http://schemas.openxmlformats.org/officeDocument/2006/relationships" id="270" r:id="Rbae7c720b27b4a5e"/>
    <p:sldId xmlns:r="http://schemas.openxmlformats.org/officeDocument/2006/relationships" id="271" r:id="R90d9e71b0a404c27"/>
    <p:sldId xmlns:r="http://schemas.openxmlformats.org/officeDocument/2006/relationships" id="272" r:id="R45184d5bcc6b426c"/>
    <p:sldId xmlns:r="http://schemas.openxmlformats.org/officeDocument/2006/relationships" id="273" r:id="Rd11bd7d802b74504"/>
    <p:sldId xmlns:r="http://schemas.openxmlformats.org/officeDocument/2006/relationships" id="274" r:id="Rca722da7313a4027"/>
    <p:sldId xmlns:r="http://schemas.openxmlformats.org/officeDocument/2006/relationships" id="275" r:id="R9ed0fe096ee34a7c"/>
    <p:sldId xmlns:r="http://schemas.openxmlformats.org/officeDocument/2006/relationships" id="276" r:id="R5ec484bd817347c5"/>
    <p:sldId xmlns:r="http://schemas.openxmlformats.org/officeDocument/2006/relationships" id="277" r:id="R5ee731a2eefb4e7c"/>
    <p:sldId xmlns:r="http://schemas.openxmlformats.org/officeDocument/2006/relationships" id="278" r:id="R462592b1f76f4177"/>
    <p:sldId xmlns:r="http://schemas.openxmlformats.org/officeDocument/2006/relationships" id="279" r:id="Rac2a6eaf88934d2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cbcc72e97c14b51" /><Relationship Type="http://schemas.openxmlformats.org/officeDocument/2006/relationships/slideMaster" Target="/ppt/slideMasters/slideMaster1.xml" Id="Rca2921be68c4490e" /><Relationship Type="http://schemas.openxmlformats.org/officeDocument/2006/relationships/notesMaster" Target="/ppt/notesMasters/notesMaster1.xml" Id="Rcc914630910c4f2b" /><Relationship Type="http://schemas.openxmlformats.org/officeDocument/2006/relationships/presProps" Target="/ppt/presProps.xml" Id="Rc8c5e2c891844785" /><Relationship Type="http://schemas.openxmlformats.org/officeDocument/2006/relationships/tableStyles" Target="/ppt/tableStyles.xml" Id="Rb8a9e38d1b614ee5" /><Relationship Type="http://schemas.openxmlformats.org/officeDocument/2006/relationships/slide" Target="/ppt/slides/slide1.xml" Id="R199abc695cc24989" /><Relationship Type="http://schemas.openxmlformats.org/officeDocument/2006/relationships/slide" Target="/ppt/slides/slide2.xml" Id="Rbc710012dc9c4b9f" /><Relationship Type="http://schemas.openxmlformats.org/officeDocument/2006/relationships/slide" Target="/ppt/slides/slide3.xml" Id="Rd6b942c7abba472b" /><Relationship Type="http://schemas.openxmlformats.org/officeDocument/2006/relationships/slide" Target="/ppt/slides/slide4.xml" Id="Rbebac8f7a9d54894" /><Relationship Type="http://schemas.openxmlformats.org/officeDocument/2006/relationships/slide" Target="/ppt/slides/slide5.xml" Id="Re485b2fda7ff4fb3" /><Relationship Type="http://schemas.openxmlformats.org/officeDocument/2006/relationships/slide" Target="/ppt/slides/slide6.xml" Id="R59e03888cc8944dc" /><Relationship Type="http://schemas.openxmlformats.org/officeDocument/2006/relationships/slide" Target="/ppt/slides/slide7.xml" Id="Reeb5e13bf947455e" /><Relationship Type="http://schemas.openxmlformats.org/officeDocument/2006/relationships/slide" Target="/ppt/slides/slide8.xml" Id="Re18d7495051948e2" /><Relationship Type="http://schemas.openxmlformats.org/officeDocument/2006/relationships/slide" Target="/ppt/slides/slide9.xml" Id="Rd381e290066d47cf" /><Relationship Type="http://schemas.openxmlformats.org/officeDocument/2006/relationships/slide" Target="/ppt/slides/slide10.xml" Id="R3743ac697a2442e7" /><Relationship Type="http://schemas.openxmlformats.org/officeDocument/2006/relationships/slide" Target="/ppt/slides/slide11.xml" Id="R11998a33559f42a7" /><Relationship Type="http://schemas.openxmlformats.org/officeDocument/2006/relationships/slide" Target="/ppt/slides/slide12.xml" Id="R2416b20156f04305" /><Relationship Type="http://schemas.openxmlformats.org/officeDocument/2006/relationships/slide" Target="/ppt/slides/slide13.xml" Id="R9d10407986a04085" /><Relationship Type="http://schemas.openxmlformats.org/officeDocument/2006/relationships/slide" Target="/ppt/slides/slide14.xml" Id="Rda67b8615b7446a1" /><Relationship Type="http://schemas.openxmlformats.org/officeDocument/2006/relationships/slide" Target="/ppt/slides/slide15.xml" Id="Rbae7c720b27b4a5e" /><Relationship Type="http://schemas.openxmlformats.org/officeDocument/2006/relationships/slide" Target="/ppt/slides/slide16.xml" Id="R90d9e71b0a404c27" /><Relationship Type="http://schemas.openxmlformats.org/officeDocument/2006/relationships/slide" Target="/ppt/slides/slide17.xml" Id="R45184d5bcc6b426c" /><Relationship Type="http://schemas.openxmlformats.org/officeDocument/2006/relationships/slide" Target="/ppt/slides/slide18.xml" Id="Rd11bd7d802b74504" /><Relationship Type="http://schemas.openxmlformats.org/officeDocument/2006/relationships/slide" Target="/ppt/slides/slide19.xml" Id="Rca722da7313a4027" /><Relationship Type="http://schemas.openxmlformats.org/officeDocument/2006/relationships/slide" Target="/ppt/slides/slide20.xml" Id="R9ed0fe096ee34a7c" /><Relationship Type="http://schemas.openxmlformats.org/officeDocument/2006/relationships/slide" Target="/ppt/slides/slide21.xml" Id="R5ec484bd817347c5" /><Relationship Type="http://schemas.openxmlformats.org/officeDocument/2006/relationships/slide" Target="/ppt/slides/slide22.xml" Id="R5ee731a2eefb4e7c" /><Relationship Type="http://schemas.openxmlformats.org/officeDocument/2006/relationships/slide" Target="/ppt/slides/slide23.xml" Id="R462592b1f76f4177" /><Relationship Type="http://schemas.openxmlformats.org/officeDocument/2006/relationships/slide" Target="/ppt/slides/slide24.xml" Id="Rac2a6eaf88934d2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87167c7d69f42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bed950a4dfe4962" /><Relationship Type="http://schemas.openxmlformats.org/officeDocument/2006/relationships/notesMaster" Target="/ppt/notesMasters/notesMaster1.xml" Id="R5b93a04ef09f4c0f" /></Relationships>
</file>

<file path=ppt/notesSlides/_rels/notesSlide2.xml.rels>&#65279;<?xml version="1.0" encoding="utf-8"?><Relationships xmlns="http://schemas.openxmlformats.org/package/2006/relationships"><Relationship Type="http://schemas.openxmlformats.org/officeDocument/2006/relationships/slide" Target="/ppt/slides/slide2.xml" Id="R485187def7434a38" /><Relationship Type="http://schemas.openxmlformats.org/officeDocument/2006/relationships/notesMaster" Target="/ppt/notesMasters/notesMaster1.xml" Id="Rfa77daa2fcbb44a6" /></Relationships>
</file>

<file path=ppt/notesSlides/_rels/notesSlide3.xml.rels>&#65279;<?xml version="1.0" encoding="utf-8"?><Relationships xmlns="http://schemas.openxmlformats.org/package/2006/relationships"><Relationship Type="http://schemas.openxmlformats.org/officeDocument/2006/relationships/slide" Target="/ppt/slides/slide3.xml" Id="R5b9006f17e89465e" /><Relationship Type="http://schemas.openxmlformats.org/officeDocument/2006/relationships/notesMaster" Target="/ppt/notesMasters/notesMaster1.xml" Id="R1832ccfe65564e75" /></Relationships>
</file>

<file path=ppt/notesSlides/_rels/notesSlide4.xml.rels>&#65279;<?xml version="1.0" encoding="utf-8"?><Relationships xmlns="http://schemas.openxmlformats.org/package/2006/relationships"><Relationship Type="http://schemas.openxmlformats.org/officeDocument/2006/relationships/slide" Target="/ppt/slides/slide4.xml" Id="R734d025ff4ec4e43" /><Relationship Type="http://schemas.openxmlformats.org/officeDocument/2006/relationships/notesMaster" Target="/ppt/notesMasters/notesMaster1.xml" Id="R4f21a6a65c7043ee" /></Relationships>
</file>

<file path=ppt/notesSlides/_rels/notesSlide5.xml.rels>&#65279;<?xml version="1.0" encoding="utf-8"?><Relationships xmlns="http://schemas.openxmlformats.org/package/2006/relationships"><Relationship Type="http://schemas.openxmlformats.org/officeDocument/2006/relationships/slide" Target="/ppt/slides/slide5.xml" Id="R1a8d0eae4ec94902" /><Relationship Type="http://schemas.openxmlformats.org/officeDocument/2006/relationships/notesMaster" Target="/ppt/notesMasters/notesMaster1.xml" Id="Rd6563962e25e40c2" /></Relationships>
</file>

<file path=ppt/notesSlides/_rels/notesSlide6.xml.rels>&#65279;<?xml version="1.0" encoding="utf-8"?><Relationships xmlns="http://schemas.openxmlformats.org/package/2006/relationships"><Relationship Type="http://schemas.openxmlformats.org/officeDocument/2006/relationships/slide" Target="/ppt/slides/slide6.xml" Id="Raa979235a41a4c27" /><Relationship Type="http://schemas.openxmlformats.org/officeDocument/2006/relationships/notesMaster" Target="/ppt/notesMasters/notesMaster1.xml" Id="R52e9296a98434f9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d20ec6bca3a48a4" /><Relationship Type="http://schemas.openxmlformats.org/officeDocument/2006/relationships/notesMaster" Target="/ppt/notesMasters/notesMaster1.xml" Id="R00abba8a842f4b6c" /></Relationships>
</file>

<file path=ppt/notesSlides/_rels/notesSlide8.xml.rels>&#65279;<?xml version="1.0" encoding="utf-8"?><Relationships xmlns="http://schemas.openxmlformats.org/package/2006/relationships"><Relationship Type="http://schemas.openxmlformats.org/officeDocument/2006/relationships/slide" Target="/ppt/slides/slide8.xml" Id="R442b770fe2884287" /><Relationship Type="http://schemas.openxmlformats.org/officeDocument/2006/relationships/notesMaster" Target="/ppt/notesMasters/notesMaster1.xml" Id="R68ea98dd41f44c5c" /></Relationships>
</file>

<file path=ppt/notesSlides/_rels/notesSlide9.xml.rels>&#65279;<?xml version="1.0" encoding="utf-8"?><Relationships xmlns="http://schemas.openxmlformats.org/package/2006/relationships"><Relationship Type="http://schemas.openxmlformats.org/officeDocument/2006/relationships/slide" Target="/ppt/slides/slide9.xml" Id="Red02c6dfcb2f4755" /><Relationship Type="http://schemas.openxmlformats.org/officeDocument/2006/relationships/notesMaster" Target="/ppt/notesMasters/notesMaster1.xml" Id="Rc597c9371c8349e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51548908e524264" /><Relationship Type="http://schemas.openxmlformats.org/officeDocument/2006/relationships/notesMaster" Target="/ppt/notesMasters/notesMaster1.xml" Id="Rfe56edd3d74b450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c09c8940623446a" /><Relationship Type="http://schemas.openxmlformats.org/officeDocument/2006/relationships/notesMaster" Target="/ppt/notesMasters/notesMaster1.xml" Id="Rf8054abe0f2544c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9c99a23b7d84591" /><Relationship Type="http://schemas.openxmlformats.org/officeDocument/2006/relationships/notesMaster" Target="/ppt/notesMasters/notesMaster1.xml" Id="Rf00706e3fdab49a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6f42ff672ad438b" /><Relationship Type="http://schemas.openxmlformats.org/officeDocument/2006/relationships/notesMaster" Target="/ppt/notesMasters/notesMaster1.xml" Id="Rd18a8a66ec994f0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4132c5471844ae9" /><Relationship Type="http://schemas.openxmlformats.org/officeDocument/2006/relationships/notesMaster" Target="/ppt/notesMasters/notesMaster1.xml" Id="Rd6bf45626241442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66adbf8567b464a" /><Relationship Type="http://schemas.openxmlformats.org/officeDocument/2006/relationships/notesMaster" Target="/ppt/notesMasters/notesMaster1.xml" Id="Ra7c5824cd1044e3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e4323dedd3c4816" /><Relationship Type="http://schemas.openxmlformats.org/officeDocument/2006/relationships/notesMaster" Target="/ppt/notesMasters/notesMaster1.xml" Id="R8b36d3b6416844d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1df33e3f97046f0" /><Relationship Type="http://schemas.openxmlformats.org/officeDocument/2006/relationships/notesMaster" Target="/ppt/notesMasters/notesMaster1.xml" Id="R46da209f690b4d0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c97b522bd614018" /><Relationship Type="http://schemas.openxmlformats.org/officeDocument/2006/relationships/notesMaster" Target="/ppt/notesMasters/notesMaster1.xml" Id="R70b544abb66b435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9ce804452174441" /><Relationship Type="http://schemas.openxmlformats.org/officeDocument/2006/relationships/notesMaster" Target="/ppt/notesMasters/notesMaster1.xml" Id="Rf806887a9dbf493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1c424712f6840d1" /><Relationship Type="http://schemas.openxmlformats.org/officeDocument/2006/relationships/notesMaster" Target="/ppt/notesMasters/notesMaster1.xml" Id="R85c222505ade459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bc7ee977f0a4b7e" /><Relationship Type="http://schemas.openxmlformats.org/officeDocument/2006/relationships/notesMaster" Target="/ppt/notesMasters/notesMaster1.xml" Id="R732b053637a44e8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e61ac6cfb854680" /><Relationship Type="http://schemas.openxmlformats.org/officeDocument/2006/relationships/notesMaster" Target="/ppt/notesMasters/notesMaster1.xml" Id="R7d7f30529ab8481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4f0d28378e44dcd" /><Relationship Type="http://schemas.openxmlformats.org/officeDocument/2006/relationships/notesMaster" Target="/ppt/notesMasters/notesMaster1.xml" Id="R02ba977cc2914ca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b288e464a93476d" /><Relationship Type="http://schemas.openxmlformats.org/officeDocument/2006/relationships/notesMaster" Target="/ppt/notesMasters/notesMaster1.xml" Id="Rfd04814c01054a4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GeneData product overview</a:t>
            </a:r>
          </a:p>
          <a:p xmlns:a="http://schemas.openxmlformats.org/drawingml/2006/main">
            <a:r>
              <a:t>One governed foundation for engineering, analytics and AI.</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 slows when every team rebuilds context before it can act.</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shared control plane connects specialist work to business outcomes.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 connects sources, transformations and consumers through shared metadata and policy.</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reusable data product has an owner, a contract and evidence that consumers can inspect.</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Ingestion, transformation and orchestration share an execution graph.</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storage and workload-aware compute support governed analytical access.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Datasets become useful when people understand what the fields mean and who owns them.</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Cortex AI and GeneData connect model work to data permissions and review.</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specialist owns a distinct part of the path to a dependable decision.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implementation: match ledger activity to settlement records without losing exceptions.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example. A tolerance cannot conceal a currency mismatch.</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Example implementation: policy changes feed finance, actuarial work and servicing.</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platform supports different business questions and data boundaries.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connected platform needs consistent rules at source access and every consuming surface.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Confirm each source and operation before committing the migration plan.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 can begin with a bounded workflow while existing systems continue to serve the business.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Illustration: 20 recurring workflows each run 12 times per year.</a:t>
            </a:r>
          </a:p>
          <a:p xmlns:a="http://schemas.openxmlformats.org/drawingml/2006/main">
            <a:r>
              <a:t/>
            </a:r>
          </a:p>
          <a:p xmlns:a="http://schemas.openxmlformats.org/drawingml/2006/main">
            <a:r>
              <a:t>Synthetic planning example. Assumptions are illustrative, not measured customer outcomes.</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same period and currency for benefits and all incremental costs.</a:t>
            </a:r>
          </a:p>
          <a:p xmlns:a="http://schemas.openxmlformats.org/drawingml/2006/main">
            <a:r>
              <a:t/>
            </a:r>
          </a:p>
          <a:p xmlns:a="http://schemas.openxmlformats.org/drawingml/2006/main">
            <a:r>
              <a:t>Illustrative economics in currency units, not a GeneData price quote. Capacity must translate into realised benefit.</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useful demonstration follows your exceptions as closely as your successful records.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scopes an MVP within six weeks around one agreed workflow and its acceptance tests.</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GeneData’s Trust Center makes workload-specific review part of adoption.</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accessed 27 September 2026. The platform pages describe the offering. Integration status and security commitments must be confirmed for the selected deployment. Proposed use cases and synthetic metrics are not assertions of a customer deployment or a performance guarantee.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the business question, the source systems and the people accountable for the result. Genellipse will help define the architecture, implement the workflow and measure the outcome.</a:t>
            </a:r>
          </a:p>
          <a:p xmlns:a="http://schemas.openxmlformats.org/drawingml/2006/main">
            <a:r>
              <a:t/>
            </a:r>
          </a:p>
          <a:p xmlns:a="http://schemas.openxmlformats.org/drawingml/2006/main">
            <a:r>
              <a:t>GeneData capabilities and proposed workflows. Deployment scope requires validation.</a:t>
            </a:r>
          </a:p>
          <a:p xmlns:a="http://schemas.openxmlformats.org/drawingml/2006/main">
            <a:r>
              <a:t/>
            </a:r>
          </a:p>
          <a:p xmlns:a="http://schemas.openxmlformats.org/drawingml/2006/main">
            <a:r>
              <a:t>Primary sources reviewed 27 September 2026:</a:t>
            </a:r>
          </a:p>
          <a:p xmlns:a="http://schemas.openxmlformats.org/drawingml/2006/main">
            <a:r>
              <a:t>https://data.genellipse.ai/product/overview</a:t>
            </a:r>
          </a:p>
          <a:p xmlns:a="http://schemas.openxmlformats.org/drawingml/2006/main">
            <a:r>
              <a:t>https://data.genellipse.ai/product/data-engineering</a:t>
            </a:r>
          </a:p>
          <a:p xmlns:a="http://schemas.openxmlformats.org/drawingml/2006/main">
            <a:r>
              <a:t>https://data.genellipse.ai/product/data-management</a:t>
            </a:r>
          </a:p>
          <a:p xmlns:a="http://schemas.openxmlformats.org/drawingml/2006/main">
            <a:r>
              <a:t>https://data.genellipse.ai/product/business-intelligence</a:t>
            </a:r>
          </a:p>
          <a:p xmlns:a="http://schemas.openxmlformats.org/drawingml/2006/main">
            <a:r>
              <a:t>https://data.genellipse.ai/product/data-science</a:t>
            </a:r>
          </a:p>
          <a:p xmlns:a="http://schemas.openxmlformats.org/drawingml/2006/main">
            <a:r>
              <a:t>https://data.genellipse.ai/product/security</a:t>
            </a:r>
          </a:p>
          <a:p xmlns:a="http://schemas.openxmlformats.org/drawingml/2006/main">
            <a:r>
              <a:t>https://data.genellipse.ai/trust</a:t>
            </a:r>
          </a:p>
          <a:p xmlns:a="http://schemas.openxmlformats.org/drawingml/2006/main">
            <a:r>
              <a:t/>
            </a:r>
          </a:p>
          <a:p xmlns:a="http://schemas.openxmlformats.org/drawingml/2006/main">
            <a:r>
              <a:t>Brand assets: GeneData and Genellipse logos from Genellipse.com. Editorial images are original generated fictional scenes.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c5f0682443a4f7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1354487669a4bb7" /><Relationship Type="http://schemas.openxmlformats.org/officeDocument/2006/relationships/slideLayout" Target="/ppt/slideLayouts/slideLayout1.xml" Id="R3b492ff8eadc497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b492ff8eadc497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2927da6bec14c4a" /><Relationship Type="http://schemas.openxmlformats.org/officeDocument/2006/relationships/image" Target="/ppt/media/image.jpeg" Id="Red9e0aecf3354547" /><Relationship Type="http://schemas.openxmlformats.org/officeDocument/2006/relationships/image" Target="/ppt/media/image.png" Id="R5d8b338ad6b04cfa" /><Relationship Type="http://schemas.openxmlformats.org/officeDocument/2006/relationships/notesSlide" Target="/ppt/notesSlides/notesSlide1.xml" Id="Ra5f701c1ab1a4e0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4868dd6297740e9" /><Relationship Type="http://schemas.openxmlformats.org/officeDocument/2006/relationships/image" Target="/ppt/media/image2.png" Id="Ra44e2bfe3d434ad6" /><Relationship Type="http://schemas.openxmlformats.org/officeDocument/2006/relationships/notesSlide" Target="/ppt/notesSlides/notesSlide2.xml" Id="R4084ec7202f1418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c053e26f4b34a40" /><Relationship Type="http://schemas.openxmlformats.org/officeDocument/2006/relationships/image" Target="/ppt/media/image3.png" Id="Rc5dca06f355c4b7e" /><Relationship Type="http://schemas.openxmlformats.org/officeDocument/2006/relationships/notesSlide" Target="/ppt/notesSlides/notesSlide3.xml" Id="Rf0ff87bda07242e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bf0bd354be34b03" /><Relationship Type="http://schemas.openxmlformats.org/officeDocument/2006/relationships/image" Target="/ppt/media/image4.png" Id="R5513fbd3ccda47c1" /><Relationship Type="http://schemas.openxmlformats.org/officeDocument/2006/relationships/notesSlide" Target="/ppt/notesSlides/notesSlide4.xml" Id="Rff7c673d28b54e6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418058864d64b4e" /><Relationship Type="http://schemas.openxmlformats.org/officeDocument/2006/relationships/image" Target="/ppt/media/image5.png" Id="R505be2007f974f39" /><Relationship Type="http://schemas.openxmlformats.org/officeDocument/2006/relationships/notesSlide" Target="/ppt/notesSlides/notesSlide5.xml" Id="R3e6f8754c83a438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e191c00f2ff45cd" /><Relationship Type="http://schemas.openxmlformats.org/officeDocument/2006/relationships/image" Target="/ppt/media/image6.png" Id="Rc703b715f9ed4d14" /><Relationship Type="http://schemas.openxmlformats.org/officeDocument/2006/relationships/notesSlide" Target="/ppt/notesSlides/notesSlide6.xml" Id="R670080f3e120411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21738e270ce4d00" /><Relationship Type="http://schemas.openxmlformats.org/officeDocument/2006/relationships/image" Target="/ppt/media/image7.png" Id="R9c03d747e5724a20" /><Relationship Type="http://schemas.openxmlformats.org/officeDocument/2006/relationships/notesSlide" Target="/ppt/notesSlides/notesSlide7.xml" Id="Rfe0b0a8a8ff64fc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941783b252443c5" /><Relationship Type="http://schemas.openxmlformats.org/officeDocument/2006/relationships/image" Target="/ppt/media/image8.png" Id="R65d4d1a3a070469b" /><Relationship Type="http://schemas.openxmlformats.org/officeDocument/2006/relationships/notesSlide" Target="/ppt/notesSlides/notesSlide8.xml" Id="R1091f796b7cf43f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7cc39a4f9fa4033" /><Relationship Type="http://schemas.openxmlformats.org/officeDocument/2006/relationships/image" Target="/ppt/media/image9.png" Id="Rc8932da439544a09" /><Relationship Type="http://schemas.openxmlformats.org/officeDocument/2006/relationships/notesSlide" Target="/ppt/notesSlides/notesSlide9.xml" Id="Ra41237c81f764ee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985768f1223405d" /><Relationship Type="http://schemas.openxmlformats.org/officeDocument/2006/relationships/image" Target="/ppt/media/image10.png" Id="R5473e56c9a0c4280" /><Relationship Type="http://schemas.openxmlformats.org/officeDocument/2006/relationships/notesSlide" Target="/ppt/notesSlides/notesSlide10.xml" Id="R5a514f5b96dd457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7ce3ac6a88a4afb" /><Relationship Type="http://schemas.openxmlformats.org/officeDocument/2006/relationships/image" Target="/ppt/media/image11.png" Id="R09dafa2b3586411e" /><Relationship Type="http://schemas.openxmlformats.org/officeDocument/2006/relationships/notesSlide" Target="/ppt/notesSlides/notesSlide11.xml" Id="R427799c39f8e405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0938620d03849d3" /><Relationship Type="http://schemas.openxmlformats.org/officeDocument/2006/relationships/image" Target="/ppt/media/image12.png" Id="R7067d455d36f4aaa" /><Relationship Type="http://schemas.openxmlformats.org/officeDocument/2006/relationships/notesSlide" Target="/ppt/notesSlides/notesSlide12.xml" Id="Rfdf7cb6b5e6a41a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588d5df73d04ecc" /><Relationship Type="http://schemas.openxmlformats.org/officeDocument/2006/relationships/image" Target="/ppt/media/image13.png" Id="Rd9d9151c1ecc4edd" /><Relationship Type="http://schemas.openxmlformats.org/officeDocument/2006/relationships/notesSlide" Target="/ppt/notesSlides/notesSlide13.xml" Id="R5f2421bdb1654b1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ad6a96cdfa64e06" /><Relationship Type="http://schemas.openxmlformats.org/officeDocument/2006/relationships/image" Target="/ppt/media/image14.png" Id="Rf5c8ca2b569e4740" /><Relationship Type="http://schemas.openxmlformats.org/officeDocument/2006/relationships/notesSlide" Target="/ppt/notesSlides/notesSlide14.xml" Id="R7bfd1651b16e44c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2e0e58c463a4403" /><Relationship Type="http://schemas.openxmlformats.org/officeDocument/2006/relationships/image" Target="/ppt/media/image15.png" Id="R023fe00b48fc470d" /><Relationship Type="http://schemas.openxmlformats.org/officeDocument/2006/relationships/notesSlide" Target="/ppt/notesSlides/notesSlide15.xml" Id="R2fec02ad754148f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12d89d98f89477c" /><Relationship Type="http://schemas.openxmlformats.org/officeDocument/2006/relationships/image" Target="/ppt/media/image16.png" Id="R67810cca2e864905" /><Relationship Type="http://schemas.openxmlformats.org/officeDocument/2006/relationships/notesSlide" Target="/ppt/notesSlides/notesSlide16.xml" Id="R351ae29ad9ac436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49624e979864228" /><Relationship Type="http://schemas.openxmlformats.org/officeDocument/2006/relationships/image" Target="/ppt/media/image17.png" Id="Rac03cceafd084b85" /><Relationship Type="http://schemas.openxmlformats.org/officeDocument/2006/relationships/notesSlide" Target="/ppt/notesSlides/notesSlide17.xml" Id="Rd1d242d6bdfc4f7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40e1a773bb6402b" /><Relationship Type="http://schemas.openxmlformats.org/officeDocument/2006/relationships/image" Target="/ppt/media/image18.png" Id="R04d3f1fdaca74e8a" /><Relationship Type="http://schemas.openxmlformats.org/officeDocument/2006/relationships/chart" Target="/ppt/slides/charts/chart1.xml" Id="R2b8293ed6f44415b" /><Relationship Type="http://schemas.openxmlformats.org/officeDocument/2006/relationships/notesSlide" Target="/ppt/notesSlides/notesSlide18.xml" Id="Rb97be52146af437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01059d386e484c96" /><Relationship Type="http://schemas.openxmlformats.org/officeDocument/2006/relationships/image" Target="/ppt/media/image19.png" Id="R23d87192ddf64337" /><Relationship Type="http://schemas.openxmlformats.org/officeDocument/2006/relationships/notesSlide" Target="/ppt/notesSlides/notesSlide19.xml" Id="R815ddcd83233471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2827de91310244d0" /><Relationship Type="http://schemas.openxmlformats.org/officeDocument/2006/relationships/image" Target="/ppt/media/image20.png" Id="Rc673c0306438443f" /><Relationship Type="http://schemas.openxmlformats.org/officeDocument/2006/relationships/notesSlide" Target="/ppt/notesSlides/notesSlide20.xml" Id="R8de816637480431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5c1cb8cdd8947a6" /><Relationship Type="http://schemas.openxmlformats.org/officeDocument/2006/relationships/image" Target="/ppt/media/image21.png" Id="R218a99e776044080" /><Relationship Type="http://schemas.openxmlformats.org/officeDocument/2006/relationships/notesSlide" Target="/ppt/notesSlides/notesSlide21.xml" Id="Rc54d44c07def41c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ef9c1c97401b48f3" /><Relationship Type="http://schemas.openxmlformats.org/officeDocument/2006/relationships/image" Target="/ppt/media/image22.png" Id="Rc40d34cb2c6d4c83" /><Relationship Type="http://schemas.openxmlformats.org/officeDocument/2006/relationships/notesSlide" Target="/ppt/notesSlides/notesSlide22.xml" Id="R6557bb315b9d4bb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76b4994aa53a49de" /><Relationship Type="http://schemas.openxmlformats.org/officeDocument/2006/relationships/image" Target="/ppt/media/image23.png" Id="Rcd7f9e7bfeb14540" /><Relationship Type="http://schemas.openxmlformats.org/officeDocument/2006/relationships/notesSlide" Target="/ppt/notesSlides/notesSlide23.xml" Id="R1136acb5da2140f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d760ad936afe4655" /><Relationship Type="http://schemas.openxmlformats.org/officeDocument/2006/relationships/image" Target="/ppt/media/image24.png" Id="Rfe95df0449aa4c62" /><Relationship Type="http://schemas.openxmlformats.org/officeDocument/2006/relationships/image" Target="/ppt/media/image25.png" Id="R9005181447214eef" /><Relationship Type="http://schemas.openxmlformats.org/officeDocument/2006/relationships/hyperlink" Target="https://genellipse.com" TargetMode="External" Id="R8c70dfeb674646cf" /><Relationship Type="http://schemas.openxmlformats.org/officeDocument/2006/relationships/hyperlink" Target="mailto:info@genellipse.com" TargetMode="External" Id="Rce9b9e66386a49a0" /><Relationship Type="http://schemas.openxmlformats.org/officeDocument/2006/relationships/hyperlink" Target="https://data.genellipse.ai" TargetMode="External" Id="Rb4836ec6c9644e75" /><Relationship Type="http://schemas.openxmlformats.org/officeDocument/2006/relationships/notesSlide" Target="/ppt/notesSlides/notesSlide24.xml" Id="Rec54d7130ded4b64"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Illustrative scenario</c:v>
          </c:tx>
          <c:spPr>
            <a:solidFill xmlns:a="http://schemas.openxmlformats.org/drawingml/2006/main">
              <a:srgbClr val="087C72"/>
            </a:solidFill>
            <a:ln xmlns:a="http://schemas.openxmlformats.org/drawingml/2006/main" w="0">
              <a:solidFill>
                <a:srgbClr val="087C72"/>
              </a:solidFill>
            </a:ln>
          </c:spPr>
          <c:cat>
            <c:strRef>
              <c:f>'Chart Data'!$A$2:$A$3</c:f>
              <c:strCache>
                <c:ptCount val="2"/>
                <c:pt idx="0">
                  <c:v>Before</c:v>
                </c:pt>
                <c:pt idx="1">
                  <c:v>Target</c:v>
                </c:pt>
              </c:strCache>
            </c:strRef>
          </c:cat>
          <c:val>
            <c:numRef>
              <c:f>'Chart Data'!$B$2:$B$3</c:f>
              <c:numCache>
                <c:formatCode>#,##0</c:formatCode>
                <c:ptCount val="2"/>
                <c:pt idx="0">
                  <c:v>960</c:v>
                </c:pt>
                <c:pt idx="1">
                  <c:v>480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736"/>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6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B8C8BE"/>
            </a:solidFill>
          </a:ln>
        </c:spPr>
        <c:txPr>
          <a:bodyPr xmlns:a="http://schemas.openxmlformats.org/drawingml/2006/main" anchorCtr="1"/>
          <a:lstStyle xmlns:a="http://schemas.openxmlformats.org/drawingml/2006/main"/>
          <a:p xmlns:a="http://schemas.openxmlformats.org/drawingml/2006/main">
            <a:pPr>
              <a:defRPr sz="1350">
                <a:solidFill>
                  <a:srgbClr val="49606B"/>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DFE6DE"/>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275">
                <a:solidFill>
                  <a:srgbClr val="49606B"/>
                </a:solidFill>
                <a:latin typeface="Liberation Sans"/>
                <a:ea typeface="Liberation Sans"/>
                <a:cs typeface="Liberation Sans"/>
              </a:defRPr>
            </a:pPr>
          </a:p>
        </c:txPr>
        <c:crossAx val="48650112"/>
        <c:crossBetween val="between"/>
      </c:valAx>
      <c:spPr>
        <a:solidFill xmlns:a="http://schemas.openxmlformats.org/drawingml/2006/main">
          <a:srgbClr val="F5F3EC"/>
        </a:solidFill>
      </c:spPr>
    </c:plotArea>
    <c:plotVisOnly val="1"/>
  </c:chart>
  <c:spPr>
    <a:solidFill xmlns:a="http://schemas.openxmlformats.org/drawingml/2006/main">
      <a:srgbClr val="F5F3EC"/>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d9e0aecf3354547"/>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5d8b338ad6b04cfa"/>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E6C5720-EF79-4674-A582-A1356F958FFB}"/>
              </a:ext>
            </a:extLst>
          </p:cNvPr>
          <p:cNvSpPr>
            <a:spLocks xmlns:a="http://schemas.openxmlformats.org/drawingml/2006/main" noGrp="1"/>
          </p:cNvSpPr>
          <p:nvPr/>
        </p:nvSpPr>
        <p:spPr>
          <a:xfrm xmlns:a="http://schemas.openxmlformats.org/drawingml/2006/main">
            <a:off x="619125" y="1657350"/>
            <a:ext cx="5762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200" b="0">
                <a:solidFill>
                  <a:srgbClr val="F5F3EC"/>
                </a:solidFill>
                <a:latin typeface="Liberation Sans"/>
                <a:ea typeface="Liberation Sans"/>
                <a:cs typeface="Liberation Sans"/>
              </a:defRPr>
            </a:pPr>
            <a:r>
              <a:rPr sz="4200" b="0">
                <a:solidFill>
                  <a:srgbClr val="F5F3EC"/>
                </a:solidFill>
                <a:latin typeface="Liberation Sans"/>
                <a:ea typeface="Liberation Sans"/>
                <a:cs typeface="Liberation Sans"/>
              </a:rPr>
              <a:t>Connected data.</a:t>
            </a:r>
          </a:p>
          <a:p xmlns:a="http://schemas.openxmlformats.org/drawingml/2006/main">
            <a:pPr>
              <a:defRPr sz="4200" b="0">
                <a:solidFill>
                  <a:srgbClr val="F5F3EC"/>
                </a:solidFill>
                <a:latin typeface="Liberation Sans"/>
                <a:ea typeface="Liberation Sans"/>
                <a:cs typeface="Liberation Sans"/>
              </a:defRPr>
            </a:pPr>
            <a:r>
              <a:rPr sz="4200" b="0">
                <a:solidFill>
                  <a:srgbClr val="F5F3EC"/>
                </a:solidFill>
                <a:latin typeface="Liberation Sans"/>
                <a:ea typeface="Liberation Sans"/>
                <a:cs typeface="Liberation Sans"/>
              </a:rPr>
              <a:t>Shared intelligence.</a:t>
            </a:r>
          </a:p>
        </p:txBody>
      </p:sp>
      <p:sp>
        <p:nvSpPr>
          <p:cNvPr id="4" name="">
            <a:extLst xmlns:a="http://schemas.openxmlformats.org/drawingml/2006/main">
              <a:ext uri="{FF2B5EF4-FFF2-40B4-BE49-F238E27FC236}">
                <a16:creationId xmlns:a16="http://schemas.microsoft.com/office/drawing/2014/main" id="{AA2F7F15-A269-4CF2-9FCF-76C2DA7FB0CD}"/>
              </a:ext>
            </a:extLst>
          </p:cNvPr>
          <p:cNvSpPr>
            <a:spLocks xmlns:a="http://schemas.openxmlformats.org/drawingml/2006/main" noGrp="1"/>
          </p:cNvSpPr>
          <p:nvPr/>
        </p:nvSpPr>
        <p:spPr>
          <a:xfrm xmlns:a="http://schemas.openxmlformats.org/drawingml/2006/main">
            <a:off x="647700" y="4143375"/>
            <a:ext cx="507682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D5E1DA"/>
                </a:solidFill>
                <a:latin typeface="Liberation Sans"/>
                <a:ea typeface="Liberation Sans"/>
                <a:cs typeface="Liberation Sans"/>
              </a:defRPr>
            </a:pPr>
            <a:r>
              <a:rPr sz="2175" b="0">
                <a:solidFill>
                  <a:srgbClr val="D5E1DA"/>
                </a:solidFill>
                <a:latin typeface="Liberation Sans"/>
                <a:ea typeface="Liberation Sans"/>
                <a:cs typeface="Liberation Sans"/>
              </a:rPr>
              <a:t>The GeneData product overview</a:t>
            </a:r>
          </a:p>
          <a:p xmlns:a="http://schemas.openxmlformats.org/drawingml/2006/main">
            <a:pPr>
              <a:defRPr sz="2175" b="0">
                <a:solidFill>
                  <a:srgbClr val="D5E1DA"/>
                </a:solidFill>
                <a:latin typeface="Liberation Sans"/>
                <a:ea typeface="Liberation Sans"/>
                <a:cs typeface="Liberation Sans"/>
              </a:defRPr>
            </a:pPr>
            <a:r>
              <a:rPr sz="2175" b="0">
                <a:solidFill>
                  <a:srgbClr val="D5E1DA"/>
                </a:solidFill>
                <a:latin typeface="Liberation Sans"/>
                <a:ea typeface="Liberation Sans"/>
                <a:cs typeface="Liberation Sans"/>
              </a:rPr>
              <a:t>One governed foundation for engineering, analytics and AI.</a:t>
            </a:r>
          </a:p>
        </p:txBody>
      </p:sp>
      <p:sp>
        <p:nvSpPr>
          <p:cNvPr id="5" name="">
            <a:extLst xmlns:a="http://schemas.openxmlformats.org/drawingml/2006/main">
              <a:ext uri="{FF2B5EF4-FFF2-40B4-BE49-F238E27FC236}">
                <a16:creationId xmlns:a16="http://schemas.microsoft.com/office/drawing/2014/main" id="{E4727741-64B8-42DA-B713-CC2623E8A8C1}"/>
              </a:ext>
            </a:extLst>
          </p:cNvPr>
          <p:cNvSpPr>
            <a:spLocks xmlns:a="http://schemas.openxmlformats.org/drawingml/2006/main" noGrp="1"/>
          </p:cNvSpPr>
          <p:nvPr/>
        </p:nvSpPr>
        <p:spPr>
          <a:xfrm xmlns:a="http://schemas.openxmlformats.org/drawingml/2006/main">
            <a:off x="0" y="6238875"/>
            <a:ext cx="12192000" cy="619125"/>
          </a:xfrm>
          <a:prstGeom xmlns:a="http://schemas.openxmlformats.org/drawingml/2006/main" prst="rect">
            <a:avLst/>
          </a:prstGeom>
          <a:solidFill xmlns:a="http://schemas.openxmlformats.org/drawingml/2006/main">
            <a:srgbClr val="102736"/>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07AAA99-5AE4-44F7-B6F9-B41A68EEC25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7" name="">
            <a:extLst xmlns:a="http://schemas.openxmlformats.org/drawingml/2006/main">
              <a:ext uri="{FF2B5EF4-FFF2-40B4-BE49-F238E27FC236}">
                <a16:creationId xmlns:a16="http://schemas.microsoft.com/office/drawing/2014/main" id="{C2C0EEED-2420-4C9E-BD33-11627F4FDF1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8" name="">
            <a:extLst xmlns:a="http://schemas.openxmlformats.org/drawingml/2006/main">
              <a:ext uri="{FF2B5EF4-FFF2-40B4-BE49-F238E27FC236}">
                <a16:creationId xmlns:a16="http://schemas.microsoft.com/office/drawing/2014/main" id="{78CFAAE5-23E5-44C9-AFC6-C47B7E49B0F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01 / 24</a:t>
            </a:r>
          </a:p>
        </p:txBody>
      </p:sp>
    </p:spTree>
    <p:extLst>
      <p:ext uri="{BB962C8B-B14F-4D97-AF65-F5344CB8AC3E}">
        <p14:creationId xmlns:p14="http://schemas.microsoft.com/office/powerpoint/2010/main" val="529308616"/>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44e2bfe3d434ad6"/>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842F5EC-2825-4E63-B652-E5552B56AC4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cost of disconnected data</a:t>
            </a:r>
          </a:p>
        </p:txBody>
      </p:sp>
      <p:sp>
        <p:nvSpPr>
          <p:cNvPr id="3" name="">
            <a:extLst xmlns:a="http://schemas.openxmlformats.org/drawingml/2006/main">
              <a:ext uri="{FF2B5EF4-FFF2-40B4-BE49-F238E27FC236}">
                <a16:creationId xmlns:a16="http://schemas.microsoft.com/office/drawing/2014/main" id="{50B972F0-07D9-420B-9B43-03731AC9D1D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Work slows when every team rebuilds context before it can act.</a:t>
            </a:r>
          </a:p>
        </p:txBody>
      </p:sp>
      <p:sp>
        <p:nvSpPr>
          <p:cNvPr id="4" name="">
            <a:extLst xmlns:a="http://schemas.openxmlformats.org/drawingml/2006/main">
              <a:ext uri="{FF2B5EF4-FFF2-40B4-BE49-F238E27FC236}">
                <a16:creationId xmlns:a16="http://schemas.microsoft.com/office/drawing/2014/main" id="{CD3F0C6F-AEA7-4DE3-B143-65E857898E21}"/>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444E30F-4653-4A37-B95F-A2DB8B021E55}"/>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Repeated preparation</a:t>
            </a:r>
          </a:p>
        </p:txBody>
      </p:sp>
      <p:sp>
        <p:nvSpPr>
          <p:cNvPr id="6" name="">
            <a:extLst xmlns:a="http://schemas.openxmlformats.org/drawingml/2006/main">
              <a:ext uri="{FF2B5EF4-FFF2-40B4-BE49-F238E27FC236}">
                <a16:creationId xmlns:a16="http://schemas.microsoft.com/office/drawing/2014/main" id="{CB814E11-FA2A-45AA-9393-808B67310B41}"/>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Engineers reconstruct source mappings while analysts reconcile competing versions of the same metric.</a:t>
            </a:r>
          </a:p>
        </p:txBody>
      </p:sp>
      <p:sp>
        <p:nvSpPr>
          <p:cNvPr id="7" name="">
            <a:extLst xmlns:a="http://schemas.openxmlformats.org/drawingml/2006/main">
              <a:ext uri="{FF2B5EF4-FFF2-40B4-BE49-F238E27FC236}">
                <a16:creationId xmlns:a16="http://schemas.microsoft.com/office/drawing/2014/main" id="{C0F0ECB1-3AE0-4C9E-BF56-10A72DA0E8D4}"/>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1C5DEF4-CCF1-495E-A151-D8727855F1A8}"/>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Unclear ownership</a:t>
            </a:r>
          </a:p>
        </p:txBody>
      </p:sp>
      <p:sp>
        <p:nvSpPr>
          <p:cNvPr id="9" name="">
            <a:extLst xmlns:a="http://schemas.openxmlformats.org/drawingml/2006/main">
              <a:ext uri="{FF2B5EF4-FFF2-40B4-BE49-F238E27FC236}">
                <a16:creationId xmlns:a16="http://schemas.microsoft.com/office/drawing/2014/main" id="{893FF1D7-1219-4FBF-9513-A18E7B8EBDE4}"/>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 broken source becomes a reporting problem, a model problem and an audit problem without a shared record.</a:t>
            </a:r>
          </a:p>
        </p:txBody>
      </p:sp>
      <p:sp>
        <p:nvSpPr>
          <p:cNvPr id="10" name="">
            <a:extLst xmlns:a="http://schemas.openxmlformats.org/drawingml/2006/main">
              <a:ext uri="{FF2B5EF4-FFF2-40B4-BE49-F238E27FC236}">
                <a16:creationId xmlns:a16="http://schemas.microsoft.com/office/drawing/2014/main" id="{0FE469D7-63A6-48B8-A385-D9C5CE86FD36}"/>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E8095A35-CDF2-4024-A668-ACBD82B139DC}"/>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Delayed decisions</a:t>
            </a:r>
          </a:p>
        </p:txBody>
      </p:sp>
      <p:sp>
        <p:nvSpPr>
          <p:cNvPr id="12" name="">
            <a:extLst xmlns:a="http://schemas.openxmlformats.org/drawingml/2006/main">
              <a:ext uri="{FF2B5EF4-FFF2-40B4-BE49-F238E27FC236}">
                <a16:creationId xmlns:a16="http://schemas.microsoft.com/office/drawing/2014/main" id="{DF0FE085-A33A-4908-9E24-BC492AB756D4}"/>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Business teams wait for explanations of the numbers instead of discussing what to do next.</a:t>
            </a:r>
          </a:p>
        </p:txBody>
      </p:sp>
      <p:sp>
        <p:nvSpPr>
          <p:cNvPr id="13" name="">
            <a:extLst xmlns:a="http://schemas.openxmlformats.org/drawingml/2006/main">
              <a:ext uri="{FF2B5EF4-FFF2-40B4-BE49-F238E27FC236}">
                <a16:creationId xmlns:a16="http://schemas.microsoft.com/office/drawing/2014/main" id="{5B090510-A8C4-4E2A-97B1-57178053E75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8AD9AC65-0E6D-410B-8DA3-54879482879E}"/>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9EDF2117-4C9E-4B8E-9847-31902B377EF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02 / 24</a:t>
            </a:r>
          </a:p>
        </p:txBody>
      </p:sp>
    </p:spTree>
    <p:extLst>
      <p:ext uri="{BB962C8B-B14F-4D97-AF65-F5344CB8AC3E}">
        <p14:creationId xmlns:p14="http://schemas.microsoft.com/office/powerpoint/2010/main" val="1616206038"/>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5dca06f355c4b7e"/>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3ED9B4B-69F1-40E0-A7DA-9794E7A0023C}"/>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GeneData story</a:t>
            </a:r>
          </a:p>
        </p:txBody>
      </p:sp>
      <p:sp>
        <p:nvSpPr>
          <p:cNvPr id="3" name="">
            <a:extLst xmlns:a="http://schemas.openxmlformats.org/drawingml/2006/main">
              <a:ext uri="{FF2B5EF4-FFF2-40B4-BE49-F238E27FC236}">
                <a16:creationId xmlns:a16="http://schemas.microsoft.com/office/drawing/2014/main" id="{36D7FD20-D4C3-4C32-B257-FE512BF0EB52}"/>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shared control plane connects specialist work to business outcomes.</a:t>
            </a:r>
          </a:p>
        </p:txBody>
      </p:sp>
      <p:sp>
        <p:nvSpPr>
          <p:cNvPr id="4" name="">
            <a:extLst xmlns:a="http://schemas.openxmlformats.org/drawingml/2006/main">
              <a:ext uri="{FF2B5EF4-FFF2-40B4-BE49-F238E27FC236}">
                <a16:creationId xmlns:a16="http://schemas.microsoft.com/office/drawing/2014/main" id="{F01414E1-C408-42DD-B8B5-A5B52DCE504F}"/>
              </a:ext>
            </a:extLst>
          </p:cNvPr>
          <p:cNvSpPr>
            <a:spLocks xmlns:a="http://schemas.openxmlformats.org/drawingml/2006/main" noGrp="1"/>
          </p:cNvSpPr>
          <p:nvPr/>
        </p:nvSpPr>
        <p:spPr>
          <a:xfrm xmlns:a="http://schemas.openxmlformats.org/drawingml/2006/main">
            <a:off x="647700"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01  Platform</a:t>
            </a:r>
          </a:p>
        </p:txBody>
      </p:sp>
      <p:sp>
        <p:nvSpPr>
          <p:cNvPr id="5" name="">
            <a:extLst xmlns:a="http://schemas.openxmlformats.org/drawingml/2006/main">
              <a:ext uri="{FF2B5EF4-FFF2-40B4-BE49-F238E27FC236}">
                <a16:creationId xmlns:a16="http://schemas.microsoft.com/office/drawing/2014/main" id="{7226F5CB-2BC2-493A-93F5-7F143A44E133}"/>
              </a:ext>
            </a:extLst>
          </p:cNvPr>
          <p:cNvSpPr>
            <a:spLocks xmlns:a="http://schemas.openxmlformats.org/drawingml/2006/main" noGrp="1"/>
          </p:cNvSpPr>
          <p:nvPr/>
        </p:nvSpPr>
        <p:spPr>
          <a:xfrm xmlns:a="http://schemas.openxmlformats.org/drawingml/2006/main">
            <a:off x="647700"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Modules and the data lifecycle</a:t>
            </a:r>
          </a:p>
        </p:txBody>
      </p:sp>
      <p:sp>
        <p:nvSpPr>
          <p:cNvPr id="6" name="">
            <a:extLst xmlns:a="http://schemas.openxmlformats.org/drawingml/2006/main">
              <a:ext uri="{FF2B5EF4-FFF2-40B4-BE49-F238E27FC236}">
                <a16:creationId xmlns:a16="http://schemas.microsoft.com/office/drawing/2014/main" id="{34B88F26-B40A-4934-8E7A-EF3F2848339F}"/>
              </a:ext>
            </a:extLst>
          </p:cNvPr>
          <p:cNvSpPr>
            <a:spLocks xmlns:a="http://schemas.openxmlformats.org/drawingml/2006/main" noGrp="1"/>
          </p:cNvSpPr>
          <p:nvPr/>
        </p:nvSpPr>
        <p:spPr>
          <a:xfrm xmlns:a="http://schemas.openxmlformats.org/drawingml/2006/main">
            <a:off x="6315075" y="31051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02  Workflows</a:t>
            </a:r>
          </a:p>
        </p:txBody>
      </p:sp>
      <p:sp>
        <p:nvSpPr>
          <p:cNvPr id="7" name="">
            <a:extLst xmlns:a="http://schemas.openxmlformats.org/drawingml/2006/main">
              <a:ext uri="{FF2B5EF4-FFF2-40B4-BE49-F238E27FC236}">
                <a16:creationId xmlns:a16="http://schemas.microsoft.com/office/drawing/2014/main" id="{CE69663B-4CD7-482E-8A05-BBBF4B05FC0C}"/>
              </a:ext>
            </a:extLst>
          </p:cNvPr>
          <p:cNvSpPr>
            <a:spLocks xmlns:a="http://schemas.openxmlformats.org/drawingml/2006/main" noGrp="1"/>
          </p:cNvSpPr>
          <p:nvPr/>
        </p:nvSpPr>
        <p:spPr>
          <a:xfrm xmlns:a="http://schemas.openxmlformats.org/drawingml/2006/main">
            <a:off x="6315075" y="34956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Reconciliation and operational insight</a:t>
            </a:r>
          </a:p>
        </p:txBody>
      </p:sp>
      <p:sp>
        <p:nvSpPr>
          <p:cNvPr id="8" name="">
            <a:extLst xmlns:a="http://schemas.openxmlformats.org/drawingml/2006/main">
              <a:ext uri="{FF2B5EF4-FFF2-40B4-BE49-F238E27FC236}">
                <a16:creationId xmlns:a16="http://schemas.microsoft.com/office/drawing/2014/main" id="{95FA6B6C-1AF1-4BC7-8141-66F275C70A8C}"/>
              </a:ext>
            </a:extLst>
          </p:cNvPr>
          <p:cNvSpPr>
            <a:spLocks xmlns:a="http://schemas.openxmlformats.org/drawingml/2006/main" noGrp="1"/>
          </p:cNvSpPr>
          <p:nvPr/>
        </p:nvSpPr>
        <p:spPr>
          <a:xfrm xmlns:a="http://schemas.openxmlformats.org/drawingml/2006/main">
            <a:off x="647700"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03  People</a:t>
            </a:r>
          </a:p>
        </p:txBody>
      </p:sp>
      <p:sp>
        <p:nvSpPr>
          <p:cNvPr id="9" name="">
            <a:extLst xmlns:a="http://schemas.openxmlformats.org/drawingml/2006/main">
              <a:ext uri="{FF2B5EF4-FFF2-40B4-BE49-F238E27FC236}">
                <a16:creationId xmlns:a16="http://schemas.microsoft.com/office/drawing/2014/main" id="{9B005EC5-051B-41A5-A26C-9489E490D50D}"/>
              </a:ext>
            </a:extLst>
          </p:cNvPr>
          <p:cNvSpPr>
            <a:spLocks xmlns:a="http://schemas.openxmlformats.org/drawingml/2006/main" noGrp="1"/>
          </p:cNvSpPr>
          <p:nvPr/>
        </p:nvSpPr>
        <p:spPr>
          <a:xfrm xmlns:a="http://schemas.openxmlformats.org/drawingml/2006/main">
            <a:off x="647700"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Five roles with clear handoffs</a:t>
            </a:r>
          </a:p>
        </p:txBody>
      </p:sp>
      <p:sp>
        <p:nvSpPr>
          <p:cNvPr id="10" name="">
            <a:extLst xmlns:a="http://schemas.openxmlformats.org/drawingml/2006/main">
              <a:ext uri="{FF2B5EF4-FFF2-40B4-BE49-F238E27FC236}">
                <a16:creationId xmlns:a16="http://schemas.microsoft.com/office/drawing/2014/main" id="{937EBB8E-4CBD-47B8-AA32-7E851CFCEDF7}"/>
              </a:ext>
            </a:extLst>
          </p:cNvPr>
          <p:cNvSpPr>
            <a:spLocks xmlns:a="http://schemas.openxmlformats.org/drawingml/2006/main" noGrp="1"/>
          </p:cNvSpPr>
          <p:nvPr/>
        </p:nvSpPr>
        <p:spPr>
          <a:xfrm xmlns:a="http://schemas.openxmlformats.org/drawingml/2006/main">
            <a:off x="6315075" y="411480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04  Trust</a:t>
            </a:r>
          </a:p>
        </p:txBody>
      </p:sp>
      <p:sp>
        <p:nvSpPr>
          <p:cNvPr id="11" name="">
            <a:extLst xmlns:a="http://schemas.openxmlformats.org/drawingml/2006/main">
              <a:ext uri="{FF2B5EF4-FFF2-40B4-BE49-F238E27FC236}">
                <a16:creationId xmlns:a16="http://schemas.microsoft.com/office/drawing/2014/main" id="{326D05C3-6E34-4AC2-92FC-65FDC5AA59B8}"/>
              </a:ext>
            </a:extLst>
          </p:cNvPr>
          <p:cNvSpPr>
            <a:spLocks xmlns:a="http://schemas.openxmlformats.org/drawingml/2006/main" noGrp="1"/>
          </p:cNvSpPr>
          <p:nvPr/>
        </p:nvSpPr>
        <p:spPr>
          <a:xfrm xmlns:a="http://schemas.openxmlformats.org/drawingml/2006/main">
            <a:off x="6315075" y="450532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Security, governance and AI oversight</a:t>
            </a:r>
          </a:p>
        </p:txBody>
      </p:sp>
      <p:sp>
        <p:nvSpPr>
          <p:cNvPr id="12" name="">
            <a:extLst xmlns:a="http://schemas.openxmlformats.org/drawingml/2006/main">
              <a:ext uri="{FF2B5EF4-FFF2-40B4-BE49-F238E27FC236}">
                <a16:creationId xmlns:a16="http://schemas.microsoft.com/office/drawing/2014/main" id="{62017338-B5AE-4C15-A93A-E2214FAC9E74}"/>
              </a:ext>
            </a:extLst>
          </p:cNvPr>
          <p:cNvSpPr>
            <a:spLocks xmlns:a="http://schemas.openxmlformats.org/drawingml/2006/main" noGrp="1"/>
          </p:cNvSpPr>
          <p:nvPr/>
        </p:nvSpPr>
        <p:spPr>
          <a:xfrm xmlns:a="http://schemas.openxmlformats.org/drawingml/2006/main">
            <a:off x="647700"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05  Value</a:t>
            </a:r>
          </a:p>
        </p:txBody>
      </p:sp>
      <p:sp>
        <p:nvSpPr>
          <p:cNvPr id="13" name="">
            <a:extLst xmlns:a="http://schemas.openxmlformats.org/drawingml/2006/main">
              <a:ext uri="{FF2B5EF4-FFF2-40B4-BE49-F238E27FC236}">
                <a16:creationId xmlns:a16="http://schemas.microsoft.com/office/drawing/2014/main" id="{024C1E02-610C-4D4A-B2A1-7B5A04837421}"/>
              </a:ext>
            </a:extLst>
          </p:cNvPr>
          <p:cNvSpPr>
            <a:spLocks xmlns:a="http://schemas.openxmlformats.org/drawingml/2006/main" noGrp="1"/>
          </p:cNvSpPr>
          <p:nvPr/>
        </p:nvSpPr>
        <p:spPr>
          <a:xfrm xmlns:a="http://schemas.openxmlformats.org/drawingml/2006/main">
            <a:off x="647700"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Capacity, cost and adoption</a:t>
            </a:r>
          </a:p>
        </p:txBody>
      </p:sp>
      <p:sp>
        <p:nvSpPr>
          <p:cNvPr id="14" name="">
            <a:extLst xmlns:a="http://schemas.openxmlformats.org/drawingml/2006/main">
              <a:ext uri="{FF2B5EF4-FFF2-40B4-BE49-F238E27FC236}">
                <a16:creationId xmlns:a16="http://schemas.microsoft.com/office/drawing/2014/main" id="{54761B3E-4241-4306-B043-0BDC3619CF9B}"/>
              </a:ext>
            </a:extLst>
          </p:cNvPr>
          <p:cNvSpPr>
            <a:spLocks xmlns:a="http://schemas.openxmlformats.org/drawingml/2006/main" noGrp="1"/>
          </p:cNvSpPr>
          <p:nvPr/>
        </p:nvSpPr>
        <p:spPr>
          <a:xfrm xmlns:a="http://schemas.openxmlformats.org/drawingml/2006/main">
            <a:off x="6315075" y="5124450"/>
            <a:ext cx="52292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02736"/>
                </a:solidFill>
                <a:latin typeface="Liberation Sans"/>
                <a:ea typeface="Liberation Sans"/>
                <a:cs typeface="Liberation Sans"/>
              </a:defRPr>
            </a:pPr>
            <a:r>
              <a:rPr sz="1950" b="1">
                <a:solidFill>
                  <a:srgbClr val="102736"/>
                </a:solidFill>
                <a:latin typeface="Liberation Sans"/>
                <a:ea typeface="Liberation Sans"/>
                <a:cs typeface="Liberation Sans"/>
              </a:rPr>
              <a:t>06  Delivery</a:t>
            </a:r>
          </a:p>
        </p:txBody>
      </p:sp>
      <p:sp>
        <p:nvSpPr>
          <p:cNvPr id="15" name="">
            <a:extLst xmlns:a="http://schemas.openxmlformats.org/drawingml/2006/main">
              <a:ext uri="{FF2B5EF4-FFF2-40B4-BE49-F238E27FC236}">
                <a16:creationId xmlns:a16="http://schemas.microsoft.com/office/drawing/2014/main" id="{C0DB90E8-AF7E-4705-B780-79E92108547F}"/>
              </a:ext>
            </a:extLst>
          </p:cNvPr>
          <p:cNvSpPr>
            <a:spLocks xmlns:a="http://schemas.openxmlformats.org/drawingml/2006/main" noGrp="1"/>
          </p:cNvSpPr>
          <p:nvPr/>
        </p:nvSpPr>
        <p:spPr>
          <a:xfrm xmlns:a="http://schemas.openxmlformats.org/drawingml/2006/main">
            <a:off x="6315075" y="5514975"/>
            <a:ext cx="5229225"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9606B"/>
                </a:solidFill>
                <a:latin typeface="Liberation Sans"/>
                <a:ea typeface="Liberation Sans"/>
                <a:cs typeface="Liberation Sans"/>
              </a:defRPr>
            </a:pPr>
            <a:r>
              <a:rPr sz="1800" b="0">
                <a:solidFill>
                  <a:srgbClr val="49606B"/>
                </a:solidFill>
                <a:latin typeface="Liberation Sans"/>
                <a:ea typeface="Liberation Sans"/>
                <a:cs typeface="Liberation Sans"/>
              </a:rPr>
              <a:t>A focused MVP and expansion</a:t>
            </a:r>
          </a:p>
        </p:txBody>
      </p:sp>
      <p:sp>
        <p:nvSpPr>
          <p:cNvPr id="16" name="">
            <a:extLst xmlns:a="http://schemas.openxmlformats.org/drawingml/2006/main">
              <a:ext uri="{FF2B5EF4-FFF2-40B4-BE49-F238E27FC236}">
                <a16:creationId xmlns:a16="http://schemas.microsoft.com/office/drawing/2014/main" id="{000C527E-FBAC-4842-8A45-965D783B905F}"/>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C81D3F8E-1AA6-4ED6-9FEA-AB2488C9EC8D}"/>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BAEE53A9-7B35-45C9-9F7E-0CDCF81FF7B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03 / 24</a:t>
            </a:r>
          </a:p>
        </p:txBody>
      </p:sp>
    </p:spTree>
    <p:extLst>
      <p:ext uri="{BB962C8B-B14F-4D97-AF65-F5344CB8AC3E}">
        <p14:creationId xmlns:p14="http://schemas.microsoft.com/office/powerpoint/2010/main" val="2060975625"/>
      </p:ext>
    </p:extLst>
  </p:cSld>
</p:sld>
</file>

<file path=ppt/slides/slide4.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513fbd3ccda47c1"/>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6AB7EEE-F2B8-4CC7-A5F0-FFF660E2030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One foundation, multiple workloads</a:t>
            </a:r>
          </a:p>
        </p:txBody>
      </p:sp>
      <p:sp>
        <p:nvSpPr>
          <p:cNvPr id="3" name="">
            <a:extLst xmlns:a="http://schemas.openxmlformats.org/drawingml/2006/main">
              <a:ext uri="{FF2B5EF4-FFF2-40B4-BE49-F238E27FC236}">
                <a16:creationId xmlns:a16="http://schemas.microsoft.com/office/drawing/2014/main" id="{395AF8C0-51AC-444C-91CF-7D5A801C493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GeneData connects sources, transformations and consumers through shared metadata and policy.</a:t>
            </a:r>
          </a:p>
        </p:txBody>
      </p:sp>
      <p:sp>
        <p:nvSpPr>
          <p:cNvPr id="4" name="">
            <a:extLst xmlns:a="http://schemas.openxmlformats.org/drawingml/2006/main">
              <a:ext uri="{FF2B5EF4-FFF2-40B4-BE49-F238E27FC236}">
                <a16:creationId xmlns:a16="http://schemas.microsoft.com/office/drawing/2014/main" id="{3F789D4F-BF62-473B-B49D-0C13218B7B05}"/>
              </a:ext>
            </a:extLst>
          </p:cNvPr>
          <p:cNvSpPr>
            <a:spLocks xmlns:a="http://schemas.openxmlformats.org/drawingml/2006/main" noGrp="1"/>
          </p:cNvSpPr>
          <p:nvPr/>
        </p:nvSpPr>
        <p:spPr>
          <a:xfrm xmlns:a="http://schemas.openxmlformats.org/drawingml/2006/main">
            <a:off x="647700"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57DED5A8-F423-4773-95AA-F79805A8EEF5}"/>
              </a:ext>
            </a:extLst>
          </p:cNvPr>
          <p:cNvSpPr>
            <a:spLocks xmlns:a="http://schemas.openxmlformats.org/drawingml/2006/main" noGrp="1"/>
          </p:cNvSpPr>
          <p:nvPr/>
        </p:nvSpPr>
        <p:spPr>
          <a:xfrm xmlns:a="http://schemas.openxmlformats.org/drawingml/2006/main">
            <a:off x="647700"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Data foundation</a:t>
            </a:r>
          </a:p>
        </p:txBody>
      </p:sp>
      <p:sp>
        <p:nvSpPr>
          <p:cNvPr id="6" name="">
            <a:extLst xmlns:a="http://schemas.openxmlformats.org/drawingml/2006/main">
              <a:ext uri="{FF2B5EF4-FFF2-40B4-BE49-F238E27FC236}">
                <a16:creationId xmlns:a16="http://schemas.microsoft.com/office/drawing/2014/main" id="{914B8A7A-CFD6-4ABB-A26B-BB826515BF0F}"/>
              </a:ext>
            </a:extLst>
          </p:cNvPr>
          <p:cNvSpPr>
            <a:spLocks xmlns:a="http://schemas.openxmlformats.org/drawingml/2006/main" noGrp="1"/>
          </p:cNvSpPr>
          <p:nvPr/>
        </p:nvSpPr>
        <p:spPr>
          <a:xfrm xmlns:a="http://schemas.openxmlformats.org/drawingml/2006/main">
            <a:off x="647700"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GeneFlow ingestion and pipelines</a:t>
            </a:r>
          </a:p>
        </p:txBody>
      </p:sp>
      <p:sp>
        <p:nvSpPr>
          <p:cNvPr id="7" name="">
            <a:extLst xmlns:a="http://schemas.openxmlformats.org/drawingml/2006/main">
              <a:ext uri="{FF2B5EF4-FFF2-40B4-BE49-F238E27FC236}">
                <a16:creationId xmlns:a16="http://schemas.microsoft.com/office/drawing/2014/main" id="{EA57E0A1-3B4C-4C19-9DC8-C5FC67C97C17}"/>
              </a:ext>
            </a:extLst>
          </p:cNvPr>
          <p:cNvSpPr>
            <a:spLocks xmlns:a="http://schemas.openxmlformats.org/drawingml/2006/main" noGrp="1"/>
          </p:cNvSpPr>
          <p:nvPr/>
        </p:nvSpPr>
        <p:spPr>
          <a:xfrm xmlns:a="http://schemas.openxmlformats.org/drawingml/2006/main">
            <a:off x="647700"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Cortex SQL and open table storage</a:t>
            </a:r>
          </a:p>
        </p:txBody>
      </p:sp>
      <p:sp>
        <p:nvSpPr>
          <p:cNvPr id="8" name="">
            <a:extLst xmlns:a="http://schemas.openxmlformats.org/drawingml/2006/main">
              <a:ext uri="{FF2B5EF4-FFF2-40B4-BE49-F238E27FC236}">
                <a16:creationId xmlns:a16="http://schemas.microsoft.com/office/drawing/2014/main" id="{BE06A48F-45F4-4C05-98AB-270518BB5965}"/>
              </a:ext>
            </a:extLst>
          </p:cNvPr>
          <p:cNvSpPr>
            <a:spLocks xmlns:a="http://schemas.openxmlformats.org/drawingml/2006/main" noGrp="1"/>
          </p:cNvSpPr>
          <p:nvPr/>
        </p:nvSpPr>
        <p:spPr>
          <a:xfrm xmlns:a="http://schemas.openxmlformats.org/drawingml/2006/main">
            <a:off x="647700"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GeneCatalog definitions and lineage</a:t>
            </a:r>
          </a:p>
        </p:txBody>
      </p:sp>
      <p:sp>
        <p:nvSpPr>
          <p:cNvPr id="9" name="">
            <a:extLst xmlns:a="http://schemas.openxmlformats.org/drawingml/2006/main">
              <a:ext uri="{FF2B5EF4-FFF2-40B4-BE49-F238E27FC236}">
                <a16:creationId xmlns:a16="http://schemas.microsoft.com/office/drawing/2014/main" id="{2DF33E87-3101-4E10-A389-5B37CB2F0DE8}"/>
              </a:ext>
            </a:extLst>
          </p:cNvPr>
          <p:cNvSpPr>
            <a:spLocks xmlns:a="http://schemas.openxmlformats.org/drawingml/2006/main" noGrp="1"/>
          </p:cNvSpPr>
          <p:nvPr/>
        </p:nvSpPr>
        <p:spPr>
          <a:xfrm xmlns:a="http://schemas.openxmlformats.org/drawingml/2006/main">
            <a:off x="6315075"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29A501D-87EA-46D6-AADE-743AE2655B9E}"/>
              </a:ext>
            </a:extLst>
          </p:cNvPr>
          <p:cNvSpPr>
            <a:spLocks xmlns:a="http://schemas.openxmlformats.org/drawingml/2006/main" noGrp="1"/>
          </p:cNvSpPr>
          <p:nvPr/>
        </p:nvSpPr>
        <p:spPr>
          <a:xfrm xmlns:a="http://schemas.openxmlformats.org/drawingml/2006/main">
            <a:off x="6315075"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Intelligence and consumption</a:t>
            </a:r>
          </a:p>
        </p:txBody>
      </p:sp>
      <p:sp>
        <p:nvSpPr>
          <p:cNvPr id="11" name="">
            <a:extLst xmlns:a="http://schemas.openxmlformats.org/drawingml/2006/main">
              <a:ext uri="{FF2B5EF4-FFF2-40B4-BE49-F238E27FC236}">
                <a16:creationId xmlns:a16="http://schemas.microsoft.com/office/drawing/2014/main" id="{F62B456B-9198-4240-9E63-D39102B5497E}"/>
              </a:ext>
            </a:extLst>
          </p:cNvPr>
          <p:cNvSpPr>
            <a:spLocks xmlns:a="http://schemas.openxmlformats.org/drawingml/2006/main" noGrp="1"/>
          </p:cNvSpPr>
          <p:nvPr/>
        </p:nvSpPr>
        <p:spPr>
          <a:xfrm xmlns:a="http://schemas.openxmlformats.org/drawingml/2006/main">
            <a:off x="6315075"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Analytics and scheduled reporting</a:t>
            </a:r>
          </a:p>
        </p:txBody>
      </p:sp>
      <p:sp>
        <p:nvSpPr>
          <p:cNvPr id="12" name="">
            <a:extLst xmlns:a="http://schemas.openxmlformats.org/drawingml/2006/main">
              <a:ext uri="{FF2B5EF4-FFF2-40B4-BE49-F238E27FC236}">
                <a16:creationId xmlns:a16="http://schemas.microsoft.com/office/drawing/2014/main" id="{AFE59711-DFD4-4ADA-A7AE-7F689DAFB9F3}"/>
              </a:ext>
            </a:extLst>
          </p:cNvPr>
          <p:cNvSpPr>
            <a:spLocks xmlns:a="http://schemas.openxmlformats.org/drawingml/2006/main" noGrp="1"/>
          </p:cNvSpPr>
          <p:nvPr/>
        </p:nvSpPr>
        <p:spPr>
          <a:xfrm xmlns:a="http://schemas.openxmlformats.org/drawingml/2006/main">
            <a:off x="6315075"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Data science and model lifecycle</a:t>
            </a:r>
          </a:p>
        </p:txBody>
      </p:sp>
      <p:sp>
        <p:nvSpPr>
          <p:cNvPr id="13" name="">
            <a:extLst xmlns:a="http://schemas.openxmlformats.org/drawingml/2006/main">
              <a:ext uri="{FF2B5EF4-FFF2-40B4-BE49-F238E27FC236}">
                <a16:creationId xmlns:a16="http://schemas.microsoft.com/office/drawing/2014/main" id="{8A14DE00-7D02-4CCC-A577-C2A7A0E19657}"/>
              </a:ext>
            </a:extLst>
          </p:cNvPr>
          <p:cNvSpPr>
            <a:spLocks xmlns:a="http://schemas.openxmlformats.org/drawingml/2006/main" noGrp="1"/>
          </p:cNvSpPr>
          <p:nvPr/>
        </p:nvSpPr>
        <p:spPr>
          <a:xfrm xmlns:a="http://schemas.openxmlformats.org/drawingml/2006/main">
            <a:off x="6315075"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Cortex AI agents and operational APIs</a:t>
            </a:r>
          </a:p>
        </p:txBody>
      </p:sp>
      <p:sp>
        <p:nvSpPr>
          <p:cNvPr id="14" name="">
            <a:extLst xmlns:a="http://schemas.openxmlformats.org/drawingml/2006/main">
              <a:ext uri="{FF2B5EF4-FFF2-40B4-BE49-F238E27FC236}">
                <a16:creationId xmlns:a16="http://schemas.microsoft.com/office/drawing/2014/main" id="{1270D366-C60A-4042-B194-6B414B8091EC}"/>
              </a:ext>
            </a:extLst>
          </p:cNvPr>
          <p:cNvSpPr>
            <a:spLocks xmlns:a="http://schemas.openxmlformats.org/drawingml/2006/main" noGrp="1"/>
          </p:cNvSpPr>
          <p:nvPr/>
        </p:nvSpPr>
        <p:spPr>
          <a:xfrm xmlns:a="http://schemas.openxmlformats.org/drawingml/2006/main">
            <a:off x="647700" y="5638800"/>
            <a:ext cx="10810875" cy="19050"/>
          </a:xfrm>
          <a:prstGeom xmlns:a="http://schemas.openxmlformats.org/drawingml/2006/main" prst="rect">
            <a:avLst/>
          </a:prstGeom>
          <a:solidFill xmlns:a="http://schemas.openxmlformats.org/drawingml/2006/main">
            <a:srgbClr val="688A7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03F5195E-78AD-4223-88DC-9CA4914290E5}"/>
              </a:ext>
            </a:extLst>
          </p:cNvPr>
          <p:cNvSpPr>
            <a:spLocks xmlns:a="http://schemas.openxmlformats.org/drawingml/2006/main" noGrp="1"/>
          </p:cNvSpPr>
          <p:nvPr/>
        </p:nvSpPr>
        <p:spPr>
          <a:xfrm xmlns:a="http://schemas.openxmlformats.org/drawingml/2006/main">
            <a:off x="647700" y="5734050"/>
            <a:ext cx="10810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D1B37E"/>
                </a:solidFill>
                <a:latin typeface="Liberation Sans"/>
                <a:ea typeface="Liberation Sans"/>
                <a:cs typeface="Liberation Sans"/>
              </a:defRPr>
            </a:pPr>
            <a:r>
              <a:rPr sz="1725" b="1">
                <a:solidFill>
                  <a:srgbClr val="D1B37E"/>
                </a:solidFill>
                <a:latin typeface="Liberation Sans"/>
                <a:ea typeface="Liberation Sans"/>
                <a:cs typeface="Liberation Sans"/>
              </a:rPr>
              <a:t>Shared control plane: identity, policy, metadata, lineage and operational evidence</a:t>
            </a:r>
          </a:p>
        </p:txBody>
      </p:sp>
      <p:sp>
        <p:nvSpPr>
          <p:cNvPr id="16" name="">
            <a:extLst xmlns:a="http://schemas.openxmlformats.org/drawingml/2006/main">
              <a:ext uri="{FF2B5EF4-FFF2-40B4-BE49-F238E27FC236}">
                <a16:creationId xmlns:a16="http://schemas.microsoft.com/office/drawing/2014/main" id="{CBDF6E95-E300-4066-9638-D21720238AFD}"/>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C7A6342E-2685-426C-842B-FCF3292C6237}"/>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6B4EB4D7-22F0-47AD-8859-99BCF87B4D0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04 / 24</a:t>
            </a:r>
          </a:p>
        </p:txBody>
      </p:sp>
    </p:spTree>
    <p:extLst>
      <p:ext uri="{BB962C8B-B14F-4D97-AF65-F5344CB8AC3E}">
        <p14:creationId xmlns:p14="http://schemas.microsoft.com/office/powerpoint/2010/main" val="1527252098"/>
      </p:ext>
    </p:extLst>
  </p:cSld>
</p:sld>
</file>

<file path=ppt/slides/slide5.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505be2007f974f39"/>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532B3AA-C930-494C-A6E6-C2273C25467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The data product lifecycle</a:t>
            </a:r>
          </a:p>
        </p:txBody>
      </p:sp>
      <p:sp>
        <p:nvSpPr>
          <p:cNvPr id="3" name="">
            <a:extLst xmlns:a="http://schemas.openxmlformats.org/drawingml/2006/main">
              <a:ext uri="{FF2B5EF4-FFF2-40B4-BE49-F238E27FC236}">
                <a16:creationId xmlns:a16="http://schemas.microsoft.com/office/drawing/2014/main" id="{C5105984-C0D3-4BA5-A8E2-0168EA2EE2B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A reusable data product has an owner, a contract and evidence that consumers can inspect.</a:t>
            </a:r>
          </a:p>
        </p:txBody>
      </p:sp>
      <p:sp>
        <p:nvSpPr>
          <p:cNvPr id="4" name="">
            <a:extLst xmlns:a="http://schemas.openxmlformats.org/drawingml/2006/main">
              <a:ext uri="{FF2B5EF4-FFF2-40B4-BE49-F238E27FC236}">
                <a16:creationId xmlns:a16="http://schemas.microsoft.com/office/drawing/2014/main" id="{87C34560-726C-4FF1-AB64-7250BCFA319E}"/>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8D3256F-701B-43CF-A5DB-355BBBD7C211}"/>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3AB040FF-EB6D-4B13-A2C0-E549956C74FE}"/>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Connect</a:t>
            </a:r>
          </a:p>
        </p:txBody>
      </p:sp>
      <p:sp>
        <p:nvSpPr>
          <p:cNvPr id="7" name="">
            <a:extLst xmlns:a="http://schemas.openxmlformats.org/drawingml/2006/main">
              <a:ext uri="{FF2B5EF4-FFF2-40B4-BE49-F238E27FC236}">
                <a16:creationId xmlns:a16="http://schemas.microsoft.com/office/drawing/2014/main" id="{663D5622-DAB0-45A0-B4E0-89FCF5510B6A}"/>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Identify the source, credentials and permitted extraction method.</a:t>
            </a:r>
          </a:p>
        </p:txBody>
      </p:sp>
      <p:sp>
        <p:nvSpPr>
          <p:cNvPr id="8" name="">
            <a:extLst xmlns:a="http://schemas.openxmlformats.org/drawingml/2006/main">
              <a:ext uri="{FF2B5EF4-FFF2-40B4-BE49-F238E27FC236}">
                <a16:creationId xmlns:a16="http://schemas.microsoft.com/office/drawing/2014/main" id="{94A8FDAB-8105-462C-AAD6-6E4214858F8B}"/>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164BD7A-B1C7-41B3-92E7-C64DAC3753CF}"/>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452F95EB-E6B8-47BC-89EF-11B8EB3736F3}"/>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Prepare</a:t>
            </a:r>
          </a:p>
        </p:txBody>
      </p:sp>
      <p:sp>
        <p:nvSpPr>
          <p:cNvPr id="11" name="">
            <a:extLst xmlns:a="http://schemas.openxmlformats.org/drawingml/2006/main">
              <a:ext uri="{FF2B5EF4-FFF2-40B4-BE49-F238E27FC236}">
                <a16:creationId xmlns:a16="http://schemas.microsoft.com/office/drawing/2014/main" id="{3E5B4EC7-1320-4F5F-809F-367EB1352485}"/>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Apply transformations and test the data contract before publication.</a:t>
            </a:r>
          </a:p>
        </p:txBody>
      </p:sp>
      <p:sp>
        <p:nvSpPr>
          <p:cNvPr id="12" name="">
            <a:extLst xmlns:a="http://schemas.openxmlformats.org/drawingml/2006/main">
              <a:ext uri="{FF2B5EF4-FFF2-40B4-BE49-F238E27FC236}">
                <a16:creationId xmlns:a16="http://schemas.microsoft.com/office/drawing/2014/main" id="{589BA216-E493-4811-A6E2-5D0EB613718A}"/>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89F599A-8E46-485B-9992-C615A71BDEF0}"/>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66AE0A1E-090C-49DA-A12F-E5B82A75E498}"/>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Publish</a:t>
            </a:r>
          </a:p>
        </p:txBody>
      </p:sp>
      <p:sp>
        <p:nvSpPr>
          <p:cNvPr id="15" name="">
            <a:extLst xmlns:a="http://schemas.openxmlformats.org/drawingml/2006/main">
              <a:ext uri="{FF2B5EF4-FFF2-40B4-BE49-F238E27FC236}">
                <a16:creationId xmlns:a16="http://schemas.microsoft.com/office/drawing/2014/main" id="{02595098-C311-41FE-9D89-F1B4EE03CCC6}"/>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Register definitions, ownership, lineage and approved access.</a:t>
            </a:r>
          </a:p>
        </p:txBody>
      </p:sp>
      <p:sp>
        <p:nvSpPr>
          <p:cNvPr id="16" name="">
            <a:extLst xmlns:a="http://schemas.openxmlformats.org/drawingml/2006/main">
              <a:ext uri="{FF2B5EF4-FFF2-40B4-BE49-F238E27FC236}">
                <a16:creationId xmlns:a16="http://schemas.microsoft.com/office/drawing/2014/main" id="{94D166DC-0D85-4208-A3E8-D28AFA456752}"/>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ADF93594-6F1D-4F48-B8B4-433FBD5F2A53}"/>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550476A0-F20A-4F90-BF9D-5F17F2F01032}"/>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Use</a:t>
            </a:r>
          </a:p>
        </p:txBody>
      </p:sp>
      <p:sp>
        <p:nvSpPr>
          <p:cNvPr id="19" name="">
            <a:extLst xmlns:a="http://schemas.openxmlformats.org/drawingml/2006/main">
              <a:ext uri="{FF2B5EF4-FFF2-40B4-BE49-F238E27FC236}">
                <a16:creationId xmlns:a16="http://schemas.microsoft.com/office/drawing/2014/main" id="{33957F49-78F8-42A1-9B88-316CCC2EF718}"/>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Serve analytics and AI with the same business context.</a:t>
            </a:r>
          </a:p>
        </p:txBody>
      </p:sp>
      <p:sp>
        <p:nvSpPr>
          <p:cNvPr id="23" name="">
            <a:extLst xmlns:a="http://schemas.openxmlformats.org/drawingml/2006/main">
              <a:ext uri="{FF2B5EF4-FFF2-40B4-BE49-F238E27FC236}">
                <a16:creationId xmlns:a16="http://schemas.microsoft.com/office/drawing/2014/main" id="{9A9D14E7-B5A5-4F64-B15F-24A5A6726CAF}"/>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6826F43A-CA9A-45C5-9A71-778313B142C2}"/>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56DF42B4-7D6A-4499-8D42-4B5CC4121DB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6014026C-E6D5-46E1-8EED-460E5C5459A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05 / 24</a:t>
            </a:r>
          </a:p>
        </p:txBody>
      </p:sp>
    </p:spTree>
    <p:extLst>
      <p:ext uri="{BB962C8B-B14F-4D97-AF65-F5344CB8AC3E}">
        <p14:creationId xmlns:p14="http://schemas.microsoft.com/office/powerpoint/2010/main" val="644700943"/>
      </p:ext>
    </p:extLst>
  </p:cSld>
</p:sld>
</file>

<file path=ppt/slides/slide6.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703b715f9ed4d14"/>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39A29A5-AD28-48F1-8B09-B3DA49688FC6}"/>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GeneFlow connects engineering work</a:t>
            </a:r>
          </a:p>
        </p:txBody>
      </p:sp>
      <p:sp>
        <p:nvSpPr>
          <p:cNvPr id="3" name="">
            <a:extLst xmlns:a="http://schemas.openxmlformats.org/drawingml/2006/main">
              <a:ext uri="{FF2B5EF4-FFF2-40B4-BE49-F238E27FC236}">
                <a16:creationId xmlns:a16="http://schemas.microsoft.com/office/drawing/2014/main" id="{46A73A7C-0FF4-45C9-9CB5-60589F1840C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Ingestion, transformation and orchestration share an execution graph.</a:t>
            </a:r>
          </a:p>
        </p:txBody>
      </p:sp>
      <p:sp>
        <p:nvSpPr>
          <p:cNvPr id="4" name="">
            <a:extLst xmlns:a="http://schemas.openxmlformats.org/drawingml/2006/main">
              <a:ext uri="{FF2B5EF4-FFF2-40B4-BE49-F238E27FC236}">
                <a16:creationId xmlns:a16="http://schemas.microsoft.com/office/drawing/2014/main" id="{71398608-A506-418B-94B6-705F55F89EC1}"/>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17B684A-7421-4E9D-878F-44187CE7672E}"/>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Connect</a:t>
            </a:r>
          </a:p>
        </p:txBody>
      </p:sp>
      <p:sp>
        <p:nvSpPr>
          <p:cNvPr id="6" name="">
            <a:extLst xmlns:a="http://schemas.openxmlformats.org/drawingml/2006/main">
              <a:ext uri="{FF2B5EF4-FFF2-40B4-BE49-F238E27FC236}">
                <a16:creationId xmlns:a16="http://schemas.microsoft.com/office/drawing/2014/main" id="{54C3255C-D21C-4F02-8081-DE03698CF90F}"/>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Discover approved sources and register schema and origin when data enters the platform.</a:t>
            </a:r>
          </a:p>
        </p:txBody>
      </p:sp>
      <p:sp>
        <p:nvSpPr>
          <p:cNvPr id="7" name="">
            <a:extLst xmlns:a="http://schemas.openxmlformats.org/drawingml/2006/main">
              <a:ext uri="{FF2B5EF4-FFF2-40B4-BE49-F238E27FC236}">
                <a16:creationId xmlns:a16="http://schemas.microsoft.com/office/drawing/2014/main" id="{9B3F1C19-8146-46AB-8A82-8341025C05EF}"/>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F2808FE-032A-4B96-8860-16F33464A453}"/>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Build</a:t>
            </a:r>
          </a:p>
        </p:txBody>
      </p:sp>
      <p:sp>
        <p:nvSpPr>
          <p:cNvPr id="9" name="">
            <a:extLst xmlns:a="http://schemas.openxmlformats.org/drawingml/2006/main">
              <a:ext uri="{FF2B5EF4-FFF2-40B4-BE49-F238E27FC236}">
                <a16:creationId xmlns:a16="http://schemas.microsoft.com/office/drawing/2014/main" id="{5978FB35-DB52-4031-B1B1-A0C991A11B5B}"/>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Use the visual workspace or SQL, Python and Scala to define transformations.</a:t>
            </a:r>
          </a:p>
        </p:txBody>
      </p:sp>
      <p:sp>
        <p:nvSpPr>
          <p:cNvPr id="10" name="">
            <a:extLst xmlns:a="http://schemas.openxmlformats.org/drawingml/2006/main">
              <a:ext uri="{FF2B5EF4-FFF2-40B4-BE49-F238E27FC236}">
                <a16:creationId xmlns:a16="http://schemas.microsoft.com/office/drawing/2014/main" id="{AFD9CF67-BAC2-4F02-8273-E3D67B572C08}"/>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DA3493F-2219-44AB-B402-0040D42F290B}"/>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Operate</a:t>
            </a:r>
          </a:p>
        </p:txBody>
      </p:sp>
      <p:sp>
        <p:nvSpPr>
          <p:cNvPr id="12" name="">
            <a:extLst xmlns:a="http://schemas.openxmlformats.org/drawingml/2006/main">
              <a:ext uri="{FF2B5EF4-FFF2-40B4-BE49-F238E27FC236}">
                <a16:creationId xmlns:a16="http://schemas.microsoft.com/office/drawing/2014/main" id="{CB70BEBC-8F30-45E9-8148-25E8462FD81A}"/>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Observe task health, freshness and quality. Review breaking changes and replay controlled windows.</a:t>
            </a:r>
          </a:p>
        </p:txBody>
      </p:sp>
      <p:sp>
        <p:nvSpPr>
          <p:cNvPr id="13" name="">
            <a:extLst xmlns:a="http://schemas.openxmlformats.org/drawingml/2006/main">
              <a:ext uri="{FF2B5EF4-FFF2-40B4-BE49-F238E27FC236}">
                <a16:creationId xmlns:a16="http://schemas.microsoft.com/office/drawing/2014/main" id="{5A91AA79-898B-4775-BD82-E15B039F3D9E}"/>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A7C6EAA6-2D96-4C1C-913C-222CDFE2B12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10D30320-258C-43EB-8095-F084D25152B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06 / 24</a:t>
            </a:r>
          </a:p>
        </p:txBody>
      </p:sp>
    </p:spTree>
    <p:extLst>
      <p:ext uri="{BB962C8B-B14F-4D97-AF65-F5344CB8AC3E}">
        <p14:creationId xmlns:p14="http://schemas.microsoft.com/office/powerpoint/2010/main" val="34036222"/>
      </p:ext>
    </p:extLst>
  </p:cSld>
</p:sld>
</file>

<file path=ppt/slides/slide7.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9c03d747e5724a2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5207E4A-DBF3-48E4-B621-BA9632C913CD}"/>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Cortex SQL and shared analytics</a:t>
            </a:r>
          </a:p>
        </p:txBody>
      </p:sp>
      <p:sp>
        <p:nvSpPr>
          <p:cNvPr id="3" name="">
            <a:extLst xmlns:a="http://schemas.openxmlformats.org/drawingml/2006/main">
              <a:ext uri="{FF2B5EF4-FFF2-40B4-BE49-F238E27FC236}">
                <a16:creationId xmlns:a16="http://schemas.microsoft.com/office/drawing/2014/main" id="{7C1F41CE-A064-4850-BEBB-4F95C155C35D}"/>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Open storage and workload-aware compute support governed analytical access.</a:t>
            </a:r>
          </a:p>
        </p:txBody>
      </p:sp>
      <p:sp>
        <p:nvSpPr>
          <p:cNvPr id="4" name="">
            <a:extLst xmlns:a="http://schemas.openxmlformats.org/drawingml/2006/main">
              <a:ext uri="{FF2B5EF4-FFF2-40B4-BE49-F238E27FC236}">
                <a16:creationId xmlns:a16="http://schemas.microsoft.com/office/drawing/2014/main" id="{EDF33F4A-66C0-43D5-ABA1-9FF344F049AD}"/>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7393F6E-44E7-4FD9-965E-2EEA0DE49AE4}"/>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Warehouse</a:t>
            </a:r>
          </a:p>
        </p:txBody>
      </p:sp>
      <p:sp>
        <p:nvSpPr>
          <p:cNvPr id="6" name="">
            <a:extLst xmlns:a="http://schemas.openxmlformats.org/drawingml/2006/main">
              <a:ext uri="{FF2B5EF4-FFF2-40B4-BE49-F238E27FC236}">
                <a16:creationId xmlns:a16="http://schemas.microsoft.com/office/drawing/2014/main" id="{24F48E1B-25D8-4BC0-B70B-891E6860AFF9}"/>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Query approved data products and examine workload consumption before expanding capacity.</a:t>
            </a:r>
          </a:p>
        </p:txBody>
      </p:sp>
      <p:sp>
        <p:nvSpPr>
          <p:cNvPr id="7" name="">
            <a:extLst xmlns:a="http://schemas.openxmlformats.org/drawingml/2006/main">
              <a:ext uri="{FF2B5EF4-FFF2-40B4-BE49-F238E27FC236}">
                <a16:creationId xmlns:a16="http://schemas.microsoft.com/office/drawing/2014/main" id="{A7B4D177-646E-4B63-AF03-8A4D69D398EF}"/>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C1D511BF-7C2B-4AC0-B871-E58D07DC7633}"/>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Semantic layer</a:t>
            </a:r>
          </a:p>
        </p:txBody>
      </p:sp>
      <p:sp>
        <p:nvSpPr>
          <p:cNvPr id="9" name="">
            <a:extLst xmlns:a="http://schemas.openxmlformats.org/drawingml/2006/main">
              <a:ext uri="{FF2B5EF4-FFF2-40B4-BE49-F238E27FC236}">
                <a16:creationId xmlns:a16="http://schemas.microsoft.com/office/drawing/2014/main" id="{169425A8-10C3-4675-8641-F5E171408D7B}"/>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Use shared business definitions across dashboards, reports and natural-language questions.</a:t>
            </a:r>
          </a:p>
        </p:txBody>
      </p:sp>
      <p:sp>
        <p:nvSpPr>
          <p:cNvPr id="10" name="">
            <a:extLst xmlns:a="http://schemas.openxmlformats.org/drawingml/2006/main">
              <a:ext uri="{FF2B5EF4-FFF2-40B4-BE49-F238E27FC236}">
                <a16:creationId xmlns:a16="http://schemas.microsoft.com/office/drawing/2014/main" id="{73A56909-F04E-47BD-9D5B-916F69A9AD18}"/>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337ECF39-BCC8-4230-AFF6-56EB66A101EE}"/>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Evidence</a:t>
            </a:r>
          </a:p>
        </p:txBody>
      </p:sp>
      <p:sp>
        <p:nvSpPr>
          <p:cNvPr id="12" name="">
            <a:extLst xmlns:a="http://schemas.openxmlformats.org/drawingml/2006/main">
              <a:ext uri="{FF2B5EF4-FFF2-40B4-BE49-F238E27FC236}">
                <a16:creationId xmlns:a16="http://schemas.microsoft.com/office/drawing/2014/main" id="{50F0E461-6608-4809-99E2-2586087C0674}"/>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Trace reported measures to their inputs and preserve the version used for a decision.</a:t>
            </a:r>
          </a:p>
        </p:txBody>
      </p:sp>
      <p:sp>
        <p:nvSpPr>
          <p:cNvPr id="13" name="">
            <a:extLst xmlns:a="http://schemas.openxmlformats.org/drawingml/2006/main">
              <a:ext uri="{FF2B5EF4-FFF2-40B4-BE49-F238E27FC236}">
                <a16:creationId xmlns:a16="http://schemas.microsoft.com/office/drawing/2014/main" id="{2039D857-782F-4F92-BFE8-C8FD57B0C46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69865836-DD69-428B-8344-85036DD8CE3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94864302-0EF9-4A5D-8F58-FC0CBBAE3DD9}"/>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07 / 24</a:t>
            </a:r>
          </a:p>
        </p:txBody>
      </p:sp>
    </p:spTree>
    <p:extLst>
      <p:ext uri="{BB962C8B-B14F-4D97-AF65-F5344CB8AC3E}">
        <p14:creationId xmlns:p14="http://schemas.microsoft.com/office/powerpoint/2010/main" val="132424519"/>
      </p:ext>
    </p:extLst>
  </p:cSld>
</p:sld>
</file>

<file path=ppt/slides/slide8.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65d4d1a3a070469b"/>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C34055E-F086-4E36-93AC-56D39D8873E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GeneCatalog preserves business meaning</a:t>
            </a:r>
          </a:p>
        </p:txBody>
      </p:sp>
      <p:sp>
        <p:nvSpPr>
          <p:cNvPr id="3" name="">
            <a:extLst xmlns:a="http://schemas.openxmlformats.org/drawingml/2006/main">
              <a:ext uri="{FF2B5EF4-FFF2-40B4-BE49-F238E27FC236}">
                <a16:creationId xmlns:a16="http://schemas.microsoft.com/office/drawing/2014/main" id="{B05E8080-DEFA-4D74-A2A4-F2D2CEA38E3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Datasets become useful when people understand what the fields mean and who owns them.</a:t>
            </a:r>
          </a:p>
        </p:txBody>
      </p:sp>
      <p:sp>
        <p:nvSpPr>
          <p:cNvPr id="4" name="">
            <a:extLst xmlns:a="http://schemas.openxmlformats.org/drawingml/2006/main">
              <a:ext uri="{FF2B5EF4-FFF2-40B4-BE49-F238E27FC236}">
                <a16:creationId xmlns:a16="http://schemas.microsoft.com/office/drawing/2014/main" id="{F04B933D-939C-4CB8-A1AF-65FD1BAD9398}"/>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07B5BF9-A069-4B9B-9A0D-C05AE2E4EA04}"/>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Discover</a:t>
            </a:r>
          </a:p>
        </p:txBody>
      </p:sp>
      <p:sp>
        <p:nvSpPr>
          <p:cNvPr id="6" name="">
            <a:extLst xmlns:a="http://schemas.openxmlformats.org/drawingml/2006/main">
              <a:ext uri="{FF2B5EF4-FFF2-40B4-BE49-F238E27FC236}">
                <a16:creationId xmlns:a16="http://schemas.microsoft.com/office/drawing/2014/main" id="{ED822544-DEEB-46D2-9029-069E2D34D9E1}"/>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Search datasets and business definitions with classification and ownership.</a:t>
            </a:r>
          </a:p>
        </p:txBody>
      </p:sp>
      <p:sp>
        <p:nvSpPr>
          <p:cNvPr id="7" name="">
            <a:extLst xmlns:a="http://schemas.openxmlformats.org/drawingml/2006/main">
              <a:ext uri="{FF2B5EF4-FFF2-40B4-BE49-F238E27FC236}">
                <a16:creationId xmlns:a16="http://schemas.microsoft.com/office/drawing/2014/main" id="{10BF7529-D024-4384-B273-A5AF1EC40082}"/>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E10E8DA-EBB4-45E1-AE42-39F078624413}"/>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Understand impact</a:t>
            </a:r>
          </a:p>
        </p:txBody>
      </p:sp>
      <p:sp>
        <p:nvSpPr>
          <p:cNvPr id="9" name="">
            <a:extLst xmlns:a="http://schemas.openxmlformats.org/drawingml/2006/main">
              <a:ext uri="{FF2B5EF4-FFF2-40B4-BE49-F238E27FC236}">
                <a16:creationId xmlns:a16="http://schemas.microsoft.com/office/drawing/2014/main" id="{1F0CBE3C-7E3C-45D8-A577-4923E46A330C}"/>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Trace columns through transformations and identify affected consumers before changing a source.</a:t>
            </a:r>
          </a:p>
        </p:txBody>
      </p:sp>
      <p:sp>
        <p:nvSpPr>
          <p:cNvPr id="10" name="">
            <a:extLst xmlns:a="http://schemas.openxmlformats.org/drawingml/2006/main">
              <a:ext uri="{FF2B5EF4-FFF2-40B4-BE49-F238E27FC236}">
                <a16:creationId xmlns:a16="http://schemas.microsoft.com/office/drawing/2014/main" id="{9FBC0DA5-E213-4777-BE93-0A6250C8AA49}"/>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7CC395B1-B896-4D84-A37E-76BC81DECF7E}"/>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Govern reuse</a:t>
            </a:r>
          </a:p>
        </p:txBody>
      </p:sp>
      <p:sp>
        <p:nvSpPr>
          <p:cNvPr id="12" name="">
            <a:extLst xmlns:a="http://schemas.openxmlformats.org/drawingml/2006/main">
              <a:ext uri="{FF2B5EF4-FFF2-40B4-BE49-F238E27FC236}">
                <a16:creationId xmlns:a16="http://schemas.microsoft.com/office/drawing/2014/main" id="{7AEA68BB-29B0-4BC5-A26F-E91DA608B1F6}"/>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Apply access policies and preserve context when data products reach other teams.</a:t>
            </a:r>
          </a:p>
        </p:txBody>
      </p:sp>
      <p:sp>
        <p:nvSpPr>
          <p:cNvPr id="13" name="">
            <a:extLst xmlns:a="http://schemas.openxmlformats.org/drawingml/2006/main">
              <a:ext uri="{FF2B5EF4-FFF2-40B4-BE49-F238E27FC236}">
                <a16:creationId xmlns:a16="http://schemas.microsoft.com/office/drawing/2014/main" id="{57062FD0-2787-4352-981C-2C9DF4D3085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74EAE71F-6C57-474C-99EA-F2422E50A21B}"/>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61FD0400-A61B-424E-ADAF-6782781BE9C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08 / 24</a:t>
            </a:r>
          </a:p>
        </p:txBody>
      </p:sp>
    </p:spTree>
    <p:extLst>
      <p:ext uri="{BB962C8B-B14F-4D97-AF65-F5344CB8AC3E}">
        <p14:creationId xmlns:p14="http://schemas.microsoft.com/office/powerpoint/2010/main" val="195712284"/>
      </p:ext>
    </p:extLst>
  </p:cSld>
</p:sld>
</file>

<file path=ppt/slides/slide9.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8932da439544a09"/>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CE3D1E2-1463-4CDF-8E2E-FDAA88FE94DA}"/>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AI grounded in governed data</a:t>
            </a:r>
          </a:p>
        </p:txBody>
      </p:sp>
      <p:sp>
        <p:nvSpPr>
          <p:cNvPr id="3" name="">
            <a:extLst xmlns:a="http://schemas.openxmlformats.org/drawingml/2006/main">
              <a:ext uri="{FF2B5EF4-FFF2-40B4-BE49-F238E27FC236}">
                <a16:creationId xmlns:a16="http://schemas.microsoft.com/office/drawing/2014/main" id="{104BB8A5-A456-4C6E-A8A8-6E56AB3F9B27}"/>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Cortex AI and GeneData connect model work to data permissions and review.</a:t>
            </a:r>
          </a:p>
        </p:txBody>
      </p:sp>
      <p:sp>
        <p:nvSpPr>
          <p:cNvPr id="4" name="">
            <a:extLst xmlns:a="http://schemas.openxmlformats.org/drawingml/2006/main">
              <a:ext uri="{FF2B5EF4-FFF2-40B4-BE49-F238E27FC236}">
                <a16:creationId xmlns:a16="http://schemas.microsoft.com/office/drawing/2014/main" id="{75183EA6-F8ED-4B6A-B1F8-0C21D13C12AA}"/>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8C4AC32-AA1C-4052-B7F0-6833CE3DE32B}"/>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Data science</a:t>
            </a:r>
          </a:p>
        </p:txBody>
      </p:sp>
      <p:sp>
        <p:nvSpPr>
          <p:cNvPr id="6" name="">
            <a:extLst xmlns:a="http://schemas.openxmlformats.org/drawingml/2006/main">
              <a:ext uri="{FF2B5EF4-FFF2-40B4-BE49-F238E27FC236}">
                <a16:creationId xmlns:a16="http://schemas.microsoft.com/office/drawing/2014/main" id="{13BDFD82-32B0-4C65-9E6B-F2CE89154BEF}"/>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Govern notebooks, track experiments and associate models with training data and code.</a:t>
            </a:r>
          </a:p>
        </p:txBody>
      </p:sp>
      <p:sp>
        <p:nvSpPr>
          <p:cNvPr id="7" name="">
            <a:extLst xmlns:a="http://schemas.openxmlformats.org/drawingml/2006/main">
              <a:ext uri="{FF2B5EF4-FFF2-40B4-BE49-F238E27FC236}">
                <a16:creationId xmlns:a16="http://schemas.microsoft.com/office/drawing/2014/main" id="{808E907A-DC0A-40AB-950D-661B6283A1B5}"/>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63BB818-11A1-4DE6-8608-17EBA212DBE1}"/>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Agent workflows</a:t>
            </a:r>
          </a:p>
        </p:txBody>
      </p:sp>
      <p:sp>
        <p:nvSpPr>
          <p:cNvPr id="9" name="">
            <a:extLst xmlns:a="http://schemas.openxmlformats.org/drawingml/2006/main">
              <a:ext uri="{FF2B5EF4-FFF2-40B4-BE49-F238E27FC236}">
                <a16:creationId xmlns:a16="http://schemas.microsoft.com/office/drawing/2014/main" id="{D71FD6BE-9DBF-447C-ADD0-47FC1103AB33}"/>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Supply approved context and tools for analysis, investigation and task coordination.</a:t>
            </a:r>
          </a:p>
        </p:txBody>
      </p:sp>
      <p:sp>
        <p:nvSpPr>
          <p:cNvPr id="10" name="">
            <a:extLst xmlns:a="http://schemas.openxmlformats.org/drawingml/2006/main">
              <a:ext uri="{FF2B5EF4-FFF2-40B4-BE49-F238E27FC236}">
                <a16:creationId xmlns:a16="http://schemas.microsoft.com/office/drawing/2014/main" id="{D000EBBD-A932-4E7A-9889-F6F2FD631634}"/>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D17B33A9-E6B1-438D-8AC4-37C66B0F049F}"/>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Human authority</a:t>
            </a:r>
          </a:p>
        </p:txBody>
      </p:sp>
      <p:sp>
        <p:nvSpPr>
          <p:cNvPr id="12" name="">
            <a:extLst xmlns:a="http://schemas.openxmlformats.org/drawingml/2006/main">
              <a:ext uri="{FF2B5EF4-FFF2-40B4-BE49-F238E27FC236}">
                <a16:creationId xmlns:a16="http://schemas.microsoft.com/office/drawing/2014/main" id="{FABAC327-F3F7-41E2-806C-B1805EB78145}"/>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Require review for material decisions. Keep the model output, source evidence and action record together.</a:t>
            </a:r>
          </a:p>
        </p:txBody>
      </p:sp>
      <p:sp>
        <p:nvSpPr>
          <p:cNvPr id="13" name="">
            <a:extLst xmlns:a="http://schemas.openxmlformats.org/drawingml/2006/main">
              <a:ext uri="{FF2B5EF4-FFF2-40B4-BE49-F238E27FC236}">
                <a16:creationId xmlns:a16="http://schemas.microsoft.com/office/drawing/2014/main" id="{5A9EBA09-BD87-4FFF-AC2F-CD84833D9FCA}"/>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4C95F544-DAAB-4A28-9EF8-BC9D2AC7AD65}"/>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761112F5-D4CE-4C3C-AF3E-9A6A9953CF0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09 / 24</a:t>
            </a:r>
          </a:p>
        </p:txBody>
      </p:sp>
    </p:spTree>
    <p:extLst>
      <p:ext uri="{BB962C8B-B14F-4D97-AF65-F5344CB8AC3E}">
        <p14:creationId xmlns:p14="http://schemas.microsoft.com/office/powerpoint/2010/main" val="1244019596"/>
      </p:ext>
    </p:extLst>
  </p:cSld>
</p:sld>
</file>

<file path=ppt/slides/slide10.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473e56c9a0c428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4857A20-9F23-4AB9-80B9-502E73E61C1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Five roles, one connected workflow</a:t>
            </a:r>
          </a:p>
        </p:txBody>
      </p:sp>
      <p:sp>
        <p:nvSpPr>
          <p:cNvPr id="3" name="">
            <a:extLst xmlns:a="http://schemas.openxmlformats.org/drawingml/2006/main">
              <a:ext uri="{FF2B5EF4-FFF2-40B4-BE49-F238E27FC236}">
                <a16:creationId xmlns:a16="http://schemas.microsoft.com/office/drawing/2014/main" id="{F9630F43-BB78-46BA-8581-6892C1D4B9BD}"/>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Each specialist owns a distinct part of the path to a dependable decision.</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Role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Primary output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Handoff</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Data Engineer</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Tested pipeline and data product</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Reliable inputs for consumers</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Data Analyst</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Defined metric and decision report</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Evidence for business owners</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Data Scientist</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Evaluated model and monitoring</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Controlled operational predictions</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Data Modeler</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Versioned business data model</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Consistent contracts and meaning</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Database Engineer</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Reliable storage and recovery</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Safe, performant data services</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72D6634E-4FBB-4137-B894-7AACAD2906C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CFF1D446-15C7-4D6F-AF92-6E0D0272EFE0}"/>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9DE64568-D025-47EB-8B8A-0FC652CA6B6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10 / 24</a:t>
            </a:r>
          </a:p>
        </p:txBody>
      </p:sp>
    </p:spTree>
    <p:extLst>
      <p:ext uri="{BB962C8B-B14F-4D97-AF65-F5344CB8AC3E}">
        <p14:creationId xmlns:p14="http://schemas.microsoft.com/office/powerpoint/2010/main" val="360349353"/>
      </p:ext>
    </p:extLst>
  </p:cSld>
</p:sld>
</file>

<file path=ppt/slides/slide11.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09dafa2b3586411e"/>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AE04664-76DE-4CC2-8878-D3CAD670C30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Banking reconciliation: source to decision</a:t>
            </a:r>
          </a:p>
        </p:txBody>
      </p:sp>
      <p:sp>
        <p:nvSpPr>
          <p:cNvPr id="3" name="">
            <a:extLst xmlns:a="http://schemas.openxmlformats.org/drawingml/2006/main">
              <a:ext uri="{FF2B5EF4-FFF2-40B4-BE49-F238E27FC236}">
                <a16:creationId xmlns:a16="http://schemas.microsoft.com/office/drawing/2014/main" id="{14576B3C-6E85-4DEB-A6BB-E494C9CBEB0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implementation: match ledger activity to settlement records without losing exceptions.</a:t>
            </a:r>
          </a:p>
        </p:txBody>
      </p:sp>
      <p:sp>
        <p:nvSpPr>
          <p:cNvPr id="4" name="">
            <a:extLst xmlns:a="http://schemas.openxmlformats.org/drawingml/2006/main">
              <a:ext uri="{FF2B5EF4-FFF2-40B4-BE49-F238E27FC236}">
                <a16:creationId xmlns:a16="http://schemas.microsoft.com/office/drawing/2014/main" id="{4E3C7AFE-936F-425C-B511-A4710FC8E25D}"/>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7E25A65A-07B2-4D22-99FC-3DC0FC601876}"/>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7121801A-6A8D-4590-9B54-4EBF26D96401}"/>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Intake</a:t>
            </a:r>
          </a:p>
        </p:txBody>
      </p:sp>
      <p:sp>
        <p:nvSpPr>
          <p:cNvPr id="7" name="">
            <a:extLst xmlns:a="http://schemas.openxmlformats.org/drawingml/2006/main">
              <a:ext uri="{FF2B5EF4-FFF2-40B4-BE49-F238E27FC236}">
                <a16:creationId xmlns:a16="http://schemas.microsoft.com/office/drawing/2014/main" id="{F7B2A9D4-7716-4129-8ED3-3940E239451A}"/>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Register file totals, currency, source IDs and processing date.</a:t>
            </a:r>
          </a:p>
        </p:txBody>
      </p:sp>
      <p:sp>
        <p:nvSpPr>
          <p:cNvPr id="8" name="">
            <a:extLst xmlns:a="http://schemas.openxmlformats.org/drawingml/2006/main">
              <a:ext uri="{FF2B5EF4-FFF2-40B4-BE49-F238E27FC236}">
                <a16:creationId xmlns:a16="http://schemas.microsoft.com/office/drawing/2014/main" id="{B6E6BEF2-A0E1-4E96-90FB-2C7C2372929B}"/>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AA37E304-CA0F-4FB6-99F9-74448F0C6C7C}"/>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FB203544-19D0-47EB-99B3-3F0639B6C6DA}"/>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Match</a:t>
            </a:r>
          </a:p>
        </p:txBody>
      </p:sp>
      <p:sp>
        <p:nvSpPr>
          <p:cNvPr id="11" name="">
            <a:extLst xmlns:a="http://schemas.openxmlformats.org/drawingml/2006/main">
              <a:ext uri="{FF2B5EF4-FFF2-40B4-BE49-F238E27FC236}">
                <a16:creationId xmlns:a16="http://schemas.microsoft.com/office/drawing/2014/main" id="{4B7A2498-B5A4-463E-8281-CBB6E7AFE37E}"/>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Apply exact keys, currency rules and agreed tolerance tests.</a:t>
            </a:r>
          </a:p>
        </p:txBody>
      </p:sp>
      <p:sp>
        <p:nvSpPr>
          <p:cNvPr id="12" name="">
            <a:extLst xmlns:a="http://schemas.openxmlformats.org/drawingml/2006/main">
              <a:ext uri="{FF2B5EF4-FFF2-40B4-BE49-F238E27FC236}">
                <a16:creationId xmlns:a16="http://schemas.microsoft.com/office/drawing/2014/main" id="{D2636F10-AD47-4151-8516-88C3A1C06657}"/>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136ADEA-2F0A-4658-A9AF-5699F02DD947}"/>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3F002539-C6F6-417D-9F32-8EF94730E7CA}"/>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Investigate</a:t>
            </a:r>
          </a:p>
        </p:txBody>
      </p:sp>
      <p:sp>
        <p:nvSpPr>
          <p:cNvPr id="15" name="">
            <a:extLst xmlns:a="http://schemas.openxmlformats.org/drawingml/2006/main">
              <a:ext uri="{FF2B5EF4-FFF2-40B4-BE49-F238E27FC236}">
                <a16:creationId xmlns:a16="http://schemas.microsoft.com/office/drawing/2014/main" id="{3594A537-19C7-4622-A474-B1B0876136B7}"/>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Route duplicates, missing records and mismatches to a reviewer.</a:t>
            </a:r>
          </a:p>
        </p:txBody>
      </p:sp>
      <p:sp>
        <p:nvSpPr>
          <p:cNvPr id="16" name="">
            <a:extLst xmlns:a="http://schemas.openxmlformats.org/drawingml/2006/main">
              <a:ext uri="{FF2B5EF4-FFF2-40B4-BE49-F238E27FC236}">
                <a16:creationId xmlns:a16="http://schemas.microsoft.com/office/drawing/2014/main" id="{4FE86A2E-5CF8-4AB0-8C13-9F4D662464C3}"/>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3629468E-40E1-48C1-BB12-46DE768E85CD}"/>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4D6593AC-D06F-4087-B6E5-CAC95F34F8B7}"/>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Release</a:t>
            </a:r>
          </a:p>
        </p:txBody>
      </p:sp>
      <p:sp>
        <p:nvSpPr>
          <p:cNvPr id="19" name="">
            <a:extLst xmlns:a="http://schemas.openxmlformats.org/drawingml/2006/main">
              <a:ext uri="{FF2B5EF4-FFF2-40B4-BE49-F238E27FC236}">
                <a16:creationId xmlns:a16="http://schemas.microsoft.com/office/drawing/2014/main" id="{FE2CE8F0-407F-4FB2-B088-0DDC026EC6FC}"/>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Publish an approved reconciliation with retained evidence.</a:t>
            </a:r>
          </a:p>
        </p:txBody>
      </p:sp>
      <p:sp>
        <p:nvSpPr>
          <p:cNvPr id="23" name="">
            <a:extLst xmlns:a="http://schemas.openxmlformats.org/drawingml/2006/main">
              <a:ext uri="{FF2B5EF4-FFF2-40B4-BE49-F238E27FC236}">
                <a16:creationId xmlns:a16="http://schemas.microsoft.com/office/drawing/2014/main" id="{1FA96CA3-ADC5-4522-BA65-FEE128FD92D3}"/>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3E86EF6E-FB15-48F5-8AB7-D0182B331D83}"/>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AE06848D-451F-4CEC-B70A-413BB2396128}"/>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29A32DD2-12C5-4C5A-9570-E41DE4E9A095}"/>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11 / 24</a:t>
            </a:r>
          </a:p>
        </p:txBody>
      </p:sp>
    </p:spTree>
    <p:extLst>
      <p:ext uri="{BB962C8B-B14F-4D97-AF65-F5344CB8AC3E}">
        <p14:creationId xmlns:p14="http://schemas.microsoft.com/office/powerpoint/2010/main" val="936050128"/>
      </p:ext>
    </p:extLst>
  </p:cSld>
</p:sld>
</file>

<file path=ppt/slides/slide1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067d455d36f4aaa"/>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664532C-EEA2-4C3F-A0A8-9D4F0F6D6BEF}"/>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Reconciliation evidence, record by record</a:t>
            </a:r>
          </a:p>
        </p:txBody>
      </p:sp>
      <p:sp>
        <p:nvSpPr>
          <p:cNvPr id="3" name="">
            <a:extLst xmlns:a="http://schemas.openxmlformats.org/drawingml/2006/main">
              <a:ext uri="{FF2B5EF4-FFF2-40B4-BE49-F238E27FC236}">
                <a16:creationId xmlns:a16="http://schemas.microsoft.com/office/drawing/2014/main" id="{948815DE-3663-4461-B211-367B3E9B5BE5}"/>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Synthetic example. A tolerance cannot conceal a currency mismatch.</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Record</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Observed difference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Controlled outcome</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T-301</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CAD 1,250 equals CAD 1,250</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Match and retain source references</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T-302</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CAD 780 versus CAD 779.50</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Review against an approved tolerance</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T-303</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USD 2,200 versus CAD 2,200</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Currency exception, never auto-match</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T-304</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Settlement record missing</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Hold and investigate missing source</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62E8C812-3007-49F0-9EA6-E6F75AF4C066}"/>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E91D89B0-09C3-4A00-ABCE-CA5163B9A5C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99E1FBCA-2325-4A62-BFF6-860BA96D854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12 / 24</a:t>
            </a:r>
          </a:p>
        </p:txBody>
      </p:sp>
    </p:spTree>
    <p:extLst>
      <p:ext uri="{BB962C8B-B14F-4D97-AF65-F5344CB8AC3E}">
        <p14:creationId xmlns:p14="http://schemas.microsoft.com/office/powerpoint/2010/main" val="528376187"/>
      </p:ext>
    </p:extLst>
  </p:cSld>
</p:sld>
</file>

<file path=ppt/slides/slide13.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d9d9151c1ecc4edd"/>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7682C64-A2D3-455B-B441-5D3628C6496F}"/>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Insurance data with a reviewable history</a:t>
            </a:r>
          </a:p>
        </p:txBody>
      </p:sp>
      <p:sp>
        <p:nvSpPr>
          <p:cNvPr id="3" name="">
            <a:extLst xmlns:a="http://schemas.openxmlformats.org/drawingml/2006/main">
              <a:ext uri="{FF2B5EF4-FFF2-40B4-BE49-F238E27FC236}">
                <a16:creationId xmlns:a16="http://schemas.microsoft.com/office/drawing/2014/main" id="{A87DD397-DDDC-4554-AFED-9EA233A555CD}"/>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Example implementation: policy changes feed finance, actuarial work and servicing.</a:t>
            </a:r>
          </a:p>
        </p:txBody>
      </p:sp>
      <p:sp>
        <p:nvSpPr>
          <p:cNvPr id="4" name="">
            <a:extLst xmlns:a="http://schemas.openxmlformats.org/drawingml/2006/main">
              <a:ext uri="{FF2B5EF4-FFF2-40B4-BE49-F238E27FC236}">
                <a16:creationId xmlns:a16="http://schemas.microsoft.com/office/drawing/2014/main" id="{CAD6CF04-9BC6-41A5-B4B4-5CD170F5CDA2}"/>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4C59F4A-6A47-4C73-BF83-9F964628C791}"/>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88FBE775-FB14-49F6-B93A-170BA6065C27}"/>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Capture</a:t>
            </a:r>
          </a:p>
        </p:txBody>
      </p:sp>
      <p:sp>
        <p:nvSpPr>
          <p:cNvPr id="7" name="">
            <a:extLst xmlns:a="http://schemas.openxmlformats.org/drawingml/2006/main">
              <a:ext uri="{FF2B5EF4-FFF2-40B4-BE49-F238E27FC236}">
                <a16:creationId xmlns:a16="http://schemas.microsoft.com/office/drawing/2014/main" id="{CB31D5F4-06BC-4786-8B1D-39A751D07AEC}"/>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Read permitted policy changes with transaction identifiers.</a:t>
            </a:r>
          </a:p>
        </p:txBody>
      </p:sp>
      <p:sp>
        <p:nvSpPr>
          <p:cNvPr id="8" name="">
            <a:extLst xmlns:a="http://schemas.openxmlformats.org/drawingml/2006/main">
              <a:ext uri="{FF2B5EF4-FFF2-40B4-BE49-F238E27FC236}">
                <a16:creationId xmlns:a16="http://schemas.microsoft.com/office/drawing/2014/main" id="{92D11C0F-A5D8-4B6D-880B-547251505187}"/>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225625F7-9896-4BD1-9819-CEB40F629D26}"/>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1785D2B5-A44D-45C2-BF5B-C3C302B038FD}"/>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Conform</a:t>
            </a:r>
          </a:p>
        </p:txBody>
      </p:sp>
      <p:sp>
        <p:nvSpPr>
          <p:cNvPr id="11" name="">
            <a:extLst xmlns:a="http://schemas.openxmlformats.org/drawingml/2006/main">
              <a:ext uri="{FF2B5EF4-FFF2-40B4-BE49-F238E27FC236}">
                <a16:creationId xmlns:a16="http://schemas.microsoft.com/office/drawing/2014/main" id="{EB1F70ED-D924-49FA-AF08-60FE9E993441}"/>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Resolve policy versions, effective dates and product definitions.</a:t>
            </a:r>
          </a:p>
        </p:txBody>
      </p:sp>
      <p:sp>
        <p:nvSpPr>
          <p:cNvPr id="12" name="">
            <a:extLst xmlns:a="http://schemas.openxmlformats.org/drawingml/2006/main">
              <a:ext uri="{FF2B5EF4-FFF2-40B4-BE49-F238E27FC236}">
                <a16:creationId xmlns:a16="http://schemas.microsoft.com/office/drawing/2014/main" id="{3DF9A922-757E-402B-AF61-FB3638660113}"/>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FB060F7-16AC-496F-A4D4-3ABC9765E944}"/>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4C6FCF56-961A-4A11-9DFD-6049C6DB3601}"/>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Reconcile</a:t>
            </a:r>
          </a:p>
        </p:txBody>
      </p:sp>
      <p:sp>
        <p:nvSpPr>
          <p:cNvPr id="15" name="">
            <a:extLst xmlns:a="http://schemas.openxmlformats.org/drawingml/2006/main">
              <a:ext uri="{FF2B5EF4-FFF2-40B4-BE49-F238E27FC236}">
                <a16:creationId xmlns:a16="http://schemas.microsoft.com/office/drawing/2014/main" id="{8FA23D79-D59F-45B7-9212-BB1272AA11D1}"/>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Compare counts and financial control totals to source.</a:t>
            </a:r>
          </a:p>
        </p:txBody>
      </p:sp>
      <p:sp>
        <p:nvSpPr>
          <p:cNvPr id="16" name="">
            <a:extLst xmlns:a="http://schemas.openxmlformats.org/drawingml/2006/main">
              <a:ext uri="{FF2B5EF4-FFF2-40B4-BE49-F238E27FC236}">
                <a16:creationId xmlns:a16="http://schemas.microsoft.com/office/drawing/2014/main" id="{3FFC5CAB-4FA9-4E13-B272-16558C163D26}"/>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8048B193-B25E-4AAB-A481-B33E3F69C560}"/>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DDED0BE9-ACFE-4E1A-8256-85EF11BC1D50}"/>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Consume</a:t>
            </a:r>
          </a:p>
        </p:txBody>
      </p:sp>
      <p:sp>
        <p:nvSpPr>
          <p:cNvPr id="19" name="">
            <a:extLst xmlns:a="http://schemas.openxmlformats.org/drawingml/2006/main">
              <a:ext uri="{FF2B5EF4-FFF2-40B4-BE49-F238E27FC236}">
                <a16:creationId xmlns:a16="http://schemas.microsoft.com/office/drawing/2014/main" id="{05DE7A13-5CC8-405D-81B7-7D738415106C}"/>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Publish approved views for analysis and model preparation.</a:t>
            </a:r>
          </a:p>
        </p:txBody>
      </p:sp>
      <p:sp>
        <p:nvSpPr>
          <p:cNvPr id="23" name="">
            <a:extLst xmlns:a="http://schemas.openxmlformats.org/drawingml/2006/main">
              <a:ext uri="{FF2B5EF4-FFF2-40B4-BE49-F238E27FC236}">
                <a16:creationId xmlns:a16="http://schemas.microsoft.com/office/drawing/2014/main" id="{D17EEE83-A00E-46CA-BAF5-9C850170D439}"/>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4504DE30-A6CF-4830-B123-82B802E6D6C5}"/>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042EFBD4-428A-4584-8728-882F1EEA1CD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A9201850-475D-4238-B389-2AFB0B00CB74}"/>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13 / 24</a:t>
            </a:r>
          </a:p>
        </p:txBody>
      </p:sp>
    </p:spTree>
    <p:extLst>
      <p:ext uri="{BB962C8B-B14F-4D97-AF65-F5344CB8AC3E}">
        <p14:creationId xmlns:p14="http://schemas.microsoft.com/office/powerpoint/2010/main" val="624147738"/>
      </p:ext>
    </p:extLst>
  </p:cSld>
</p:sld>
</file>

<file path=ppt/slides/slide1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f5c8ca2b569e474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3F3BC5E-6A9F-41BA-83A1-59E0821C6FC8}"/>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Operational use cases across industries</a:t>
            </a:r>
          </a:p>
        </p:txBody>
      </p:sp>
      <p:sp>
        <p:nvSpPr>
          <p:cNvPr id="3" name="">
            <a:extLst xmlns:a="http://schemas.openxmlformats.org/drawingml/2006/main">
              <a:ext uri="{FF2B5EF4-FFF2-40B4-BE49-F238E27FC236}">
                <a16:creationId xmlns:a16="http://schemas.microsoft.com/office/drawing/2014/main" id="{3DFBAD06-79FC-43B5-A8D9-36F1AB749888}"/>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The same platform supports different business questions and data boundaries.</a:t>
            </a:r>
          </a:p>
        </p:txBody>
      </p:sp>
      <p:sp>
        <p:nvSpPr>
          <p:cNvPr id="4" name="">
            <a:extLst xmlns:a="http://schemas.openxmlformats.org/drawingml/2006/main">
              <a:ext uri="{FF2B5EF4-FFF2-40B4-BE49-F238E27FC236}">
                <a16:creationId xmlns:a16="http://schemas.microsoft.com/office/drawing/2014/main" id="{8DBFB0A0-56C1-4516-BA5C-AA766D031467}"/>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1D11330-8CAA-4DDC-AEC3-6D19CDBCDAB6}"/>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Retail</a:t>
            </a:r>
          </a:p>
        </p:txBody>
      </p:sp>
      <p:sp>
        <p:nvSpPr>
          <p:cNvPr id="6" name="">
            <a:extLst xmlns:a="http://schemas.openxmlformats.org/drawingml/2006/main">
              <a:ext uri="{FF2B5EF4-FFF2-40B4-BE49-F238E27FC236}">
                <a16:creationId xmlns:a16="http://schemas.microsoft.com/office/drawing/2014/main" id="{532E5B61-AF67-4D1F-8634-D8010D9AA762}"/>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Connect orders, returns and inventory. Investigate lost margin using consistent product and channel definitions.</a:t>
            </a:r>
          </a:p>
        </p:txBody>
      </p:sp>
      <p:sp>
        <p:nvSpPr>
          <p:cNvPr id="7" name="">
            <a:extLst xmlns:a="http://schemas.openxmlformats.org/drawingml/2006/main">
              <a:ext uri="{FF2B5EF4-FFF2-40B4-BE49-F238E27FC236}">
                <a16:creationId xmlns:a16="http://schemas.microsoft.com/office/drawing/2014/main" id="{F9811E4C-E437-420B-9F49-92B7DFCF99E7}"/>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504876A-88AE-468C-A4BB-119ADE11156E}"/>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Manufacturing</a:t>
            </a:r>
          </a:p>
        </p:txBody>
      </p:sp>
      <p:sp>
        <p:nvSpPr>
          <p:cNvPr id="9" name="">
            <a:extLst xmlns:a="http://schemas.openxmlformats.org/drawingml/2006/main">
              <a:ext uri="{FF2B5EF4-FFF2-40B4-BE49-F238E27FC236}">
                <a16:creationId xmlns:a16="http://schemas.microsoft.com/office/drawing/2014/main" id="{DFC873BA-84F7-40B3-93F6-61B4026D0C46}"/>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Link events to asset and maintenance history. Separate sensor issues from evidence of equipment failure.</a:t>
            </a:r>
          </a:p>
        </p:txBody>
      </p:sp>
      <p:sp>
        <p:nvSpPr>
          <p:cNvPr id="10" name="">
            <a:extLst xmlns:a="http://schemas.openxmlformats.org/drawingml/2006/main">
              <a:ext uri="{FF2B5EF4-FFF2-40B4-BE49-F238E27FC236}">
                <a16:creationId xmlns:a16="http://schemas.microsoft.com/office/drawing/2014/main" id="{A5AB19F5-855B-4FA9-B9E1-40E0E1887FE9}"/>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52691A06-3DA9-40DE-9025-055EA85B100C}"/>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Education</a:t>
            </a:r>
          </a:p>
        </p:txBody>
      </p:sp>
      <p:sp>
        <p:nvSpPr>
          <p:cNvPr id="12" name="">
            <a:extLst xmlns:a="http://schemas.openxmlformats.org/drawingml/2006/main">
              <a:ext uri="{FF2B5EF4-FFF2-40B4-BE49-F238E27FC236}">
                <a16:creationId xmlns:a16="http://schemas.microsoft.com/office/drawing/2014/main" id="{8DFB5C19-2023-401D-986A-D74B27C4A472}"/>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Combine permitted student support data. Limit access by role and purpose before generating interventions.</a:t>
            </a:r>
          </a:p>
        </p:txBody>
      </p:sp>
      <p:sp>
        <p:nvSpPr>
          <p:cNvPr id="13" name="">
            <a:extLst xmlns:a="http://schemas.openxmlformats.org/drawingml/2006/main">
              <a:ext uri="{FF2B5EF4-FFF2-40B4-BE49-F238E27FC236}">
                <a16:creationId xmlns:a16="http://schemas.microsoft.com/office/drawing/2014/main" id="{CF776FD8-C32D-4118-ABDD-8FF03A0BE80E}"/>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8891660F-91CE-4D96-A7B8-ACF73D8D8E82}"/>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FF58814B-C550-4B3B-86D7-E75478318A06}"/>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14 / 24</a:t>
            </a:r>
          </a:p>
        </p:txBody>
      </p:sp>
    </p:spTree>
    <p:extLst>
      <p:ext uri="{BB962C8B-B14F-4D97-AF65-F5344CB8AC3E}">
        <p14:creationId xmlns:p14="http://schemas.microsoft.com/office/powerpoint/2010/main" val="1996178328"/>
      </p:ext>
    </p:extLst>
  </p:cSld>
</p:sld>
</file>

<file path=ppt/slides/slide15.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23fe00b48fc470d"/>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CBE3FA6-A72C-4E8C-A3F0-7726D7E8386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Security follows the data</a:t>
            </a:r>
          </a:p>
        </p:txBody>
      </p:sp>
      <p:sp>
        <p:nvSpPr>
          <p:cNvPr id="3" name="">
            <a:extLst xmlns:a="http://schemas.openxmlformats.org/drawingml/2006/main">
              <a:ext uri="{FF2B5EF4-FFF2-40B4-BE49-F238E27FC236}">
                <a16:creationId xmlns:a16="http://schemas.microsoft.com/office/drawing/2014/main" id="{E74CB9BB-E6F8-4108-A1A8-D1912526732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A connected platform needs consistent rules at source access and every consuming surface.</a:t>
            </a:r>
          </a:p>
        </p:txBody>
      </p:sp>
      <p:sp>
        <p:nvSpPr>
          <p:cNvPr id="4" name="">
            <a:extLst xmlns:a="http://schemas.openxmlformats.org/drawingml/2006/main">
              <a:ext uri="{FF2B5EF4-FFF2-40B4-BE49-F238E27FC236}">
                <a16:creationId xmlns:a16="http://schemas.microsoft.com/office/drawing/2014/main" id="{4F9DE779-A6D7-431F-9196-B1F268EEDB94}"/>
              </a:ext>
            </a:extLst>
          </p:cNvPr>
          <p:cNvSpPr>
            <a:spLocks xmlns:a="http://schemas.openxmlformats.org/drawingml/2006/main" noGrp="1"/>
          </p:cNvSpPr>
          <p:nvPr/>
        </p:nvSpPr>
        <p:spPr>
          <a:xfrm xmlns:a="http://schemas.openxmlformats.org/drawingml/2006/main">
            <a:off x="647700"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63541CE-B74A-4F9F-8D69-9D6C5684FB1C}"/>
              </a:ext>
            </a:extLst>
          </p:cNvPr>
          <p:cNvSpPr>
            <a:spLocks xmlns:a="http://schemas.openxmlformats.org/drawingml/2006/main" noGrp="1"/>
          </p:cNvSpPr>
          <p:nvPr/>
        </p:nvSpPr>
        <p:spPr>
          <a:xfrm xmlns:a="http://schemas.openxmlformats.org/drawingml/2006/main">
            <a:off x="647700"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Prevent inappropriate access</a:t>
            </a:r>
          </a:p>
        </p:txBody>
      </p:sp>
      <p:sp>
        <p:nvSpPr>
          <p:cNvPr id="6" name="">
            <a:extLst xmlns:a="http://schemas.openxmlformats.org/drawingml/2006/main">
              <a:ext uri="{FF2B5EF4-FFF2-40B4-BE49-F238E27FC236}">
                <a16:creationId xmlns:a16="http://schemas.microsoft.com/office/drawing/2014/main" id="{C4A5791D-361A-4D05-A55D-36F571703B0F}"/>
              </a:ext>
            </a:extLst>
          </p:cNvPr>
          <p:cNvSpPr>
            <a:spLocks xmlns:a="http://schemas.openxmlformats.org/drawingml/2006/main" noGrp="1"/>
          </p:cNvSpPr>
          <p:nvPr/>
        </p:nvSpPr>
        <p:spPr>
          <a:xfrm xmlns:a="http://schemas.openxmlformats.org/drawingml/2006/main">
            <a:off x="647700"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Scoped service and user identities</a:t>
            </a:r>
          </a:p>
        </p:txBody>
      </p:sp>
      <p:sp>
        <p:nvSpPr>
          <p:cNvPr id="7" name="">
            <a:extLst xmlns:a="http://schemas.openxmlformats.org/drawingml/2006/main">
              <a:ext uri="{FF2B5EF4-FFF2-40B4-BE49-F238E27FC236}">
                <a16:creationId xmlns:a16="http://schemas.microsoft.com/office/drawing/2014/main" id="{30EAB78B-77AA-4D76-8BFE-3894962C1C07}"/>
              </a:ext>
            </a:extLst>
          </p:cNvPr>
          <p:cNvSpPr>
            <a:spLocks xmlns:a="http://schemas.openxmlformats.org/drawingml/2006/main" noGrp="1"/>
          </p:cNvSpPr>
          <p:nvPr/>
        </p:nvSpPr>
        <p:spPr>
          <a:xfrm xmlns:a="http://schemas.openxmlformats.org/drawingml/2006/main">
            <a:off x="647700"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Classified data and purpose-based access</a:t>
            </a:r>
          </a:p>
        </p:txBody>
      </p:sp>
      <p:sp>
        <p:nvSpPr>
          <p:cNvPr id="8" name="">
            <a:extLst xmlns:a="http://schemas.openxmlformats.org/drawingml/2006/main">
              <a:ext uri="{FF2B5EF4-FFF2-40B4-BE49-F238E27FC236}">
                <a16:creationId xmlns:a16="http://schemas.microsoft.com/office/drawing/2014/main" id="{B903D6B9-691F-4900-B130-A4424A7E4382}"/>
              </a:ext>
            </a:extLst>
          </p:cNvPr>
          <p:cNvSpPr>
            <a:spLocks xmlns:a="http://schemas.openxmlformats.org/drawingml/2006/main" noGrp="1"/>
          </p:cNvSpPr>
          <p:nvPr/>
        </p:nvSpPr>
        <p:spPr>
          <a:xfrm xmlns:a="http://schemas.openxmlformats.org/drawingml/2006/main">
            <a:off x="647700"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Encryption and controlled secrets</a:t>
            </a:r>
          </a:p>
        </p:txBody>
      </p:sp>
      <p:sp>
        <p:nvSpPr>
          <p:cNvPr id="9" name="">
            <a:extLst xmlns:a="http://schemas.openxmlformats.org/drawingml/2006/main">
              <a:ext uri="{FF2B5EF4-FFF2-40B4-BE49-F238E27FC236}">
                <a16:creationId xmlns:a16="http://schemas.microsoft.com/office/drawing/2014/main" id="{B8EC8200-CA77-43C7-8848-F81973D5BDAF}"/>
              </a:ext>
            </a:extLst>
          </p:cNvPr>
          <p:cNvSpPr>
            <a:spLocks xmlns:a="http://schemas.openxmlformats.org/drawingml/2006/main" noGrp="1"/>
          </p:cNvSpPr>
          <p:nvPr/>
        </p:nvSpPr>
        <p:spPr>
          <a:xfrm xmlns:a="http://schemas.openxmlformats.org/drawingml/2006/main">
            <a:off x="6315075" y="3048000"/>
            <a:ext cx="5153025"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07170DC9-7FF0-420D-A70E-9C72DFE45297}"/>
              </a:ext>
            </a:extLst>
          </p:cNvPr>
          <p:cNvSpPr>
            <a:spLocks xmlns:a="http://schemas.openxmlformats.org/drawingml/2006/main" noGrp="1"/>
          </p:cNvSpPr>
          <p:nvPr/>
        </p:nvSpPr>
        <p:spPr>
          <a:xfrm xmlns:a="http://schemas.openxmlformats.org/drawingml/2006/main">
            <a:off x="6315075" y="3200400"/>
            <a:ext cx="51339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F5F3EC"/>
                </a:solidFill>
                <a:latin typeface="Liberation Sans"/>
                <a:ea typeface="Liberation Sans"/>
                <a:cs typeface="Liberation Sans"/>
              </a:defRPr>
            </a:pPr>
            <a:r>
              <a:rPr sz="2325" b="1">
                <a:solidFill>
                  <a:srgbClr val="F5F3EC"/>
                </a:solidFill>
                <a:latin typeface="Liberation Sans"/>
                <a:ea typeface="Liberation Sans"/>
                <a:cs typeface="Liberation Sans"/>
              </a:rPr>
              <a:t>Demonstrate controlled use</a:t>
            </a:r>
          </a:p>
        </p:txBody>
      </p:sp>
      <p:sp>
        <p:nvSpPr>
          <p:cNvPr id="11" name="">
            <a:extLst xmlns:a="http://schemas.openxmlformats.org/drawingml/2006/main">
              <a:ext uri="{FF2B5EF4-FFF2-40B4-BE49-F238E27FC236}">
                <a16:creationId xmlns:a16="http://schemas.microsoft.com/office/drawing/2014/main" id="{A3FD7834-33B5-4C81-9E12-657620268195}"/>
              </a:ext>
            </a:extLst>
          </p:cNvPr>
          <p:cNvSpPr>
            <a:spLocks xmlns:a="http://schemas.openxmlformats.org/drawingml/2006/main" noGrp="1"/>
          </p:cNvSpPr>
          <p:nvPr/>
        </p:nvSpPr>
        <p:spPr>
          <a:xfrm xmlns:a="http://schemas.openxmlformats.org/drawingml/2006/main">
            <a:off x="6315075" y="3905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Access and policy decision records</a:t>
            </a:r>
          </a:p>
        </p:txBody>
      </p:sp>
      <p:sp>
        <p:nvSpPr>
          <p:cNvPr id="12" name="">
            <a:extLst xmlns:a="http://schemas.openxmlformats.org/drawingml/2006/main">
              <a:ext uri="{FF2B5EF4-FFF2-40B4-BE49-F238E27FC236}">
                <a16:creationId xmlns:a16="http://schemas.microsoft.com/office/drawing/2014/main" id="{7E0A29E6-8B1D-4306-B399-96F8AEBB6B45}"/>
              </a:ext>
            </a:extLst>
          </p:cNvPr>
          <p:cNvSpPr>
            <a:spLocks xmlns:a="http://schemas.openxmlformats.org/drawingml/2006/main" noGrp="1"/>
          </p:cNvSpPr>
          <p:nvPr/>
        </p:nvSpPr>
        <p:spPr>
          <a:xfrm xmlns:a="http://schemas.openxmlformats.org/drawingml/2006/main">
            <a:off x="6315075" y="44767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Lineage through transformations</a:t>
            </a:r>
          </a:p>
        </p:txBody>
      </p:sp>
      <p:sp>
        <p:nvSpPr>
          <p:cNvPr id="13" name="">
            <a:extLst xmlns:a="http://schemas.openxmlformats.org/drawingml/2006/main">
              <a:ext uri="{FF2B5EF4-FFF2-40B4-BE49-F238E27FC236}">
                <a16:creationId xmlns:a16="http://schemas.microsoft.com/office/drawing/2014/main" id="{E24B1639-2C97-4185-B403-3AC39DADDE13}"/>
              </a:ext>
            </a:extLst>
          </p:cNvPr>
          <p:cNvSpPr>
            <a:spLocks xmlns:a="http://schemas.openxmlformats.org/drawingml/2006/main" noGrp="1"/>
          </p:cNvSpPr>
          <p:nvPr/>
        </p:nvSpPr>
        <p:spPr>
          <a:xfrm xmlns:a="http://schemas.openxmlformats.org/drawingml/2006/main">
            <a:off x="6315075" y="5048250"/>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D5E1DA"/>
                </a:solidFill>
                <a:latin typeface="Liberation Sans"/>
                <a:ea typeface="Liberation Sans"/>
                <a:cs typeface="Liberation Sans"/>
              </a:defRPr>
            </a:pPr>
            <a:r>
              <a:rPr sz="1875" b="0">
                <a:solidFill>
                  <a:srgbClr val="D5E1DA"/>
                </a:solidFill>
                <a:latin typeface="Liberation Sans"/>
                <a:ea typeface="Liberation Sans"/>
                <a:cs typeface="Liberation Sans"/>
              </a:rPr>
              <a:t>Review, retention and deletion evidence</a:t>
            </a:r>
          </a:p>
        </p:txBody>
      </p:sp>
      <p:sp>
        <p:nvSpPr>
          <p:cNvPr id="14" name="">
            <a:extLst xmlns:a="http://schemas.openxmlformats.org/drawingml/2006/main">
              <a:ext uri="{FF2B5EF4-FFF2-40B4-BE49-F238E27FC236}">
                <a16:creationId xmlns:a16="http://schemas.microsoft.com/office/drawing/2014/main" id="{6B627EEF-5DF0-46EF-A2CA-9851FB1A6283}"/>
              </a:ext>
            </a:extLst>
          </p:cNvPr>
          <p:cNvSpPr>
            <a:spLocks xmlns:a="http://schemas.openxmlformats.org/drawingml/2006/main" noGrp="1"/>
          </p:cNvSpPr>
          <p:nvPr/>
        </p:nvSpPr>
        <p:spPr>
          <a:xfrm xmlns:a="http://schemas.openxmlformats.org/drawingml/2006/main">
            <a:off x="647700" y="5638800"/>
            <a:ext cx="10810875" cy="19050"/>
          </a:xfrm>
          <a:prstGeom xmlns:a="http://schemas.openxmlformats.org/drawingml/2006/main" prst="rect">
            <a:avLst/>
          </a:prstGeom>
          <a:solidFill xmlns:a="http://schemas.openxmlformats.org/drawingml/2006/main">
            <a:srgbClr val="688A7C"/>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48E6C93E-88A9-4C91-AD2E-38338F1163B2}"/>
              </a:ext>
            </a:extLst>
          </p:cNvPr>
          <p:cNvSpPr>
            <a:spLocks xmlns:a="http://schemas.openxmlformats.org/drawingml/2006/main" noGrp="1"/>
          </p:cNvSpPr>
          <p:nvPr/>
        </p:nvSpPr>
        <p:spPr>
          <a:xfrm xmlns:a="http://schemas.openxmlformats.org/drawingml/2006/main">
            <a:off x="647700" y="5734050"/>
            <a:ext cx="10810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D1B37E"/>
                </a:solidFill>
                <a:latin typeface="Liberation Sans"/>
                <a:ea typeface="Liberation Sans"/>
                <a:cs typeface="Liberation Sans"/>
              </a:defRPr>
            </a:pPr>
            <a:r>
              <a:rPr sz="1725" b="1">
                <a:solidFill>
                  <a:srgbClr val="D1B37E"/>
                </a:solidFill>
                <a:latin typeface="Liberation Sans"/>
                <a:ea typeface="Liberation Sans"/>
                <a:cs typeface="Liberation Sans"/>
              </a:rPr>
              <a:t>Review actual deployment settings, operators and recovery responsibilities before production</a:t>
            </a:r>
          </a:p>
        </p:txBody>
      </p:sp>
      <p:sp>
        <p:nvSpPr>
          <p:cNvPr id="16" name="">
            <a:extLst xmlns:a="http://schemas.openxmlformats.org/drawingml/2006/main">
              <a:ext uri="{FF2B5EF4-FFF2-40B4-BE49-F238E27FC236}">
                <a16:creationId xmlns:a16="http://schemas.microsoft.com/office/drawing/2014/main" id="{C128B567-09E0-483C-98F2-DFB3C0C26EA8}"/>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17" name="">
            <a:extLst xmlns:a="http://schemas.openxmlformats.org/drawingml/2006/main">
              <a:ext uri="{FF2B5EF4-FFF2-40B4-BE49-F238E27FC236}">
                <a16:creationId xmlns:a16="http://schemas.microsoft.com/office/drawing/2014/main" id="{AB2C7609-0DED-4213-9FD6-1F5D63D77F30}"/>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8" name="">
            <a:extLst xmlns:a="http://schemas.openxmlformats.org/drawingml/2006/main">
              <a:ext uri="{FF2B5EF4-FFF2-40B4-BE49-F238E27FC236}">
                <a16:creationId xmlns:a16="http://schemas.microsoft.com/office/drawing/2014/main" id="{F245D64D-28BC-49FA-8802-D023701CC1E0}"/>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15 / 24</a:t>
            </a:r>
          </a:p>
        </p:txBody>
      </p:sp>
    </p:spTree>
    <p:extLst>
      <p:ext uri="{BB962C8B-B14F-4D97-AF65-F5344CB8AC3E}">
        <p14:creationId xmlns:p14="http://schemas.microsoft.com/office/powerpoint/2010/main" val="1014937310"/>
      </p:ext>
    </p:extLst>
  </p:cSld>
</p:sld>
</file>

<file path=ppt/slides/slide16.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7810cca2e864905"/>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62F60F0-3AF3-4AC7-94FC-908B131D5BA9}"/>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Integration readiness is specific</a:t>
            </a:r>
          </a:p>
        </p:txBody>
      </p:sp>
      <p:sp>
        <p:nvSpPr>
          <p:cNvPr id="3" name="">
            <a:extLst xmlns:a="http://schemas.openxmlformats.org/drawingml/2006/main">
              <a:ext uri="{FF2B5EF4-FFF2-40B4-BE49-F238E27FC236}">
                <a16:creationId xmlns:a16="http://schemas.microsoft.com/office/drawing/2014/main" id="{D047BF8B-1F08-4A28-86A7-DF42BFE220DF}"/>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Confirm each source and operation before committing the migration plan.</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Connection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Public directory status</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Evaluation focus</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PostgreSQL / MySQL</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Implemented connector</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Permitted reads and incremental logic</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SQL Server / S3</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Implemented connector</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Extraction settings and file formats</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REST / CSV / JSON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Implemented connector</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Authentication, paging and schema</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Snowflake / BigQuery</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Live validation required</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Access, query bounds and scan costs</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94862034-6418-46FB-B452-7A6663785D49}"/>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170A2028-B15C-4405-ADF3-B89DEEAF2293}"/>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13AE501C-3F66-4FE9-9609-85F4CCF12BED}"/>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16 / 24</a:t>
            </a:r>
          </a:p>
        </p:txBody>
      </p:sp>
    </p:spTree>
    <p:extLst>
      <p:ext uri="{BB962C8B-B14F-4D97-AF65-F5344CB8AC3E}">
        <p14:creationId xmlns:p14="http://schemas.microsoft.com/office/powerpoint/2010/main" val="383388488"/>
      </p:ext>
    </p:extLst>
  </p:cSld>
</p:sld>
</file>

<file path=ppt/slides/slide17.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cxnSp>
        <p:nvCxnSpPr>
          <p:cNvPr id="27" name=""/>
          <p:cNvCxnSpPr>
            <a:stCxn xmlns:a="http://schemas.openxmlformats.org/drawingml/2006/main" id="12" idx="3"/>
            <a:endCxn xmlns:a="http://schemas.openxmlformats.org/drawingml/2006/main" id="16" idx="1"/>
          </p:cNvCxnSpPr>
          <p:nvPr/>
        </p:nvCxnSpPr>
        <p:spPr>
          <a:xfrm xmlns:a="http://schemas.openxmlformats.org/drawingml/2006/main">
            <a:off x="85439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8" name=""/>
          <p:cNvCxnSpPr>
            <a:stCxn xmlns:a="http://schemas.openxmlformats.org/drawingml/2006/main" id="8" idx="3"/>
            <a:endCxn xmlns:a="http://schemas.openxmlformats.org/drawingml/2006/main" id="12" idx="1"/>
          </p:cNvCxnSpPr>
          <p:nvPr/>
        </p:nvCxnSpPr>
        <p:spPr>
          <a:xfrm xmlns:a="http://schemas.openxmlformats.org/drawingml/2006/main">
            <a:off x="57626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cxnSp>
        <p:nvCxnSpPr>
          <p:cNvPr id="29" name=""/>
          <p:cNvCxnSpPr>
            <a:stCxn xmlns:a="http://schemas.openxmlformats.org/drawingml/2006/main" id="4" idx="3"/>
            <a:endCxn xmlns:a="http://schemas.openxmlformats.org/drawingml/2006/main" id="8" idx="1"/>
          </p:cNvCxnSpPr>
          <p:nvPr/>
        </p:nvCxnSpPr>
        <p:spPr>
          <a:xfrm xmlns:a="http://schemas.openxmlformats.org/drawingml/2006/main">
            <a:off x="2981325" y="3443288"/>
            <a:ext cx="447675" cy="0"/>
          </a:xfrm>
          <a:prstGeom xmlns:a="http://schemas.openxmlformats.org/drawingml/2006/main" prst="straightConnector1">
            <a:avLst/>
          </a:prstGeom>
          <a:ln xmlns:a="http://schemas.openxmlformats.org/drawingml/2006/main" w="19050">
            <a:solidFill>
              <a:srgbClr val="BA935D"/>
            </a:solidFill>
            <a:tailEnd type="arrow" w="med" len="med"/>
          </a:ln>
        </p:spPr>
      </p:cxnSp>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ac03cceafd084b85"/>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F60CD30-91C2-4701-94AE-3DDF741D8FEA}"/>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F5F3EC"/>
                </a:solidFill>
                <a:latin typeface="Liberation Sans"/>
                <a:ea typeface="Liberation Sans"/>
                <a:cs typeface="Liberation Sans"/>
              </a:defRPr>
            </a:pPr>
            <a:r>
              <a:rPr sz="3300" b="0">
                <a:solidFill>
                  <a:srgbClr val="F5F3EC"/>
                </a:solidFill>
                <a:latin typeface="Liberation Sans"/>
                <a:ea typeface="Liberation Sans"/>
                <a:cs typeface="Liberation Sans"/>
              </a:rPr>
              <a:t>Coexistence before replacement</a:t>
            </a:r>
          </a:p>
        </p:txBody>
      </p:sp>
      <p:sp>
        <p:nvSpPr>
          <p:cNvPr id="3" name="">
            <a:extLst xmlns:a="http://schemas.openxmlformats.org/drawingml/2006/main">
              <a:ext uri="{FF2B5EF4-FFF2-40B4-BE49-F238E27FC236}">
                <a16:creationId xmlns:a16="http://schemas.microsoft.com/office/drawing/2014/main" id="{7DAE7F83-0AD4-4ABB-A2ED-BB2BE7046AA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5E1DA"/>
                </a:solidFill>
                <a:latin typeface="Liberation Sans"/>
                <a:ea typeface="Liberation Sans"/>
                <a:cs typeface="Liberation Sans"/>
              </a:defRPr>
            </a:pPr>
            <a:r>
              <a:rPr sz="2025" b="0">
                <a:solidFill>
                  <a:srgbClr val="D5E1DA"/>
                </a:solidFill>
                <a:latin typeface="Liberation Sans"/>
                <a:ea typeface="Liberation Sans"/>
                <a:cs typeface="Liberation Sans"/>
              </a:rPr>
              <a:t>GeneData can begin with a bounded workflow while existing systems continue to serve the business.</a:t>
            </a:r>
          </a:p>
        </p:txBody>
      </p:sp>
      <p:sp>
        <p:nvSpPr>
          <p:cNvPr id="4" name="">
            <a:extLst xmlns:a="http://schemas.openxmlformats.org/drawingml/2006/main">
              <a:ext uri="{FF2B5EF4-FFF2-40B4-BE49-F238E27FC236}">
                <a16:creationId xmlns:a16="http://schemas.microsoft.com/office/drawing/2014/main" id="{DE6DBA42-01B3-4C28-8529-9AA81B20FDBD}"/>
              </a:ext>
            </a:extLst>
          </p:cNvPr>
          <p:cNvSpPr>
            <a:spLocks xmlns:a="http://schemas.openxmlformats.org/drawingml/2006/main" noGrp="1"/>
          </p:cNvSpPr>
          <p:nvPr/>
        </p:nvSpPr>
        <p:spPr>
          <a:xfrm xmlns:a="http://schemas.openxmlformats.org/drawingml/2006/main">
            <a:off x="6477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440B89C-DEAA-4F65-A6BB-5DC56DE5C68B}"/>
              </a:ext>
            </a:extLst>
          </p:cNvPr>
          <p:cNvSpPr>
            <a:spLocks xmlns:a="http://schemas.openxmlformats.org/drawingml/2006/main" noGrp="1"/>
          </p:cNvSpPr>
          <p:nvPr/>
        </p:nvSpPr>
        <p:spPr>
          <a:xfrm xmlns:a="http://schemas.openxmlformats.org/drawingml/2006/main">
            <a:off x="6477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237E356A-02FB-4156-ADAD-E769F8418FCD}"/>
              </a:ext>
            </a:extLst>
          </p:cNvPr>
          <p:cNvSpPr>
            <a:spLocks xmlns:a="http://schemas.openxmlformats.org/drawingml/2006/main" noGrp="1"/>
          </p:cNvSpPr>
          <p:nvPr/>
        </p:nvSpPr>
        <p:spPr>
          <a:xfrm xmlns:a="http://schemas.openxmlformats.org/drawingml/2006/main">
            <a:off x="6477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Observe</a:t>
            </a:r>
          </a:p>
        </p:txBody>
      </p:sp>
      <p:sp>
        <p:nvSpPr>
          <p:cNvPr id="7" name="">
            <a:extLst xmlns:a="http://schemas.openxmlformats.org/drawingml/2006/main">
              <a:ext uri="{FF2B5EF4-FFF2-40B4-BE49-F238E27FC236}">
                <a16:creationId xmlns:a16="http://schemas.microsoft.com/office/drawing/2014/main" id="{2F3EF5F3-B841-4B9D-9A9D-0D5E74214BE8}"/>
              </a:ext>
            </a:extLst>
          </p:cNvPr>
          <p:cNvSpPr>
            <a:spLocks xmlns:a="http://schemas.openxmlformats.org/drawingml/2006/main" noGrp="1"/>
          </p:cNvSpPr>
          <p:nvPr/>
        </p:nvSpPr>
        <p:spPr>
          <a:xfrm xmlns:a="http://schemas.openxmlformats.org/drawingml/2006/main">
            <a:off x="6477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Baseline the current flow and locate ownership gaps.</a:t>
            </a:r>
          </a:p>
        </p:txBody>
      </p:sp>
      <p:sp>
        <p:nvSpPr>
          <p:cNvPr id="8" name="">
            <a:extLst xmlns:a="http://schemas.openxmlformats.org/drawingml/2006/main">
              <a:ext uri="{FF2B5EF4-FFF2-40B4-BE49-F238E27FC236}">
                <a16:creationId xmlns:a16="http://schemas.microsoft.com/office/drawing/2014/main" id="{068E10DE-80A8-4670-AAD5-5AE05C74238F}"/>
              </a:ext>
            </a:extLst>
          </p:cNvPr>
          <p:cNvSpPr>
            <a:spLocks xmlns:a="http://schemas.openxmlformats.org/drawingml/2006/main" noGrp="1"/>
          </p:cNvSpPr>
          <p:nvPr/>
        </p:nvSpPr>
        <p:spPr>
          <a:xfrm xmlns:a="http://schemas.openxmlformats.org/drawingml/2006/main">
            <a:off x="34290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FA2DCF3-BD54-45BF-AFBC-F4AE3FB945D5}"/>
              </a:ext>
            </a:extLst>
          </p:cNvPr>
          <p:cNvSpPr>
            <a:spLocks xmlns:a="http://schemas.openxmlformats.org/drawingml/2006/main" noGrp="1"/>
          </p:cNvSpPr>
          <p:nvPr/>
        </p:nvSpPr>
        <p:spPr>
          <a:xfrm xmlns:a="http://schemas.openxmlformats.org/drawingml/2006/main">
            <a:off x="34290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02</a:t>
            </a:r>
          </a:p>
        </p:txBody>
      </p:sp>
      <p:sp>
        <p:nvSpPr>
          <p:cNvPr id="10" name="">
            <a:extLst xmlns:a="http://schemas.openxmlformats.org/drawingml/2006/main">
              <a:ext uri="{FF2B5EF4-FFF2-40B4-BE49-F238E27FC236}">
                <a16:creationId xmlns:a16="http://schemas.microsoft.com/office/drawing/2014/main" id="{D5A674BF-0693-4769-9834-2DDF37D0F937}"/>
              </a:ext>
            </a:extLst>
          </p:cNvPr>
          <p:cNvSpPr>
            <a:spLocks xmlns:a="http://schemas.openxmlformats.org/drawingml/2006/main" noGrp="1"/>
          </p:cNvSpPr>
          <p:nvPr/>
        </p:nvSpPr>
        <p:spPr>
          <a:xfrm xmlns:a="http://schemas.openxmlformats.org/drawingml/2006/main">
            <a:off x="34290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Connect</a:t>
            </a:r>
          </a:p>
        </p:txBody>
      </p:sp>
      <p:sp>
        <p:nvSpPr>
          <p:cNvPr id="11" name="">
            <a:extLst xmlns:a="http://schemas.openxmlformats.org/drawingml/2006/main">
              <a:ext uri="{FF2B5EF4-FFF2-40B4-BE49-F238E27FC236}">
                <a16:creationId xmlns:a16="http://schemas.microsoft.com/office/drawing/2014/main" id="{57925936-15CA-43DB-B688-8EEFF529868D}"/>
              </a:ext>
            </a:extLst>
          </p:cNvPr>
          <p:cNvSpPr>
            <a:spLocks xmlns:a="http://schemas.openxmlformats.org/drawingml/2006/main" noGrp="1"/>
          </p:cNvSpPr>
          <p:nvPr/>
        </p:nvSpPr>
        <p:spPr>
          <a:xfrm xmlns:a="http://schemas.openxmlformats.org/drawingml/2006/main">
            <a:off x="34290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Use approved reads and controlled source credentials.</a:t>
            </a:r>
          </a:p>
        </p:txBody>
      </p:sp>
      <p:sp>
        <p:nvSpPr>
          <p:cNvPr id="12" name="">
            <a:extLst xmlns:a="http://schemas.openxmlformats.org/drawingml/2006/main">
              <a:ext uri="{FF2B5EF4-FFF2-40B4-BE49-F238E27FC236}">
                <a16:creationId xmlns:a16="http://schemas.microsoft.com/office/drawing/2014/main" id="{E45ADBF0-204F-417E-B03A-0CE70109DD1A}"/>
              </a:ext>
            </a:extLst>
          </p:cNvPr>
          <p:cNvSpPr>
            <a:spLocks xmlns:a="http://schemas.openxmlformats.org/drawingml/2006/main" noGrp="1"/>
          </p:cNvSpPr>
          <p:nvPr/>
        </p:nvSpPr>
        <p:spPr>
          <a:xfrm xmlns:a="http://schemas.openxmlformats.org/drawingml/2006/main">
            <a:off x="62103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C902787-967B-4330-AE94-E33A96BB10D5}"/>
              </a:ext>
            </a:extLst>
          </p:cNvPr>
          <p:cNvSpPr>
            <a:spLocks xmlns:a="http://schemas.openxmlformats.org/drawingml/2006/main" noGrp="1"/>
          </p:cNvSpPr>
          <p:nvPr/>
        </p:nvSpPr>
        <p:spPr>
          <a:xfrm xmlns:a="http://schemas.openxmlformats.org/drawingml/2006/main">
            <a:off x="62103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03</a:t>
            </a:r>
          </a:p>
        </p:txBody>
      </p:sp>
      <p:sp>
        <p:nvSpPr>
          <p:cNvPr id="14" name="">
            <a:extLst xmlns:a="http://schemas.openxmlformats.org/drawingml/2006/main">
              <a:ext uri="{FF2B5EF4-FFF2-40B4-BE49-F238E27FC236}">
                <a16:creationId xmlns:a16="http://schemas.microsoft.com/office/drawing/2014/main" id="{2BDA52D5-F6ED-4EA5-8356-3196E262D243}"/>
              </a:ext>
            </a:extLst>
          </p:cNvPr>
          <p:cNvSpPr>
            <a:spLocks xmlns:a="http://schemas.openxmlformats.org/drawingml/2006/main" noGrp="1"/>
          </p:cNvSpPr>
          <p:nvPr/>
        </p:nvSpPr>
        <p:spPr>
          <a:xfrm xmlns:a="http://schemas.openxmlformats.org/drawingml/2006/main">
            <a:off x="62103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Compare</a:t>
            </a:r>
          </a:p>
        </p:txBody>
      </p:sp>
      <p:sp>
        <p:nvSpPr>
          <p:cNvPr id="15" name="">
            <a:extLst xmlns:a="http://schemas.openxmlformats.org/drawingml/2006/main">
              <a:ext uri="{FF2B5EF4-FFF2-40B4-BE49-F238E27FC236}">
                <a16:creationId xmlns:a16="http://schemas.microsoft.com/office/drawing/2014/main" id="{EB99EB10-7CF9-4481-9D75-9747868A7D24}"/>
              </a:ext>
            </a:extLst>
          </p:cNvPr>
          <p:cNvSpPr>
            <a:spLocks xmlns:a="http://schemas.openxmlformats.org/drawingml/2006/main" noGrp="1"/>
          </p:cNvSpPr>
          <p:nvPr/>
        </p:nvSpPr>
        <p:spPr>
          <a:xfrm xmlns:a="http://schemas.openxmlformats.org/drawingml/2006/main">
            <a:off x="62103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Run equivalent outputs and reconcile discrepancies.</a:t>
            </a:r>
          </a:p>
        </p:txBody>
      </p:sp>
      <p:sp>
        <p:nvSpPr>
          <p:cNvPr id="16" name="">
            <a:extLst xmlns:a="http://schemas.openxmlformats.org/drawingml/2006/main">
              <a:ext uri="{FF2B5EF4-FFF2-40B4-BE49-F238E27FC236}">
                <a16:creationId xmlns:a16="http://schemas.microsoft.com/office/drawing/2014/main" id="{65F7D935-8E6D-43B2-84B8-5B64CCBF3E33}"/>
              </a:ext>
            </a:extLst>
          </p:cNvPr>
          <p:cNvSpPr>
            <a:spLocks xmlns:a="http://schemas.openxmlformats.org/drawingml/2006/main" noGrp="1"/>
          </p:cNvSpPr>
          <p:nvPr/>
        </p:nvSpPr>
        <p:spPr>
          <a:xfrm xmlns:a="http://schemas.openxmlformats.org/drawingml/2006/main">
            <a:off x="8991600" y="3419475"/>
            <a:ext cx="2333625" cy="47625"/>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3617B344-299E-4E69-A204-C72093E32BE3}"/>
              </a:ext>
            </a:extLst>
          </p:cNvPr>
          <p:cNvSpPr>
            <a:spLocks xmlns:a="http://schemas.openxmlformats.org/drawingml/2006/main" noGrp="1"/>
          </p:cNvSpPr>
          <p:nvPr/>
        </p:nvSpPr>
        <p:spPr>
          <a:xfrm xmlns:a="http://schemas.openxmlformats.org/drawingml/2006/main">
            <a:off x="8991600" y="3000375"/>
            <a:ext cx="23336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1B37E"/>
                </a:solidFill>
                <a:latin typeface="Liberation Sans"/>
                <a:ea typeface="Liberation Sans"/>
                <a:cs typeface="Liberation Sans"/>
              </a:defRPr>
            </a:pPr>
            <a:r>
              <a:rPr sz="1800" b="0">
                <a:solidFill>
                  <a:srgbClr val="D1B37E"/>
                </a:solidFill>
                <a:latin typeface="Liberation Sans"/>
                <a:ea typeface="Liberation Sans"/>
                <a:cs typeface="Liberation Sans"/>
              </a:rPr>
              <a:t>04</a:t>
            </a:r>
          </a:p>
        </p:txBody>
      </p:sp>
      <p:sp>
        <p:nvSpPr>
          <p:cNvPr id="18" name="">
            <a:extLst xmlns:a="http://schemas.openxmlformats.org/drawingml/2006/main">
              <a:ext uri="{FF2B5EF4-FFF2-40B4-BE49-F238E27FC236}">
                <a16:creationId xmlns:a16="http://schemas.microsoft.com/office/drawing/2014/main" id="{AA95E795-2D75-4A53-89E4-8073DB38BA5A}"/>
              </a:ext>
            </a:extLst>
          </p:cNvPr>
          <p:cNvSpPr>
            <a:spLocks xmlns:a="http://schemas.openxmlformats.org/drawingml/2006/main" noGrp="1"/>
          </p:cNvSpPr>
          <p:nvPr/>
        </p:nvSpPr>
        <p:spPr>
          <a:xfrm xmlns:a="http://schemas.openxmlformats.org/drawingml/2006/main">
            <a:off x="8991600" y="3714750"/>
            <a:ext cx="23336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5F3EC"/>
                </a:solidFill>
                <a:latin typeface="Liberation Sans"/>
                <a:ea typeface="Liberation Sans"/>
                <a:cs typeface="Liberation Sans"/>
              </a:defRPr>
            </a:pPr>
            <a:r>
              <a:rPr sz="2100" b="1">
                <a:solidFill>
                  <a:srgbClr val="F5F3EC"/>
                </a:solidFill>
                <a:latin typeface="Liberation Sans"/>
                <a:ea typeface="Liberation Sans"/>
                <a:cs typeface="Liberation Sans"/>
              </a:rPr>
              <a:t>Expand</a:t>
            </a:r>
          </a:p>
        </p:txBody>
      </p:sp>
      <p:sp>
        <p:nvSpPr>
          <p:cNvPr id="19" name="">
            <a:extLst xmlns:a="http://schemas.openxmlformats.org/drawingml/2006/main">
              <a:ext uri="{FF2B5EF4-FFF2-40B4-BE49-F238E27FC236}">
                <a16:creationId xmlns:a16="http://schemas.microsoft.com/office/drawing/2014/main" id="{3E42E4BF-9485-4635-96EA-0B7A855577F9}"/>
              </a:ext>
            </a:extLst>
          </p:cNvPr>
          <p:cNvSpPr>
            <a:spLocks xmlns:a="http://schemas.openxmlformats.org/drawingml/2006/main" noGrp="1"/>
          </p:cNvSpPr>
          <p:nvPr/>
        </p:nvSpPr>
        <p:spPr>
          <a:xfrm xmlns:a="http://schemas.openxmlformats.org/drawingml/2006/main">
            <a:off x="8991600" y="4543425"/>
            <a:ext cx="23336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D5E1DA"/>
                </a:solidFill>
                <a:latin typeface="Liberation Sans"/>
                <a:ea typeface="Liberation Sans"/>
                <a:cs typeface="Liberation Sans"/>
              </a:defRPr>
            </a:pPr>
            <a:r>
              <a:rPr sz="1800" b="0">
                <a:solidFill>
                  <a:srgbClr val="D5E1DA"/>
                </a:solidFill>
                <a:latin typeface="Liberation Sans"/>
                <a:ea typeface="Liberation Sans"/>
                <a:cs typeface="Liberation Sans"/>
              </a:rPr>
              <a:t>Retire redundant work only after acceptance.</a:t>
            </a:r>
          </a:p>
        </p:txBody>
      </p:sp>
      <p:sp>
        <p:nvSpPr>
          <p:cNvPr id="23" name="">
            <a:extLst xmlns:a="http://schemas.openxmlformats.org/drawingml/2006/main">
              <a:ext uri="{FF2B5EF4-FFF2-40B4-BE49-F238E27FC236}">
                <a16:creationId xmlns:a16="http://schemas.microsoft.com/office/drawing/2014/main" id="{65565CD5-555F-41AE-8972-76EEDA74F8BD}"/>
              </a:ext>
            </a:extLst>
          </p:cNvPr>
          <p:cNvSpPr>
            <a:spLocks xmlns:a="http://schemas.openxmlformats.org/drawingml/2006/main" noGrp="1"/>
          </p:cNvSpPr>
          <p:nvPr/>
        </p:nvSpPr>
        <p:spPr>
          <a:xfrm xmlns:a="http://schemas.openxmlformats.org/drawingml/2006/main">
            <a:off x="647700" y="5953125"/>
            <a:ext cx="10858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D5E1DA"/>
                </a:solidFill>
                <a:latin typeface="Liberation Sans"/>
                <a:ea typeface="Liberation Sans"/>
                <a:cs typeface="Liberation Sans"/>
              </a:defRPr>
            </a:pPr>
            <a:r>
              <a:rPr sz="1500" b="0">
                <a:solidFill>
                  <a:srgbClr val="D5E1DA"/>
                </a:solidFill>
                <a:latin typeface="Liberation Sans"/>
                <a:ea typeface="Liberation Sans"/>
                <a:cs typeface="Liberation Sans"/>
              </a:rPr>
              <a:t>Security: scoped identity, controlled data access and traceable execution at every handoff.</a:t>
            </a:r>
          </a:p>
        </p:txBody>
      </p:sp>
      <p:sp>
        <p:nvSpPr>
          <p:cNvPr id="24" name="">
            <a:extLst xmlns:a="http://schemas.openxmlformats.org/drawingml/2006/main">
              <a:ext uri="{FF2B5EF4-FFF2-40B4-BE49-F238E27FC236}">
                <a16:creationId xmlns:a16="http://schemas.microsoft.com/office/drawing/2014/main" id="{C0731013-BE21-4F69-A431-5897128E4E8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25" name="">
            <a:extLst xmlns:a="http://schemas.openxmlformats.org/drawingml/2006/main">
              <a:ext uri="{FF2B5EF4-FFF2-40B4-BE49-F238E27FC236}">
                <a16:creationId xmlns:a16="http://schemas.microsoft.com/office/drawing/2014/main" id="{0479EA2A-8AE5-49C7-94E4-A24A67348754}"/>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26" name="">
            <a:extLst xmlns:a="http://schemas.openxmlformats.org/drawingml/2006/main">
              <a:ext uri="{FF2B5EF4-FFF2-40B4-BE49-F238E27FC236}">
                <a16:creationId xmlns:a16="http://schemas.microsoft.com/office/drawing/2014/main" id="{39CC7A11-5D20-4BA6-94F6-FD60A1E83FCB}"/>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17 / 24</a:t>
            </a:r>
          </a:p>
        </p:txBody>
      </p:sp>
    </p:spTree>
    <p:extLst>
      <p:ext uri="{BB962C8B-B14F-4D97-AF65-F5344CB8AC3E}">
        <p14:creationId xmlns:p14="http://schemas.microsoft.com/office/powerpoint/2010/main" val="15775102"/>
      </p:ext>
    </p:extLst>
  </p:cSld>
</p:sld>
</file>

<file path=ppt/slides/slide18.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04d3f1fdaca74e8a"/>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ADF0F2B-0B62-498F-9B58-0BBA800C77E1}"/>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capacity case with transparent assumptions</a:t>
            </a:r>
          </a:p>
        </p:txBody>
      </p:sp>
      <p:sp>
        <p:nvSpPr>
          <p:cNvPr id="3" name="">
            <a:extLst xmlns:a="http://schemas.openxmlformats.org/drawingml/2006/main">
              <a:ext uri="{FF2B5EF4-FFF2-40B4-BE49-F238E27FC236}">
                <a16:creationId xmlns:a16="http://schemas.microsoft.com/office/drawing/2014/main" id="{769CA852-5DC8-4BB5-A40E-89DC80728F86}"/>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Illustration: 20 recurring workflows each run 12 times per year.</a:t>
            </a:r>
          </a:p>
        </p:txBody>
      </p:sp>
      <p:sp>
        <p:nvSpPr>
          <p:cNvPr id="4" name="">
            <a:extLst xmlns:a="http://schemas.openxmlformats.org/drawingml/2006/main">
              <a:ext uri="{FF2B5EF4-FFF2-40B4-BE49-F238E27FC236}">
                <a16:creationId xmlns:a16="http://schemas.microsoft.com/office/drawing/2014/main" id="{E12DEB98-C09D-4E79-92D6-604EA406DB0C}"/>
              </a:ext>
            </a:extLst>
          </p:cNvPr>
          <p:cNvSpPr>
            <a:spLocks xmlns:a="http://schemas.openxmlformats.org/drawingml/2006/main" noGrp="1"/>
          </p:cNvSpPr>
          <p:nvPr/>
        </p:nvSpPr>
        <p:spPr>
          <a:xfrm xmlns:a="http://schemas.openxmlformats.org/drawingml/2006/main">
            <a:off x="647700" y="2914650"/>
            <a:ext cx="7524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49606B"/>
                </a:solidFill>
                <a:latin typeface="Liberation Sans"/>
                <a:ea typeface="Liberation Sans"/>
                <a:cs typeface="Liberation Sans"/>
              </a:defRPr>
            </a:pPr>
            <a:r>
              <a:rPr sz="1425" b="1">
                <a:solidFill>
                  <a:srgbClr val="49606B"/>
                </a:solidFill>
                <a:latin typeface="Liberation Sans"/>
                <a:ea typeface="Liberation Sans"/>
                <a:cs typeface="Liberation Sans"/>
              </a:rPr>
              <a:t>Annual preparation hours</a:t>
            </a:r>
          </a:p>
        </p:txBody>
      </p:sp>
      <p:graphicFrame>
        <p:nvGraphicFramePr>
          <p:cNvPr id="17" name="Chart"/>
          <p:cNvGraphicFramePr/>
          <p:nvPr/>
        </p:nvGraphicFramePr>
        <p:xfrm>
          <a:off xmlns:a="http://schemas.openxmlformats.org/drawingml/2006/main" x="647700" y="3352800"/>
          <a:ext xmlns:a="http://schemas.openxmlformats.org/drawingml/2006/main" cx="7667625" cy="2686050"/>
        </p:xfrm>
        <a:graphic xmlns:a="http://schemas.openxmlformats.org/drawingml/2006/main">
          <a:graphicData uri="http://schemas.openxmlformats.org/drawingml/2006/chart">
            <c:chart xmlns:r="http://schemas.openxmlformats.org/officeDocument/2006/relationships" xmlns:c="http://schemas.openxmlformats.org/drawingml/2006/chart" r:id="R2b8293ed6f44415b"/>
          </a:graphicData>
        </a:graphic>
      </p:graphicFrame>
      <p:sp>
        <p:nvSpPr>
          <p:cNvPr id="6" name="">
            <a:extLst xmlns:a="http://schemas.openxmlformats.org/drawingml/2006/main">
              <a:ext uri="{FF2B5EF4-FFF2-40B4-BE49-F238E27FC236}">
                <a16:creationId xmlns:a16="http://schemas.microsoft.com/office/drawing/2014/main" id="{9DF2EB66-A503-4708-AD5B-C4632285C9F8}"/>
              </a:ext>
            </a:extLst>
          </p:cNvPr>
          <p:cNvSpPr>
            <a:spLocks xmlns:a="http://schemas.openxmlformats.org/drawingml/2006/main" noGrp="1"/>
          </p:cNvSpPr>
          <p:nvPr/>
        </p:nvSpPr>
        <p:spPr>
          <a:xfrm xmlns:a="http://schemas.openxmlformats.org/drawingml/2006/main">
            <a:off x="8782050" y="3133725"/>
            <a:ext cx="27051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463A214-1EBF-4901-9CE2-C414B48F65D3}"/>
              </a:ext>
            </a:extLst>
          </p:cNvPr>
          <p:cNvSpPr>
            <a:spLocks xmlns:a="http://schemas.openxmlformats.org/drawingml/2006/main" noGrp="1"/>
          </p:cNvSpPr>
          <p:nvPr/>
        </p:nvSpPr>
        <p:spPr>
          <a:xfrm xmlns:a="http://schemas.openxmlformats.org/drawingml/2006/main">
            <a:off x="8782050" y="3333750"/>
            <a:ext cx="27051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087C72"/>
                </a:solidFill>
                <a:latin typeface="Liberation Sans"/>
                <a:ea typeface="Liberation Sans"/>
                <a:cs typeface="Liberation Sans"/>
              </a:defRPr>
            </a:pPr>
            <a:r>
              <a:rPr sz="2700" b="1">
                <a:solidFill>
                  <a:srgbClr val="087C72"/>
                </a:solidFill>
                <a:latin typeface="Liberation Sans"/>
                <a:ea typeface="Liberation Sans"/>
                <a:cs typeface="Liberation Sans"/>
              </a:rPr>
              <a:t>480 hours</a:t>
            </a:r>
          </a:p>
        </p:txBody>
      </p:sp>
      <p:sp>
        <p:nvSpPr>
          <p:cNvPr id="8" name="">
            <a:extLst xmlns:a="http://schemas.openxmlformats.org/drawingml/2006/main">
              <a:ext uri="{FF2B5EF4-FFF2-40B4-BE49-F238E27FC236}">
                <a16:creationId xmlns:a16="http://schemas.microsoft.com/office/drawing/2014/main" id="{756751FE-0BA9-410B-8D86-57142CF0E2F4}"/>
              </a:ext>
            </a:extLst>
          </p:cNvPr>
          <p:cNvSpPr>
            <a:spLocks xmlns:a="http://schemas.openxmlformats.org/drawingml/2006/main" noGrp="1"/>
          </p:cNvSpPr>
          <p:nvPr/>
        </p:nvSpPr>
        <p:spPr>
          <a:xfrm xmlns:a="http://schemas.openxmlformats.org/drawingml/2006/main">
            <a:off x="8782050" y="4229100"/>
            <a:ext cx="27051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Potential capacity released</a:t>
            </a:r>
          </a:p>
        </p:txBody>
      </p:sp>
      <p:sp>
        <p:nvSpPr>
          <p:cNvPr id="9" name="">
            <a:extLst xmlns:a="http://schemas.openxmlformats.org/drawingml/2006/main">
              <a:ext uri="{FF2B5EF4-FFF2-40B4-BE49-F238E27FC236}">
                <a16:creationId xmlns:a16="http://schemas.microsoft.com/office/drawing/2014/main" id="{E7838EA6-86DE-473C-B82B-A3BB1518AF74}"/>
              </a:ext>
            </a:extLst>
          </p:cNvPr>
          <p:cNvSpPr>
            <a:spLocks xmlns:a="http://schemas.openxmlformats.org/drawingml/2006/main" noGrp="1"/>
          </p:cNvSpPr>
          <p:nvPr/>
        </p:nvSpPr>
        <p:spPr>
          <a:xfrm xmlns:a="http://schemas.openxmlformats.org/drawingml/2006/main">
            <a:off x="8782050" y="5133975"/>
            <a:ext cx="27051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9606B"/>
                </a:solidFill>
                <a:latin typeface="Liberation Sans"/>
                <a:ea typeface="Liberation Sans"/>
                <a:cs typeface="Liberation Sans"/>
              </a:defRPr>
            </a:pPr>
            <a:r>
              <a:rPr sz="1725" b="0">
                <a:solidFill>
                  <a:srgbClr val="49606B"/>
                </a:solidFill>
                <a:latin typeface="Liberation Sans"/>
                <a:ea typeface="Liberation Sans"/>
                <a:cs typeface="Liberation Sans"/>
              </a:rPr>
              <a:t>20 × 12 × (4 − 2) hours. This is a planning assumption, not a result.</a:t>
            </a:r>
          </a:p>
        </p:txBody>
      </p:sp>
      <p:sp>
        <p:nvSpPr>
          <p:cNvPr id="10" name="">
            <a:extLst xmlns:a="http://schemas.openxmlformats.org/drawingml/2006/main">
              <a:ext uri="{FF2B5EF4-FFF2-40B4-BE49-F238E27FC236}">
                <a16:creationId xmlns:a16="http://schemas.microsoft.com/office/drawing/2014/main" id="{D8A1AB32-BB8D-4FFC-860F-58A6DC5B8AE7}"/>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Synthetic planning example. Assumptions are illustrative, not measured customer outcomes.</a:t>
            </a:r>
          </a:p>
        </p:txBody>
      </p:sp>
      <p:sp>
        <p:nvSpPr>
          <p:cNvPr id="11" name="">
            <a:extLst xmlns:a="http://schemas.openxmlformats.org/drawingml/2006/main">
              <a:ext uri="{FF2B5EF4-FFF2-40B4-BE49-F238E27FC236}">
                <a16:creationId xmlns:a16="http://schemas.microsoft.com/office/drawing/2014/main" id="{32B926B7-F071-4683-9B75-7C04DA2BEFC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2" name="">
            <a:extLst xmlns:a="http://schemas.openxmlformats.org/drawingml/2006/main">
              <a:ext uri="{FF2B5EF4-FFF2-40B4-BE49-F238E27FC236}">
                <a16:creationId xmlns:a16="http://schemas.microsoft.com/office/drawing/2014/main" id="{B365BE6D-3DCE-471B-AD35-6CB169E67D4C}"/>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18 / 24</a:t>
            </a:r>
          </a:p>
        </p:txBody>
      </p:sp>
    </p:spTree>
    <p:extLst>
      <p:ext uri="{BB962C8B-B14F-4D97-AF65-F5344CB8AC3E}">
        <p14:creationId xmlns:p14="http://schemas.microsoft.com/office/powerpoint/2010/main" val="205767988"/>
      </p:ext>
    </p:extLst>
  </p:cSld>
</p:sld>
</file>

<file path=ppt/slides/slide19.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3d87192ddf64337"/>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0065731-100F-4130-8191-7B5699357A25}"/>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Value depends on the complete cost</a:t>
            </a:r>
          </a:p>
        </p:txBody>
      </p:sp>
      <p:sp>
        <p:nvSpPr>
          <p:cNvPr id="3" name="">
            <a:extLst xmlns:a="http://schemas.openxmlformats.org/drawingml/2006/main">
              <a:ext uri="{FF2B5EF4-FFF2-40B4-BE49-F238E27FC236}">
                <a16:creationId xmlns:a16="http://schemas.microsoft.com/office/drawing/2014/main" id="{EDD4A1FD-DF0A-46BC-9DC3-B34C14E62C81}"/>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Use the same period and currency for benefits and all incremental costs.</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523875">
                <a:tc>
                  <a:txBody>
                    <a:bodyPr>
                      <a:noAutofit/>
                    </a:bodyPr>
                    <a:lstStyle/>
                    <a:p>
                      <a:r>
                        <a:rPr sz="1575" b="1">
                          <a:solidFill>
                            <a:srgbClr val="FFFFFF"/>
                          </a:solidFill>
                          <a:latin typeface="Liberation Sans"/>
                          <a:ea typeface="Liberation Sans"/>
                          <a:cs typeface="Liberation Sans"/>
                        </a:rPr>
                        <a:t>Measure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Calculation</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Illustrative result</a:t>
                      </a:r>
                    </a:p>
                  </a:txBody>
                  <a:tcPr marL="114300" marR="114300" marT="47625" marB="47625" anchor="ctr">
                    <a:solidFill>
                      <a:srgbClr val="102736"/>
                    </a:solidFill>
                  </a:tcPr>
                </a:tc>
              </a:tr>
              <a:tr h="523875">
                <a:tc>
                  <a:txBody>
                    <a:bodyPr>
                      <a:noAutofit/>
                    </a:bodyPr>
                    <a:lstStyle/>
                    <a:p>
                      <a:r>
                        <a:rPr sz="1575" b="1">
                          <a:solidFill>
                            <a:srgbClr val="102736"/>
                          </a:solidFill>
                          <a:latin typeface="Liberation Sans"/>
                          <a:ea typeface="Liberation Sans"/>
                          <a:cs typeface="Liberation Sans"/>
                        </a:rPr>
                        <a:t>Capacity value</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480 hours × 75 currency units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36,000 per year</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Recurring cost</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Example incremental service cost</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18,000 per year</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Setup cost</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Example one-time implementation</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12,000</a:t>
                      </a:r>
                    </a:p>
                  </a:txBody>
                  <a:tcPr marL="114300" marR="114300" marT="47625" marB="47625" anchor="ctr">
                    <a:solidFill>
                      <a:srgbClr val="FFFFFF"/>
                    </a:solidFill>
                  </a:tcPr>
                </a:tc>
              </a:tr>
              <a:tr h="523875">
                <a:tc>
                  <a:txBody>
                    <a:bodyPr>
                      <a:noAutofit/>
                    </a:bodyPr>
                    <a:lstStyle/>
                    <a:p>
                      <a:r>
                        <a:rPr sz="1575" b="1">
                          <a:solidFill>
                            <a:srgbClr val="102736"/>
                          </a:solidFill>
                          <a:latin typeface="Liberation Sans"/>
                          <a:ea typeface="Liberation Sans"/>
                          <a:cs typeface="Liberation Sans"/>
                        </a:rPr>
                        <a:t>Year-one net</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36,000 − 18,000 − 12,000</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6,000</a:t>
                      </a:r>
                    </a:p>
                  </a:txBody>
                  <a:tcPr marL="114300" marR="114300" marT="47625" marB="47625" anchor="ctr">
                    <a:solidFill>
                      <a:srgbClr val="EAEFE8"/>
                    </a:solidFill>
                  </a:tcPr>
                </a:tc>
              </a:tr>
              <a:tr h="523875">
                <a:tc>
                  <a:txBody>
                    <a:bodyPr>
                      <a:noAutofit/>
                    </a:bodyPr>
                    <a:lstStyle/>
                    <a:p>
                      <a:r>
                        <a:rPr sz="1575" b="1">
                          <a:solidFill>
                            <a:srgbClr val="102736"/>
                          </a:solidFill>
                          <a:latin typeface="Liberation Sans"/>
                          <a:ea typeface="Liberation Sans"/>
                          <a:cs typeface="Liberation Sans"/>
                        </a:rPr>
                        <a:t>Year-one ROI</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6,000 / 30,000 total cost</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20%</a:t>
                      </a:r>
                    </a:p>
                  </a:txBody>
                  <a:tcPr marL="114300" marR="114300" marT="47625" marB="47625"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E5AA6037-0EFE-412F-8890-430B5C136E84}"/>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Illustrative economics in currency units, not a GeneData price quote. Capacity must translate into realised benefit.</a:t>
            </a:r>
          </a:p>
        </p:txBody>
      </p:sp>
      <p:sp>
        <p:nvSpPr>
          <p:cNvPr id="6" name="">
            <a:extLst xmlns:a="http://schemas.openxmlformats.org/drawingml/2006/main">
              <a:ext uri="{FF2B5EF4-FFF2-40B4-BE49-F238E27FC236}">
                <a16:creationId xmlns:a16="http://schemas.microsoft.com/office/drawing/2014/main" id="{A2DC8193-6068-4DF9-9A67-1C0351A2EAE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BBA0685F-9DBE-49AA-97F3-BD3C34F41023}"/>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19 / 24</a:t>
            </a:r>
          </a:p>
        </p:txBody>
      </p:sp>
    </p:spTree>
    <p:extLst>
      <p:ext uri="{BB962C8B-B14F-4D97-AF65-F5344CB8AC3E}">
        <p14:creationId xmlns:p14="http://schemas.microsoft.com/office/powerpoint/2010/main" val="1318975619"/>
      </p:ext>
    </p:extLst>
  </p:cSld>
</p:sld>
</file>

<file path=ppt/slides/slide20.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673c0306438443f"/>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3774B4C-8B9E-41D1-AE9E-84A6A4741503}"/>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The evaluation that matters</a:t>
            </a:r>
          </a:p>
        </p:txBody>
      </p:sp>
      <p:sp>
        <p:nvSpPr>
          <p:cNvPr id="3" name="">
            <a:extLst xmlns:a="http://schemas.openxmlformats.org/drawingml/2006/main">
              <a:ext uri="{FF2B5EF4-FFF2-40B4-BE49-F238E27FC236}">
                <a16:creationId xmlns:a16="http://schemas.microsoft.com/office/drawing/2014/main" id="{BA994FF9-91FF-4002-BCA3-E4D164B71E99}"/>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A useful demonstration follows your exceptions as closely as your successful records.</a:t>
            </a:r>
          </a:p>
        </p:txBody>
      </p:sp>
      <p:sp>
        <p:nvSpPr>
          <p:cNvPr id="4" name="">
            <a:extLst xmlns:a="http://schemas.openxmlformats.org/drawingml/2006/main">
              <a:ext uri="{FF2B5EF4-FFF2-40B4-BE49-F238E27FC236}">
                <a16:creationId xmlns:a16="http://schemas.microsoft.com/office/drawing/2014/main" id="{DA176DCB-2A5D-4AC2-A0A1-9EABB32E6F86}"/>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88E02664-FFE5-488B-BE5E-456AA66760A9}"/>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Business evidence</a:t>
            </a:r>
          </a:p>
        </p:txBody>
      </p:sp>
      <p:sp>
        <p:nvSpPr>
          <p:cNvPr id="6" name="">
            <a:extLst xmlns:a="http://schemas.openxmlformats.org/drawingml/2006/main">
              <a:ext uri="{FF2B5EF4-FFF2-40B4-BE49-F238E27FC236}">
                <a16:creationId xmlns:a16="http://schemas.microsoft.com/office/drawing/2014/main" id="{82F5A830-7F3E-4912-8FDA-ADFDD6098FA1}"/>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Choose a recurring decision and its accountable owner. Agree the baseline time, quality and reconciliation measures.</a:t>
            </a:r>
          </a:p>
        </p:txBody>
      </p:sp>
      <p:sp>
        <p:nvSpPr>
          <p:cNvPr id="7" name="">
            <a:extLst xmlns:a="http://schemas.openxmlformats.org/drawingml/2006/main">
              <a:ext uri="{FF2B5EF4-FFF2-40B4-BE49-F238E27FC236}">
                <a16:creationId xmlns:a16="http://schemas.microsoft.com/office/drawing/2014/main" id="{0370635B-4276-41E0-8DE4-3263F6BDCF6E}"/>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F61BC61-425E-4690-BDDB-D7FD23F5B9DF}"/>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Technical evidence</a:t>
            </a:r>
          </a:p>
        </p:txBody>
      </p:sp>
      <p:sp>
        <p:nvSpPr>
          <p:cNvPr id="9" name="">
            <a:extLst xmlns:a="http://schemas.openxmlformats.org/drawingml/2006/main">
              <a:ext uri="{FF2B5EF4-FFF2-40B4-BE49-F238E27FC236}">
                <a16:creationId xmlns:a16="http://schemas.microsoft.com/office/drawing/2014/main" id="{1E733465-12DF-4AA6-86DF-E77DF5964462}"/>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Prove one connection, one controlled failure, one replay and one consuming output.</a:t>
            </a:r>
          </a:p>
        </p:txBody>
      </p:sp>
      <p:sp>
        <p:nvSpPr>
          <p:cNvPr id="10" name="">
            <a:extLst xmlns:a="http://schemas.openxmlformats.org/drawingml/2006/main">
              <a:ext uri="{FF2B5EF4-FFF2-40B4-BE49-F238E27FC236}">
                <a16:creationId xmlns:a16="http://schemas.microsoft.com/office/drawing/2014/main" id="{34DD72EB-15F1-4FB9-80A4-0F1BA312D55C}"/>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F20A6B75-676D-436F-B144-0708DED8A4C6}"/>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Control evidence</a:t>
            </a:r>
          </a:p>
        </p:txBody>
      </p:sp>
      <p:sp>
        <p:nvSpPr>
          <p:cNvPr id="12" name="">
            <a:extLst xmlns:a="http://schemas.openxmlformats.org/drawingml/2006/main">
              <a:ext uri="{FF2B5EF4-FFF2-40B4-BE49-F238E27FC236}">
                <a16:creationId xmlns:a16="http://schemas.microsoft.com/office/drawing/2014/main" id="{56649E46-6232-413F-B7B9-5C611EB8F6D0}"/>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Test denied access, reviewer authority, data retention and recovery before expanding the scope.</a:t>
            </a:r>
          </a:p>
        </p:txBody>
      </p:sp>
      <p:sp>
        <p:nvSpPr>
          <p:cNvPr id="13" name="">
            <a:extLst xmlns:a="http://schemas.openxmlformats.org/drawingml/2006/main">
              <a:ext uri="{FF2B5EF4-FFF2-40B4-BE49-F238E27FC236}">
                <a16:creationId xmlns:a16="http://schemas.microsoft.com/office/drawing/2014/main" id="{BCE7BC35-4E2D-4944-92AC-9C18ACFE88A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DF857397-52F1-4803-A55A-2784D7FD5DCA}"/>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014F4F21-5E97-4808-9DB1-4509BFB802EC}"/>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20 / 24</a:t>
            </a:r>
          </a:p>
        </p:txBody>
      </p:sp>
    </p:spTree>
    <p:extLst>
      <p:ext uri="{BB962C8B-B14F-4D97-AF65-F5344CB8AC3E}">
        <p14:creationId xmlns:p14="http://schemas.microsoft.com/office/powerpoint/2010/main" val="1774497365"/>
      </p:ext>
    </p:extLst>
  </p:cSld>
</p:sld>
</file>

<file path=ppt/slides/slide2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18a99e77604408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D1AA5BE-3903-4D28-A95F-31A334564CFC}"/>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A measurable first delivery</a:t>
            </a:r>
          </a:p>
        </p:txBody>
      </p:sp>
      <p:sp>
        <p:nvSpPr>
          <p:cNvPr id="3" name="">
            <a:extLst xmlns:a="http://schemas.openxmlformats.org/drawingml/2006/main">
              <a:ext uri="{FF2B5EF4-FFF2-40B4-BE49-F238E27FC236}">
                <a16:creationId xmlns:a16="http://schemas.microsoft.com/office/drawing/2014/main" id="{4265B979-A137-4E94-966A-652ACF64931C}"/>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Genellipse scopes an MVP within six weeks around one agreed workflow and its acceptance tests.</a:t>
            </a:r>
          </a:p>
        </p:txBody>
      </p:sp>
      <p:graphicFrame>
        <p:nvGraphicFramePr>
          <p:cNvPr id="11" name=""/>
          <p:cNvGraphicFramePr/>
          <p:nvPr/>
        </p:nvGraphicFramePr>
        <p:xfrm>
          <a:off xmlns:a="http://schemas.openxmlformats.org/drawingml/2006/main" x="647700" y="3048000"/>
          <a:ext xmlns:a="http://schemas.openxmlformats.org/drawingml/2006/main" cx="10858500" cy="3143250"/>
        </p:xfrm>
        <a:graphic xmlns:a="http://schemas.openxmlformats.org/drawingml/2006/main">
          <a:graphicData uri="http://schemas.openxmlformats.org/drawingml/2006/table">
            <a:tbl>
              <a:tblPr/>
              <a:tblGrid>
                <a:gridCol w="2476500"/>
                <a:gridCol w="4191000"/>
                <a:gridCol w="4191000"/>
              </a:tblGrid>
              <a:tr h="628650">
                <a:tc>
                  <a:txBody>
                    <a:bodyPr>
                      <a:noAutofit/>
                    </a:bodyPr>
                    <a:lstStyle/>
                    <a:p>
                      <a:r>
                        <a:rPr sz="1575" b="1">
                          <a:solidFill>
                            <a:srgbClr val="FFFFFF"/>
                          </a:solidFill>
                          <a:latin typeface="Liberation Sans"/>
                          <a:ea typeface="Liberation Sans"/>
                          <a:cs typeface="Liberation Sans"/>
                        </a:rPr>
                        <a:t>Stage</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Working output</a:t>
                      </a:r>
                    </a:p>
                  </a:txBody>
                  <a:tcPr marL="114300" marR="114300" marT="47625" marB="47625" anchor="ctr">
                    <a:solidFill>
                      <a:srgbClr val="102736"/>
                    </a:solidFill>
                  </a:tcPr>
                </a:tc>
                <a:tc>
                  <a:txBody>
                    <a:bodyPr>
                      <a:noAutofit/>
                    </a:bodyPr>
                    <a:lstStyle/>
                    <a:p>
                      <a:r>
                        <a:rPr sz="1575" b="1">
                          <a:solidFill>
                            <a:srgbClr val="FFFFFF"/>
                          </a:solidFill>
                          <a:latin typeface="Liberation Sans"/>
                          <a:ea typeface="Liberation Sans"/>
                          <a:cs typeface="Liberation Sans"/>
                        </a:rPr>
                        <a:t>Acceptance evidence</a:t>
                      </a:r>
                    </a:p>
                  </a:txBody>
                  <a:tcPr marL="114300" marR="114300" marT="47625" marB="47625" anchor="ctr">
                    <a:solidFill>
                      <a:srgbClr val="102736"/>
                    </a:solidFill>
                  </a:tcPr>
                </a:tc>
              </a:tr>
              <a:tr h="628650">
                <a:tc>
                  <a:txBody>
                    <a:bodyPr>
                      <a:noAutofit/>
                    </a:bodyPr>
                    <a:lstStyle/>
                    <a:p>
                      <a:r>
                        <a:rPr sz="1575" b="1">
                          <a:solidFill>
                            <a:srgbClr val="102736"/>
                          </a:solidFill>
                          <a:latin typeface="Liberation Sans"/>
                          <a:ea typeface="Liberation Sans"/>
                          <a:cs typeface="Liberation Sans"/>
                        </a:rPr>
                        <a:t>Weeks 1–2</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Defined data product and source access</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Source access and baseline agreed</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Weeks 3–4</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Pipeline, metrics and controlled review</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Exception and security tests pass</a:t>
                      </a:r>
                    </a:p>
                  </a:txBody>
                  <a:tcPr marL="114300" marR="114300" marT="47625" marB="47625" anchor="ctr">
                    <a:solidFill>
                      <a:srgbClr val="EAEFE8"/>
                    </a:solidFill>
                  </a:tcPr>
                </a:tc>
              </a:tr>
              <a:tr h="628650">
                <a:tc>
                  <a:txBody>
                    <a:bodyPr>
                      <a:noAutofit/>
                    </a:bodyPr>
                    <a:lstStyle/>
                    <a:p>
                      <a:r>
                        <a:rPr sz="1575" b="1">
                          <a:solidFill>
                            <a:srgbClr val="102736"/>
                          </a:solidFill>
                          <a:latin typeface="Liberation Sans"/>
                          <a:ea typeface="Liberation Sans"/>
                          <a:cs typeface="Liberation Sans"/>
                        </a:rPr>
                        <a:t>Weeks 5–6</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Working business workflow and runbook</a:t>
                      </a:r>
                    </a:p>
                  </a:txBody>
                  <a:tcPr marL="114300" marR="114300" marT="47625" marB="47625" anchor="ctr">
                    <a:solidFill>
                      <a:srgbClr val="FFFFFF"/>
                    </a:solidFill>
                  </a:tcPr>
                </a:tc>
                <a:tc>
                  <a:txBody>
                    <a:bodyPr>
                      <a:noAutofit/>
                    </a:bodyPr>
                    <a:lstStyle/>
                    <a:p>
                      <a:r>
                        <a:rPr sz="1575" b="0">
                          <a:solidFill>
                            <a:srgbClr val="102736"/>
                          </a:solidFill>
                          <a:latin typeface="Liberation Sans"/>
                          <a:ea typeface="Liberation Sans"/>
                          <a:cs typeface="Liberation Sans"/>
                        </a:rPr>
                        <a:t>Approved output with retained evidence</a:t>
                      </a:r>
                    </a:p>
                  </a:txBody>
                  <a:tcPr marL="114300" marR="114300" marT="47625" marB="47625" anchor="ctr">
                    <a:solidFill>
                      <a:srgbClr val="FFFFFF"/>
                    </a:solidFill>
                  </a:tcPr>
                </a:tc>
              </a:tr>
              <a:tr h="628650">
                <a:tc>
                  <a:txBody>
                    <a:bodyPr>
                      <a:noAutofit/>
                    </a:bodyPr>
                    <a:lstStyle/>
                    <a:p>
                      <a:r>
                        <a:rPr sz="1575" b="1">
                          <a:solidFill>
                            <a:srgbClr val="102736"/>
                          </a:solidFill>
                          <a:latin typeface="Liberation Sans"/>
                          <a:ea typeface="Liberation Sans"/>
                          <a:cs typeface="Liberation Sans"/>
                        </a:rPr>
                        <a:t>Expansion</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Add sources and consuming teams</a:t>
                      </a:r>
                    </a:p>
                  </a:txBody>
                  <a:tcPr marL="114300" marR="114300" marT="47625" marB="47625" anchor="ctr">
                    <a:solidFill>
                      <a:srgbClr val="EAEFE8"/>
                    </a:solidFill>
                  </a:tcPr>
                </a:tc>
                <a:tc>
                  <a:txBody>
                    <a:bodyPr>
                      <a:noAutofit/>
                    </a:bodyPr>
                    <a:lstStyle/>
                    <a:p>
                      <a:r>
                        <a:rPr sz="1575" b="0">
                          <a:solidFill>
                            <a:srgbClr val="102736"/>
                          </a:solidFill>
                          <a:latin typeface="Liberation Sans"/>
                          <a:ea typeface="Liberation Sans"/>
                          <a:cs typeface="Liberation Sans"/>
                        </a:rPr>
                        <a:t>Review value and operating capacity</a:t>
                      </a:r>
                    </a:p>
                  </a:txBody>
                  <a:tcPr marL="114300" marR="114300" marT="47625" marB="47625" anchor="ctr">
                    <a:solidFill>
                      <a:srgbClr val="EAEFE8"/>
                    </a:solidFill>
                  </a:tcPr>
                </a:tc>
              </a:tr>
            </a:tbl>
          </a:graphicData>
        </a:graphic>
      </p:graphicFrame>
      <p:sp>
        <p:nvSpPr>
          <p:cNvPr id="5" name="">
            <a:extLst xmlns:a="http://schemas.openxmlformats.org/drawingml/2006/main">
              <a:ext uri="{FF2B5EF4-FFF2-40B4-BE49-F238E27FC236}">
                <a16:creationId xmlns:a16="http://schemas.microsoft.com/office/drawing/2014/main" id="{1736D3EF-9F6D-41EC-823E-E2B082848AC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6" name="">
            <a:extLst xmlns:a="http://schemas.openxmlformats.org/drawingml/2006/main">
              <a:ext uri="{FF2B5EF4-FFF2-40B4-BE49-F238E27FC236}">
                <a16:creationId xmlns:a16="http://schemas.microsoft.com/office/drawing/2014/main" id="{0BF9B37E-A7E8-4DC5-B583-1090666EBCE6}"/>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7" name="">
            <a:extLst xmlns:a="http://schemas.openxmlformats.org/drawingml/2006/main">
              <a:ext uri="{FF2B5EF4-FFF2-40B4-BE49-F238E27FC236}">
                <a16:creationId xmlns:a16="http://schemas.microsoft.com/office/drawing/2014/main" id="{AD7B6D9C-2CB3-43F3-8EE4-CCF4D2879048}"/>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21 / 24</a:t>
            </a:r>
          </a:p>
        </p:txBody>
      </p:sp>
    </p:spTree>
    <p:extLst>
      <p:ext uri="{BB962C8B-B14F-4D97-AF65-F5344CB8AC3E}">
        <p14:creationId xmlns:p14="http://schemas.microsoft.com/office/powerpoint/2010/main" val="1611453837"/>
      </p:ext>
    </p:extLst>
  </p:cSld>
</p:sld>
</file>

<file path=ppt/slides/slide2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40d34cb2c6d4c83"/>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75CB449-466E-450A-8945-A366FC8FF4C2}"/>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Security evidence before scale</a:t>
            </a:r>
          </a:p>
        </p:txBody>
      </p:sp>
      <p:sp>
        <p:nvSpPr>
          <p:cNvPr id="3" name="">
            <a:extLst xmlns:a="http://schemas.openxmlformats.org/drawingml/2006/main">
              <a:ext uri="{FF2B5EF4-FFF2-40B4-BE49-F238E27FC236}">
                <a16:creationId xmlns:a16="http://schemas.microsoft.com/office/drawing/2014/main" id="{11835A01-54FA-4D45-8238-BD208E504A5A}"/>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GeneData’s Trust Center makes workload-specific review part of adoption.</a:t>
            </a:r>
          </a:p>
        </p:txBody>
      </p:sp>
      <p:sp>
        <p:nvSpPr>
          <p:cNvPr id="4" name="">
            <a:extLst xmlns:a="http://schemas.openxmlformats.org/drawingml/2006/main">
              <a:ext uri="{FF2B5EF4-FFF2-40B4-BE49-F238E27FC236}">
                <a16:creationId xmlns:a16="http://schemas.microsoft.com/office/drawing/2014/main" id="{576F942B-5EDB-4458-BFF8-126BBE605136}"/>
              </a:ext>
            </a:extLst>
          </p:cNvPr>
          <p:cNvSpPr>
            <a:spLocks xmlns:a="http://schemas.openxmlformats.org/drawingml/2006/main" noGrp="1"/>
          </p:cNvSpPr>
          <p:nvPr/>
        </p:nvSpPr>
        <p:spPr>
          <a:xfrm xmlns:a="http://schemas.openxmlformats.org/drawingml/2006/main">
            <a:off x="6477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15ECC3C-D69C-4824-99EA-79291C3C679B}"/>
              </a:ext>
            </a:extLst>
          </p:cNvPr>
          <p:cNvSpPr>
            <a:spLocks xmlns:a="http://schemas.openxmlformats.org/drawingml/2006/main" noGrp="1"/>
          </p:cNvSpPr>
          <p:nvPr/>
        </p:nvSpPr>
        <p:spPr>
          <a:xfrm xmlns:a="http://schemas.openxmlformats.org/drawingml/2006/main">
            <a:off x="6477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Identity and data</a:t>
            </a:r>
          </a:p>
        </p:txBody>
      </p:sp>
      <p:sp>
        <p:nvSpPr>
          <p:cNvPr id="6" name="">
            <a:extLst xmlns:a="http://schemas.openxmlformats.org/drawingml/2006/main">
              <a:ext uri="{FF2B5EF4-FFF2-40B4-BE49-F238E27FC236}">
                <a16:creationId xmlns:a16="http://schemas.microsoft.com/office/drawing/2014/main" id="{AEAE6D67-52F4-4877-BF06-E1E305B79B80}"/>
              </a:ext>
            </a:extLst>
          </p:cNvPr>
          <p:cNvSpPr>
            <a:spLocks xmlns:a="http://schemas.openxmlformats.org/drawingml/2006/main" noGrp="1"/>
          </p:cNvSpPr>
          <p:nvPr/>
        </p:nvSpPr>
        <p:spPr>
          <a:xfrm xmlns:a="http://schemas.openxmlformats.org/drawingml/2006/main">
            <a:off x="6477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Validate SSO, role boundaries, row and column controls, encryption and secret ownership against the chosen deployment.</a:t>
            </a:r>
          </a:p>
        </p:txBody>
      </p:sp>
      <p:sp>
        <p:nvSpPr>
          <p:cNvPr id="7" name="">
            <a:extLst xmlns:a="http://schemas.openxmlformats.org/drawingml/2006/main">
              <a:ext uri="{FF2B5EF4-FFF2-40B4-BE49-F238E27FC236}">
                <a16:creationId xmlns:a16="http://schemas.microsoft.com/office/drawing/2014/main" id="{1E912453-B051-4CAE-939B-ADFB8A71B70C}"/>
              </a:ext>
            </a:extLst>
          </p:cNvPr>
          <p:cNvSpPr>
            <a:spLocks xmlns:a="http://schemas.openxmlformats.org/drawingml/2006/main" noGrp="1"/>
          </p:cNvSpPr>
          <p:nvPr/>
        </p:nvSpPr>
        <p:spPr>
          <a:xfrm xmlns:a="http://schemas.openxmlformats.org/drawingml/2006/main">
            <a:off x="43434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94B27A4-BFDD-4D3F-8713-FEE8CD2444A9}"/>
              </a:ext>
            </a:extLst>
          </p:cNvPr>
          <p:cNvSpPr>
            <a:spLocks xmlns:a="http://schemas.openxmlformats.org/drawingml/2006/main" noGrp="1"/>
          </p:cNvSpPr>
          <p:nvPr/>
        </p:nvSpPr>
        <p:spPr>
          <a:xfrm xmlns:a="http://schemas.openxmlformats.org/drawingml/2006/main">
            <a:off x="43434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AI and operations</a:t>
            </a:r>
          </a:p>
        </p:txBody>
      </p:sp>
      <p:sp>
        <p:nvSpPr>
          <p:cNvPr id="9" name="">
            <a:extLst xmlns:a="http://schemas.openxmlformats.org/drawingml/2006/main">
              <a:ext uri="{FF2B5EF4-FFF2-40B4-BE49-F238E27FC236}">
                <a16:creationId xmlns:a16="http://schemas.microsoft.com/office/drawing/2014/main" id="{A71FFCB9-AEC8-4300-87AA-7FC645203F83}"/>
              </a:ext>
            </a:extLst>
          </p:cNvPr>
          <p:cNvSpPr>
            <a:spLocks xmlns:a="http://schemas.openxmlformats.org/drawingml/2006/main" noGrp="1"/>
          </p:cNvSpPr>
          <p:nvPr/>
        </p:nvSpPr>
        <p:spPr>
          <a:xfrm xmlns:a="http://schemas.openxmlformats.org/drawingml/2006/main">
            <a:off x="43434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Agree permitted models, data sent to providers, human approvals, recovery tests and retention responsibilities.</a:t>
            </a:r>
          </a:p>
        </p:txBody>
      </p:sp>
      <p:sp>
        <p:nvSpPr>
          <p:cNvPr id="10" name="">
            <a:extLst xmlns:a="http://schemas.openxmlformats.org/drawingml/2006/main">
              <a:ext uri="{FF2B5EF4-FFF2-40B4-BE49-F238E27FC236}">
                <a16:creationId xmlns:a16="http://schemas.microsoft.com/office/drawing/2014/main" id="{6778586E-FD75-4AD1-ABE4-42EB107E1D76}"/>
              </a:ext>
            </a:extLst>
          </p:cNvPr>
          <p:cNvSpPr>
            <a:spLocks xmlns:a="http://schemas.openxmlformats.org/drawingml/2006/main" noGrp="1"/>
          </p:cNvSpPr>
          <p:nvPr/>
        </p:nvSpPr>
        <p:spPr>
          <a:xfrm xmlns:a="http://schemas.openxmlformats.org/drawingml/2006/main">
            <a:off x="8039100" y="3181350"/>
            <a:ext cx="3238500" cy="19050"/>
          </a:xfrm>
          <a:prstGeom xmlns:a="http://schemas.openxmlformats.org/drawingml/2006/main" prst="rect">
            <a:avLst/>
          </a:prstGeom>
          <a:solidFill xmlns:a="http://schemas.openxmlformats.org/drawingml/2006/main">
            <a:srgbClr val="BA935D"/>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9025439-44D0-4970-B4E3-89E82B903229}"/>
              </a:ext>
            </a:extLst>
          </p:cNvPr>
          <p:cNvSpPr>
            <a:spLocks xmlns:a="http://schemas.openxmlformats.org/drawingml/2006/main" noGrp="1"/>
          </p:cNvSpPr>
          <p:nvPr/>
        </p:nvSpPr>
        <p:spPr>
          <a:xfrm xmlns:a="http://schemas.openxmlformats.org/drawingml/2006/main">
            <a:off x="8039100" y="3371850"/>
            <a:ext cx="320992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02736"/>
                </a:solidFill>
                <a:latin typeface="Liberation Sans"/>
                <a:ea typeface="Liberation Sans"/>
                <a:cs typeface="Liberation Sans"/>
              </a:defRPr>
            </a:pPr>
            <a:r>
              <a:rPr sz="2325" b="1">
                <a:solidFill>
                  <a:srgbClr val="102736"/>
                </a:solidFill>
                <a:latin typeface="Liberation Sans"/>
                <a:ea typeface="Liberation Sans"/>
                <a:cs typeface="Liberation Sans"/>
              </a:rPr>
              <a:t>Assurance status</a:t>
            </a:r>
          </a:p>
        </p:txBody>
      </p:sp>
      <p:sp>
        <p:nvSpPr>
          <p:cNvPr id="12" name="">
            <a:extLst xmlns:a="http://schemas.openxmlformats.org/drawingml/2006/main">
              <a:ext uri="{FF2B5EF4-FFF2-40B4-BE49-F238E27FC236}">
                <a16:creationId xmlns:a16="http://schemas.microsoft.com/office/drawing/2014/main" id="{D61B3D92-9BF2-4DDA-8DD4-178069AE0BAA}"/>
              </a:ext>
            </a:extLst>
          </p:cNvPr>
          <p:cNvSpPr>
            <a:spLocks xmlns:a="http://schemas.openxmlformats.org/drawingml/2006/main" noGrp="1"/>
          </p:cNvSpPr>
          <p:nvPr/>
        </p:nvSpPr>
        <p:spPr>
          <a:xfrm xmlns:a="http://schemas.openxmlformats.org/drawingml/2006/main">
            <a:off x="8039100" y="4257675"/>
            <a:ext cx="3209925"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SOC 2 controls are mapped, without an attestation. ISO 27001 certification is not held. Request current control evidence.</a:t>
            </a:r>
          </a:p>
        </p:txBody>
      </p:sp>
      <p:sp>
        <p:nvSpPr>
          <p:cNvPr id="13" name="">
            <a:extLst xmlns:a="http://schemas.openxmlformats.org/drawingml/2006/main">
              <a:ext uri="{FF2B5EF4-FFF2-40B4-BE49-F238E27FC236}">
                <a16:creationId xmlns:a16="http://schemas.microsoft.com/office/drawing/2014/main" id="{D2967C97-ED47-46AE-9209-DFC51F4BC340}"/>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4" name="">
            <a:extLst xmlns:a="http://schemas.openxmlformats.org/drawingml/2006/main">
              <a:ext uri="{FF2B5EF4-FFF2-40B4-BE49-F238E27FC236}">
                <a16:creationId xmlns:a16="http://schemas.microsoft.com/office/drawing/2014/main" id="{0B8A33D6-B0DB-4ECB-980B-8EB39C47A471}"/>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7E71D2B3-C502-4ABB-95CB-30BE5DC9B277}"/>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22 / 24</a:t>
            </a:r>
          </a:p>
        </p:txBody>
      </p:sp>
    </p:spTree>
    <p:extLst>
      <p:ext uri="{BB962C8B-B14F-4D97-AF65-F5344CB8AC3E}">
        <p14:creationId xmlns:p14="http://schemas.microsoft.com/office/powerpoint/2010/main" val="1865313996"/>
      </p:ext>
    </p:extLst>
  </p:cSld>
</p:sld>
</file>

<file path=ppt/slides/slide2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d7f9e7bfeb14540"/>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8A7B8BE-E260-4455-880B-BE6333A86F5C}"/>
              </a:ext>
            </a:extLst>
          </p:cNvPr>
          <p:cNvSpPr>
            <a:spLocks xmlns:a="http://schemas.openxmlformats.org/drawingml/2006/main" noGrp="1"/>
          </p:cNvSpPr>
          <p:nvPr/>
        </p:nvSpPr>
        <p:spPr>
          <a:xfrm xmlns:a="http://schemas.openxmlformats.org/drawingml/2006/main">
            <a:off x="619125" y="1066800"/>
            <a:ext cx="1095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736"/>
                </a:solidFill>
                <a:latin typeface="Liberation Sans"/>
                <a:ea typeface="Liberation Sans"/>
                <a:cs typeface="Liberation Sans"/>
              </a:defRPr>
            </a:pPr>
            <a:r>
              <a:rPr sz="3300" b="0">
                <a:solidFill>
                  <a:srgbClr val="102736"/>
                </a:solidFill>
                <a:latin typeface="Liberation Sans"/>
                <a:ea typeface="Liberation Sans"/>
                <a:cs typeface="Liberation Sans"/>
              </a:rPr>
              <a:t>Product references and example scope</a:t>
            </a:r>
          </a:p>
        </p:txBody>
      </p:sp>
      <p:sp>
        <p:nvSpPr>
          <p:cNvPr id="3" name="">
            <a:extLst xmlns:a="http://schemas.openxmlformats.org/drawingml/2006/main">
              <a:ext uri="{FF2B5EF4-FFF2-40B4-BE49-F238E27FC236}">
                <a16:creationId xmlns:a16="http://schemas.microsoft.com/office/drawing/2014/main" id="{A4A1F42D-F1DF-4AC1-947A-04111728FEDB}"/>
              </a:ext>
            </a:extLst>
          </p:cNvPr>
          <p:cNvSpPr>
            <a:spLocks xmlns:a="http://schemas.openxmlformats.org/drawingml/2006/main" noGrp="1"/>
          </p:cNvSpPr>
          <p:nvPr/>
        </p:nvSpPr>
        <p:spPr>
          <a:xfrm xmlns:a="http://schemas.openxmlformats.org/drawingml/2006/main">
            <a:off x="647700" y="2152650"/>
            <a:ext cx="108585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9606B"/>
                </a:solidFill>
                <a:latin typeface="Liberation Sans"/>
                <a:ea typeface="Liberation Sans"/>
                <a:cs typeface="Liberation Sans"/>
              </a:defRPr>
            </a:pPr>
            <a:r>
              <a:rPr sz="2025" b="0">
                <a:solidFill>
                  <a:srgbClr val="49606B"/>
                </a:solidFill>
                <a:latin typeface="Liberation Sans"/>
                <a:ea typeface="Liberation Sans"/>
                <a:cs typeface="Liberation Sans"/>
              </a:rPr>
              <a:t>Detailed workflows show implementation designs. Numerical examples use synthetic assumptions.</a:t>
            </a:r>
          </a:p>
        </p:txBody>
      </p:sp>
      <p:sp>
        <p:nvSpPr>
          <p:cNvPr id="4" name="">
            <a:extLst xmlns:a="http://schemas.openxmlformats.org/drawingml/2006/main">
              <a:ext uri="{FF2B5EF4-FFF2-40B4-BE49-F238E27FC236}">
                <a16:creationId xmlns:a16="http://schemas.microsoft.com/office/drawing/2014/main" id="{80AF06AC-3DD8-47D5-8CE9-EDE854AF07ED}"/>
              </a:ext>
            </a:extLst>
          </p:cNvPr>
          <p:cNvSpPr>
            <a:spLocks xmlns:a="http://schemas.openxmlformats.org/drawingml/2006/main" noGrp="1"/>
          </p:cNvSpPr>
          <p:nvPr/>
        </p:nvSpPr>
        <p:spPr>
          <a:xfrm xmlns:a="http://schemas.openxmlformats.org/drawingml/2006/main">
            <a:off x="647700" y="316230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Platform capabilities</a:t>
            </a:r>
          </a:p>
        </p:txBody>
      </p:sp>
      <p:sp>
        <p:nvSpPr>
          <p:cNvPr id="5" name="">
            <a:extLst xmlns:a="http://schemas.openxmlformats.org/drawingml/2006/main">
              <a:ext uri="{FF2B5EF4-FFF2-40B4-BE49-F238E27FC236}">
                <a16:creationId xmlns:a16="http://schemas.microsoft.com/office/drawing/2014/main" id="{89EA6C1F-13CB-4694-859D-653D7EF3FDB5}"/>
              </a:ext>
            </a:extLst>
          </p:cNvPr>
          <p:cNvSpPr>
            <a:spLocks xmlns:a="http://schemas.openxmlformats.org/drawingml/2006/main" noGrp="1"/>
          </p:cNvSpPr>
          <p:nvPr/>
        </p:nvSpPr>
        <p:spPr>
          <a:xfrm xmlns:a="http://schemas.openxmlformats.org/drawingml/2006/main">
            <a:off x="3676650" y="316230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data.genellipse.ai/product/overview</a:t>
            </a:r>
          </a:p>
        </p:txBody>
      </p:sp>
      <p:sp>
        <p:nvSpPr>
          <p:cNvPr id="6" name="">
            <a:extLst xmlns:a="http://schemas.openxmlformats.org/drawingml/2006/main">
              <a:ext uri="{FF2B5EF4-FFF2-40B4-BE49-F238E27FC236}">
                <a16:creationId xmlns:a16="http://schemas.microsoft.com/office/drawing/2014/main" id="{FB07D5F5-130A-4D52-BC4F-6D2B918AE746}"/>
              </a:ext>
            </a:extLst>
          </p:cNvPr>
          <p:cNvSpPr>
            <a:spLocks xmlns:a="http://schemas.openxmlformats.org/drawingml/2006/main" noGrp="1"/>
          </p:cNvSpPr>
          <p:nvPr/>
        </p:nvSpPr>
        <p:spPr>
          <a:xfrm xmlns:a="http://schemas.openxmlformats.org/drawingml/2006/main">
            <a:off x="647700" y="389572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Role-specific material</a:t>
            </a:r>
          </a:p>
        </p:txBody>
      </p:sp>
      <p:sp>
        <p:nvSpPr>
          <p:cNvPr id="7" name="">
            <a:extLst xmlns:a="http://schemas.openxmlformats.org/drawingml/2006/main">
              <a:ext uri="{FF2B5EF4-FFF2-40B4-BE49-F238E27FC236}">
                <a16:creationId xmlns:a16="http://schemas.microsoft.com/office/drawing/2014/main" id="{83E553F3-D263-45EA-99A1-4390BBF065EA}"/>
              </a:ext>
            </a:extLst>
          </p:cNvPr>
          <p:cNvSpPr>
            <a:spLocks xmlns:a="http://schemas.openxmlformats.org/drawingml/2006/main" noGrp="1"/>
          </p:cNvSpPr>
          <p:nvPr/>
        </p:nvSpPr>
        <p:spPr>
          <a:xfrm xmlns:a="http://schemas.openxmlformats.org/drawingml/2006/main">
            <a:off x="3676650" y="389572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data.genellipse.ai/product/overview</a:t>
            </a:r>
          </a:p>
        </p:txBody>
      </p:sp>
      <p:sp>
        <p:nvSpPr>
          <p:cNvPr id="8" name="">
            <a:extLst xmlns:a="http://schemas.openxmlformats.org/drawingml/2006/main">
              <a:ext uri="{FF2B5EF4-FFF2-40B4-BE49-F238E27FC236}">
                <a16:creationId xmlns:a16="http://schemas.microsoft.com/office/drawing/2014/main" id="{EF3F6FC6-F532-4250-A508-F499E9CD7C55}"/>
              </a:ext>
            </a:extLst>
          </p:cNvPr>
          <p:cNvSpPr>
            <a:spLocks xmlns:a="http://schemas.openxmlformats.org/drawingml/2006/main" noGrp="1"/>
          </p:cNvSpPr>
          <p:nvPr/>
        </p:nvSpPr>
        <p:spPr>
          <a:xfrm xmlns:a="http://schemas.openxmlformats.org/drawingml/2006/main">
            <a:off x="647700" y="4629150"/>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Integration readiness</a:t>
            </a:r>
          </a:p>
        </p:txBody>
      </p:sp>
      <p:sp>
        <p:nvSpPr>
          <p:cNvPr id="9" name="">
            <a:extLst xmlns:a="http://schemas.openxmlformats.org/drawingml/2006/main">
              <a:ext uri="{FF2B5EF4-FFF2-40B4-BE49-F238E27FC236}">
                <a16:creationId xmlns:a16="http://schemas.microsoft.com/office/drawing/2014/main" id="{07173A46-537E-4ACB-BCA1-9C774FE2124A}"/>
              </a:ext>
            </a:extLst>
          </p:cNvPr>
          <p:cNvSpPr>
            <a:spLocks xmlns:a="http://schemas.openxmlformats.org/drawingml/2006/main" noGrp="1"/>
          </p:cNvSpPr>
          <p:nvPr/>
        </p:nvSpPr>
        <p:spPr>
          <a:xfrm xmlns:a="http://schemas.openxmlformats.org/drawingml/2006/main">
            <a:off x="3676650" y="4629150"/>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data.genellipse.ai/integrations</a:t>
            </a:r>
          </a:p>
        </p:txBody>
      </p:sp>
      <p:sp>
        <p:nvSpPr>
          <p:cNvPr id="10" name="">
            <a:extLst xmlns:a="http://schemas.openxmlformats.org/drawingml/2006/main">
              <a:ext uri="{FF2B5EF4-FFF2-40B4-BE49-F238E27FC236}">
                <a16:creationId xmlns:a16="http://schemas.microsoft.com/office/drawing/2014/main" id="{4AB7B96C-32A8-4795-ACD8-CFB6B92AB26C}"/>
              </a:ext>
            </a:extLst>
          </p:cNvPr>
          <p:cNvSpPr>
            <a:spLocks xmlns:a="http://schemas.openxmlformats.org/drawingml/2006/main" noGrp="1"/>
          </p:cNvSpPr>
          <p:nvPr/>
        </p:nvSpPr>
        <p:spPr>
          <a:xfrm xmlns:a="http://schemas.openxmlformats.org/drawingml/2006/main">
            <a:off x="647700" y="5362575"/>
            <a:ext cx="28575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736"/>
                </a:solidFill>
                <a:latin typeface="Liberation Sans"/>
                <a:ea typeface="Liberation Sans"/>
                <a:cs typeface="Liberation Sans"/>
              </a:defRPr>
            </a:pPr>
            <a:r>
              <a:rPr sz="1875" b="1">
                <a:solidFill>
                  <a:srgbClr val="102736"/>
                </a:solidFill>
                <a:latin typeface="Liberation Sans"/>
                <a:ea typeface="Liberation Sans"/>
                <a:cs typeface="Liberation Sans"/>
              </a:rPr>
              <a:t>Controls and assurance</a:t>
            </a:r>
          </a:p>
        </p:txBody>
      </p:sp>
      <p:sp>
        <p:nvSpPr>
          <p:cNvPr id="11" name="">
            <a:extLst xmlns:a="http://schemas.openxmlformats.org/drawingml/2006/main">
              <a:ext uri="{FF2B5EF4-FFF2-40B4-BE49-F238E27FC236}">
                <a16:creationId xmlns:a16="http://schemas.microsoft.com/office/drawing/2014/main" id="{511CFBA4-B957-4F7A-AA8D-938607EF406E}"/>
              </a:ext>
            </a:extLst>
          </p:cNvPr>
          <p:cNvSpPr>
            <a:spLocks xmlns:a="http://schemas.openxmlformats.org/drawingml/2006/main" noGrp="1"/>
          </p:cNvSpPr>
          <p:nvPr/>
        </p:nvSpPr>
        <p:spPr>
          <a:xfrm xmlns:a="http://schemas.openxmlformats.org/drawingml/2006/main">
            <a:off x="3676650" y="5362575"/>
            <a:ext cx="77724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49606B"/>
                </a:solidFill>
                <a:latin typeface="Liberation Sans"/>
                <a:ea typeface="Liberation Sans"/>
                <a:cs typeface="Liberation Sans"/>
              </a:defRPr>
            </a:pPr>
            <a:r>
              <a:rPr sz="1875" b="0">
                <a:solidFill>
                  <a:srgbClr val="49606B"/>
                </a:solidFill>
                <a:latin typeface="Liberation Sans"/>
                <a:ea typeface="Liberation Sans"/>
                <a:cs typeface="Liberation Sans"/>
              </a:rPr>
              <a:t>data.genellipse.ai/trust</a:t>
            </a:r>
          </a:p>
        </p:txBody>
      </p:sp>
      <p:sp>
        <p:nvSpPr>
          <p:cNvPr id="12" name="">
            <a:extLst xmlns:a="http://schemas.openxmlformats.org/drawingml/2006/main">
              <a:ext uri="{FF2B5EF4-FFF2-40B4-BE49-F238E27FC236}">
                <a16:creationId xmlns:a16="http://schemas.microsoft.com/office/drawing/2014/main" id="{F71053F5-6FFC-4FA9-812E-C13254F5DF6B}"/>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9606B"/>
                </a:solidFill>
                <a:latin typeface="Liberation Sans"/>
                <a:ea typeface="Liberation Sans"/>
                <a:cs typeface="Liberation Sans"/>
              </a:defRPr>
            </a:pPr>
            <a:r>
              <a:rPr sz="975" b="0">
                <a:solidFill>
                  <a:srgbClr val="49606B"/>
                </a:solidFill>
                <a:latin typeface="Liberation Sans"/>
                <a:ea typeface="Liberation Sans"/>
                <a:cs typeface="Liberation Sans"/>
              </a:rPr>
              <a:t>GeneData capabilities and proposed workflows. Deployment scope requires validation.</a:t>
            </a:r>
          </a:p>
        </p:txBody>
      </p:sp>
      <p:sp>
        <p:nvSpPr>
          <p:cNvPr id="13" name="">
            <a:extLst xmlns:a="http://schemas.openxmlformats.org/drawingml/2006/main">
              <a:ext uri="{FF2B5EF4-FFF2-40B4-BE49-F238E27FC236}">
                <a16:creationId xmlns:a16="http://schemas.microsoft.com/office/drawing/2014/main" id="{06757D4D-BB3B-4F1B-AD66-8BE97B347B4C}"/>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9606B"/>
                </a:solidFill>
                <a:latin typeface="Liberation Sans"/>
                <a:ea typeface="Liberation Sans"/>
                <a:cs typeface="Liberation Sans"/>
              </a:defRPr>
            </a:pPr>
            <a:r>
              <a:rPr sz="825" b="0">
                <a:solidFill>
                  <a:srgbClr val="49606B"/>
                </a:solidFill>
                <a:latin typeface="Liberation Sans"/>
                <a:ea typeface="Liberation Sans"/>
                <a:cs typeface="Liberation Sans"/>
              </a:rPr>
              <a:t>© 2026 Genellipse Inc. All rights reserved.</a:t>
            </a:r>
          </a:p>
        </p:txBody>
      </p:sp>
      <p:sp>
        <p:nvSpPr>
          <p:cNvPr id="14" name="">
            <a:extLst xmlns:a="http://schemas.openxmlformats.org/drawingml/2006/main">
              <a:ext uri="{FF2B5EF4-FFF2-40B4-BE49-F238E27FC236}">
                <a16:creationId xmlns:a16="http://schemas.microsoft.com/office/drawing/2014/main" id="{D8805585-26E3-41D7-A8B0-6148D5BF6A0A}"/>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9606B"/>
                </a:solidFill>
                <a:latin typeface="Liberation Sans"/>
                <a:ea typeface="Liberation Sans"/>
                <a:cs typeface="Liberation Sans"/>
              </a:defRPr>
            </a:pPr>
            <a:r>
              <a:rPr sz="900" b="0">
                <a:solidFill>
                  <a:srgbClr val="49606B"/>
                </a:solidFill>
                <a:latin typeface="Liberation Sans"/>
                <a:ea typeface="Liberation Sans"/>
                <a:cs typeface="Liberation Sans"/>
              </a:rPr>
              <a:t>23 / 24</a:t>
            </a:r>
          </a:p>
        </p:txBody>
      </p:sp>
    </p:spTree>
    <p:extLst>
      <p:ext uri="{BB962C8B-B14F-4D97-AF65-F5344CB8AC3E}">
        <p14:creationId xmlns:p14="http://schemas.microsoft.com/office/powerpoint/2010/main" val="954704495"/>
      </p:ext>
    </p:extLst>
  </p:cSld>
</p:sld>
</file>

<file path=ppt/slides/slide24.xml><?xml version="1.0" encoding="utf-8"?>
<p:sld xmlns:p="http://schemas.openxmlformats.org/presentationml/2006/main">
  <p:cSld>
    <p:bg>
      <p:bgPr>
        <a:solidFill xmlns:a="http://schemas.openxmlformats.org/drawingml/2006/main">
          <a:srgbClr val="102736"/>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e95df0449aa4c62"/>
          <a:stretch xmlns:a="http://schemas.openxmlformats.org/drawingml/2006/main"/>
        </p:blipFill>
        <p:spPr>
          <a:xfrm xmlns:a="http://schemas.openxmlformats.org/drawingml/2006/main">
            <a:off x="619125" y="391478"/>
            <a:ext cx="2667000" cy="283845"/>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9005181447214eef"/>
          <a:stretch xmlns:a="http://schemas.openxmlformats.org/drawingml/2006/main"/>
        </p:blipFill>
        <p:spPr>
          <a:xfrm xmlns:a="http://schemas.openxmlformats.org/drawingml/2006/main">
            <a:off x="8096250" y="401547"/>
            <a:ext cx="3429000" cy="320856"/>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EC1372E-72E1-4B1B-B435-1CC5756D53C9}"/>
              </a:ext>
            </a:extLst>
          </p:cNvPr>
          <p:cNvSpPr>
            <a:spLocks xmlns:a="http://schemas.openxmlformats.org/drawingml/2006/main" noGrp="1"/>
          </p:cNvSpPr>
          <p:nvPr/>
        </p:nvSpPr>
        <p:spPr>
          <a:xfrm xmlns:a="http://schemas.openxmlformats.org/drawingml/2006/main">
            <a:off x="619125" y="1638300"/>
            <a:ext cx="10715625" cy="1600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425" b="0">
                <a:solidFill>
                  <a:srgbClr val="F5F3EC"/>
                </a:solidFill>
                <a:latin typeface="Liberation Sans"/>
                <a:ea typeface="Liberation Sans"/>
                <a:cs typeface="Liberation Sans"/>
              </a:defRPr>
            </a:pPr>
            <a:r>
              <a:rPr sz="4425" b="0">
                <a:solidFill>
                  <a:srgbClr val="F5F3EC"/>
                </a:solidFill>
                <a:latin typeface="Liberation Sans"/>
                <a:ea typeface="Liberation Sans"/>
                <a:cs typeface="Liberation Sans"/>
              </a:rPr>
              <a:t>Your next data workflow</a:t>
            </a:r>
          </a:p>
        </p:txBody>
      </p:sp>
      <p:sp>
        <p:nvSpPr>
          <p:cNvPr id="4" name="">
            <a:extLst xmlns:a="http://schemas.openxmlformats.org/drawingml/2006/main">
              <a:ext uri="{FF2B5EF4-FFF2-40B4-BE49-F238E27FC236}">
                <a16:creationId xmlns:a16="http://schemas.microsoft.com/office/drawing/2014/main" id="{3F265A7E-888C-4FE7-902F-444F810E3C07}"/>
              </a:ext>
            </a:extLst>
          </p:cNvPr>
          <p:cNvSpPr>
            <a:spLocks xmlns:a="http://schemas.openxmlformats.org/drawingml/2006/main" noGrp="1"/>
          </p:cNvSpPr>
          <p:nvPr/>
        </p:nvSpPr>
        <p:spPr>
          <a:xfrm xmlns:a="http://schemas.openxmlformats.org/drawingml/2006/main">
            <a:off x="647700" y="3524250"/>
            <a:ext cx="9620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D5E1DA"/>
                </a:solidFill>
                <a:latin typeface="Liberation Sans"/>
                <a:ea typeface="Liberation Sans"/>
                <a:cs typeface="Liberation Sans"/>
              </a:defRPr>
            </a:pPr>
            <a:r>
              <a:rPr sz="2250" b="0">
                <a:solidFill>
                  <a:srgbClr val="D5E1DA"/>
                </a:solidFill>
                <a:latin typeface="Liberation Sans"/>
                <a:ea typeface="Liberation Sans"/>
                <a:cs typeface="Liberation Sans"/>
              </a:rPr>
              <a:t>Bring the business question, the source systems and the people accountable for the result. Genellipse will help define the architecture, implement the workflow and measure the outcome.</a:t>
            </a:r>
          </a:p>
        </p:txBody>
      </p:sp>
      <p:sp>
        <p:nvSpPr>
          <p:cNvPr id="5" name="">
            <a:extLst xmlns:a="http://schemas.openxmlformats.org/drawingml/2006/main">
              <a:ext uri="{FF2B5EF4-FFF2-40B4-BE49-F238E27FC236}">
                <a16:creationId xmlns:a16="http://schemas.microsoft.com/office/drawing/2014/main" id="{89B57C93-E2B4-4272-93C5-4BF3145278A7}"/>
              </a:ext>
            </a:extLst>
          </p:cNvPr>
          <p:cNvSpPr>
            <a:spLocks xmlns:a="http://schemas.openxmlformats.org/drawingml/2006/main" noGrp="1"/>
          </p:cNvSpPr>
          <p:nvPr/>
        </p:nvSpPr>
        <p:spPr>
          <a:xfrm xmlns:a="http://schemas.openxmlformats.org/drawingml/2006/main">
            <a:off x="647700" y="4886325"/>
            <a:ext cx="4953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0">
                <a:solidFill>
                  <a:srgbClr val="BA935D"/>
                </a:solidFill>
                <a:latin typeface="Liberation Sans"/>
                <a:ea typeface="Liberation Sans"/>
                <a:cs typeface="Liberation Sans"/>
              </a:defRPr>
            </a:pPr>
            <a:r>
              <a:rPr sz="2925" b="0">
                <a:solidFill>
                  <a:srgbClr val="BA935D"/>
                </a:solidFill>
                <a:latin typeface="Liberation Sans"/>
                <a:ea typeface="Liberation Sans"/>
                <a:cs typeface="Liberation Sans"/>
                <a:hlinkClick xmlns:r="http://schemas.openxmlformats.org/officeDocument/2006/relationships" r:id="R8c70dfeb674646cf"/>
              </a:rPr>
              <a:t>Genellipse.com</a:t>
            </a:r>
          </a:p>
        </p:txBody>
      </p:sp>
      <p:sp>
        <p:nvSpPr>
          <p:cNvPr id="6" name="">
            <a:extLst xmlns:a="http://schemas.openxmlformats.org/drawingml/2006/main">
              <a:ext uri="{FF2B5EF4-FFF2-40B4-BE49-F238E27FC236}">
                <a16:creationId xmlns:a16="http://schemas.microsoft.com/office/drawing/2014/main" id="{32BF79CC-9F33-47CD-9F27-A8BA2C0C706E}"/>
              </a:ext>
            </a:extLst>
          </p:cNvPr>
          <p:cNvSpPr>
            <a:spLocks xmlns:a="http://schemas.openxmlformats.org/drawingml/2006/main" noGrp="1"/>
          </p:cNvSpPr>
          <p:nvPr/>
        </p:nvSpPr>
        <p:spPr>
          <a:xfrm xmlns:a="http://schemas.openxmlformats.org/drawingml/2006/main">
            <a:off x="6096000" y="4886325"/>
            <a:ext cx="5619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A935D"/>
                </a:solidFill>
                <a:latin typeface="Liberation Sans"/>
                <a:ea typeface="Liberation Sans"/>
                <a:cs typeface="Liberation Sans"/>
              </a:defRPr>
            </a:pPr>
            <a:r>
              <a:rPr sz="2700" b="0">
                <a:solidFill>
                  <a:srgbClr val="BA935D"/>
                </a:solidFill>
                <a:latin typeface="Liberation Sans"/>
                <a:ea typeface="Liberation Sans"/>
                <a:cs typeface="Liberation Sans"/>
                <a:hlinkClick xmlns:r="http://schemas.openxmlformats.org/officeDocument/2006/relationships" r:id="Rce9b9e66386a49a0"/>
              </a:rPr>
              <a:t>info@genellipse.com</a:t>
            </a:r>
          </a:p>
        </p:txBody>
      </p:sp>
      <p:sp>
        <p:nvSpPr>
          <p:cNvPr id="7" name="">
            <a:extLst xmlns:a="http://schemas.openxmlformats.org/drawingml/2006/main">
              <a:ext uri="{FF2B5EF4-FFF2-40B4-BE49-F238E27FC236}">
                <a16:creationId xmlns:a16="http://schemas.microsoft.com/office/drawing/2014/main" id="{663EFD33-8E16-465B-8ED8-5695929CC561}"/>
              </a:ext>
            </a:extLst>
          </p:cNvPr>
          <p:cNvSpPr>
            <a:spLocks xmlns:a="http://schemas.openxmlformats.org/drawingml/2006/main" noGrp="1"/>
          </p:cNvSpPr>
          <p:nvPr/>
        </p:nvSpPr>
        <p:spPr>
          <a:xfrm xmlns:a="http://schemas.openxmlformats.org/drawingml/2006/main">
            <a:off x="647700" y="5610225"/>
            <a:ext cx="3429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A935D"/>
                </a:solidFill>
                <a:latin typeface="Liberation Sans"/>
                <a:ea typeface="Liberation Sans"/>
                <a:cs typeface="Liberation Sans"/>
              </a:defRPr>
            </a:pPr>
            <a:r>
              <a:rPr sz="2100" b="0">
                <a:solidFill>
                  <a:srgbClr val="BA935D"/>
                </a:solidFill>
                <a:latin typeface="Liberation Sans"/>
                <a:ea typeface="Liberation Sans"/>
                <a:cs typeface="Liberation Sans"/>
                <a:hlinkClick xmlns:r="http://schemas.openxmlformats.org/officeDocument/2006/relationships" r:id="Rb4836ec6c9644e75"/>
              </a:rPr>
              <a:t>data.genellipse.ai</a:t>
            </a:r>
          </a:p>
        </p:txBody>
      </p:sp>
      <p:sp>
        <p:nvSpPr>
          <p:cNvPr id="8" name="">
            <a:extLst xmlns:a="http://schemas.openxmlformats.org/drawingml/2006/main">
              <a:ext uri="{FF2B5EF4-FFF2-40B4-BE49-F238E27FC236}">
                <a16:creationId xmlns:a16="http://schemas.microsoft.com/office/drawing/2014/main" id="{9CAA4933-4ABC-4358-BAD0-3737CDEE94AC}"/>
              </a:ext>
            </a:extLst>
          </p:cNvPr>
          <p:cNvSpPr>
            <a:spLocks xmlns:a="http://schemas.openxmlformats.org/drawingml/2006/main" noGrp="1"/>
          </p:cNvSpPr>
          <p:nvPr/>
        </p:nvSpPr>
        <p:spPr>
          <a:xfrm xmlns:a="http://schemas.openxmlformats.org/drawingml/2006/main">
            <a:off x="647700" y="6315075"/>
            <a:ext cx="10906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5E1DA"/>
                </a:solidFill>
                <a:latin typeface="Liberation Sans"/>
                <a:ea typeface="Liberation Sans"/>
                <a:cs typeface="Liberation Sans"/>
              </a:defRPr>
            </a:pPr>
            <a:r>
              <a:rPr sz="975" b="0">
                <a:solidFill>
                  <a:srgbClr val="D5E1DA"/>
                </a:solidFill>
                <a:latin typeface="Liberation Sans"/>
                <a:ea typeface="Liberation Sans"/>
                <a:cs typeface="Liberation Sans"/>
              </a:rPr>
              <a:t>GeneData capabilities and proposed workflows. Deployment scope requires validation.</a:t>
            </a:r>
          </a:p>
        </p:txBody>
      </p:sp>
      <p:sp>
        <p:nvSpPr>
          <p:cNvPr id="9" name="">
            <a:extLst xmlns:a="http://schemas.openxmlformats.org/drawingml/2006/main">
              <a:ext uri="{FF2B5EF4-FFF2-40B4-BE49-F238E27FC236}">
                <a16:creationId xmlns:a16="http://schemas.microsoft.com/office/drawing/2014/main" id="{6E61465A-3270-4B9A-B9C2-BA56C0F719F9}"/>
              </a:ext>
            </a:extLst>
          </p:cNvPr>
          <p:cNvSpPr>
            <a:spLocks xmlns:a="http://schemas.openxmlformats.org/drawingml/2006/main" noGrp="1"/>
          </p:cNvSpPr>
          <p:nvPr/>
        </p:nvSpPr>
        <p:spPr>
          <a:xfrm xmlns:a="http://schemas.openxmlformats.org/drawingml/2006/main">
            <a:off x="647700" y="6610350"/>
            <a:ext cx="7810500" cy="161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5E1DA"/>
                </a:solidFill>
                <a:latin typeface="Liberation Sans"/>
                <a:ea typeface="Liberation Sans"/>
                <a:cs typeface="Liberation Sans"/>
              </a:defRPr>
            </a:pPr>
            <a:r>
              <a:rPr sz="825" b="0">
                <a:solidFill>
                  <a:srgbClr val="D5E1DA"/>
                </a:solidFill>
                <a:latin typeface="Liberation Sans"/>
                <a:ea typeface="Liberation Sans"/>
                <a:cs typeface="Liberation Sans"/>
              </a:rPr>
              <a:t>© 2026 Genellipse Inc. All rights reserved.</a:t>
            </a:r>
          </a:p>
        </p:txBody>
      </p:sp>
      <p:sp>
        <p:nvSpPr>
          <p:cNvPr id="10" name="">
            <a:extLst xmlns:a="http://schemas.openxmlformats.org/drawingml/2006/main">
              <a:ext uri="{FF2B5EF4-FFF2-40B4-BE49-F238E27FC236}">
                <a16:creationId xmlns:a16="http://schemas.microsoft.com/office/drawing/2014/main" id="{E4AA3B89-12A7-4DD6-8041-E52D564F8A41}"/>
              </a:ext>
            </a:extLst>
          </p:cNvPr>
          <p:cNvSpPr>
            <a:spLocks xmlns:a="http://schemas.openxmlformats.org/drawingml/2006/main" noGrp="1"/>
          </p:cNvSpPr>
          <p:nvPr/>
        </p:nvSpPr>
        <p:spPr>
          <a:xfrm xmlns:a="http://schemas.openxmlformats.org/drawingml/2006/main">
            <a:off x="10858500" y="65913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5E1DA"/>
                </a:solidFill>
                <a:latin typeface="Liberation Sans"/>
                <a:ea typeface="Liberation Sans"/>
                <a:cs typeface="Liberation Sans"/>
              </a:defRPr>
            </a:pPr>
            <a:r>
              <a:rPr sz="900" b="0">
                <a:solidFill>
                  <a:srgbClr val="D5E1DA"/>
                </a:solidFill>
                <a:latin typeface="Liberation Sans"/>
                <a:ea typeface="Liberation Sans"/>
                <a:cs typeface="Liberation Sans"/>
              </a:rPr>
              <a:t>24 / 24</a:t>
            </a:r>
          </a:p>
        </p:txBody>
      </p:sp>
    </p:spTree>
    <p:extLst>
      <p:ext uri="{BB962C8B-B14F-4D97-AF65-F5344CB8AC3E}">
        <p14:creationId xmlns:p14="http://schemas.microsoft.com/office/powerpoint/2010/main" val="1668689512"/>
      </p:ext>
    </p:extLst>
  </p:cSld>
</p:sld>
</file>

<file path=ppt/theme/theme1.xml><?xml version="1.0" encoding="utf-8"?>
<a:theme xmlns:a="http://schemas.openxmlformats.org/drawingml/2006/main" name="ChatGPT">
  <a:themeElements>
    <a:clrScheme name="GeneData">
      <a:dk1>
        <a:srgbClr val="000000"/>
      </a:dk1>
      <a:lt1>
        <a:srgbClr val="FFFFFF"/>
      </a:lt1>
      <a:dk2>
        <a:srgbClr val="102736"/>
      </a:dk2>
      <a:lt2>
        <a:srgbClr val="F5F3EC"/>
      </a:lt2>
      <a:accent1>
        <a:srgbClr val="087C72"/>
      </a:accent1>
      <a:accent2>
        <a:srgbClr val="BA935D"/>
      </a:accent2>
      <a:accent3>
        <a:srgbClr val="526EA0"/>
      </a:accent3>
      <a:accent4>
        <a:srgbClr val="A95342"/>
      </a:accent4>
      <a:accent5>
        <a:srgbClr val="688A7C"/>
      </a:accent5>
      <a:accent6>
        <a:srgbClr val="D5E1DA"/>
      </a:accent6>
      <a:hlink>
        <a:srgbClr val="D1B37E"/>
      </a:hlink>
      <a:folHlink>
        <a:srgbClr val="D1B37E"/>
      </a:folHlink>
    </a:clrScheme>
    <a:fontScheme name="">
      <a:majorFont>
        <a:latin typeface="Aptos"/>
        <a:ea typeface=""/>
        <a:cs typeface=""/>
      </a:majorFont>
      <a:minorFont>
        <a:latin typeface="Aptos"/>
        <a:ea typeface=""/>
        <a:cs typeface=""/>
      </a:minorFont>
    </a:fontScheme>
    <a:fmtScheme name="GeneData">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2026-09-27T22:13:59.3490000Z</dcterms:created>
  <dcterms:modified xsi:type="dcterms:W3CDTF">2026-09-27T22:13:59.3490000Z</dcterms:modified>
</coreProperties>
</file>