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1.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2.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3001b9f2e4e44aa7" /><Relationship Type="http://schemas.openxmlformats.org/officeDocument/2006/relationships/extended-properties" Target="/docProps/app.xml" Id="Rc16b376570444371" /><Relationship Type="http://schemas.openxmlformats.org/officeDocument/2006/relationships/officeDocument" Target="/ppt/presentation.xml" Id="R16a98be3fe234326" /></Relationships>
</file>

<file path=ppt/presentation.xml><?xml version="1.0" encoding="utf-8"?>
<p:presentation xmlns:p="http://schemas.openxmlformats.org/presentationml/2006/main">
  <p:sldMasterIdLst>
    <p:sldMasterId xmlns:r="http://schemas.openxmlformats.org/officeDocument/2006/relationships" id="2147483648" r:id="Rcd87241c396b4fe2"/>
  </p:sldMasterIdLst>
  <p:notesMasterIdLst>
    <p:notesMasterId xmlns:r="http://schemas.openxmlformats.org/officeDocument/2006/relationships" r:id="Rc257eed749e24d94"/>
  </p:notesMasterIdLst>
  <p:sldIdLst>
    <p:sldId xmlns:r="http://schemas.openxmlformats.org/officeDocument/2006/relationships" id="256" r:id="R8e8b561a1d9b440b"/>
    <p:sldId xmlns:r="http://schemas.openxmlformats.org/officeDocument/2006/relationships" id="257" r:id="R11ef2e8e9c5d42c5"/>
    <p:sldId xmlns:r="http://schemas.openxmlformats.org/officeDocument/2006/relationships" id="258" r:id="Red762b29c0e34f61"/>
    <p:sldId xmlns:r="http://schemas.openxmlformats.org/officeDocument/2006/relationships" id="259" r:id="Rbeae57b1e6e44ea6"/>
    <p:sldId xmlns:r="http://schemas.openxmlformats.org/officeDocument/2006/relationships" id="260" r:id="R35a5862da1124a8a"/>
    <p:sldId xmlns:r="http://schemas.openxmlformats.org/officeDocument/2006/relationships" id="261" r:id="Rf8c6bbcefbe144d8"/>
    <p:sldId xmlns:r="http://schemas.openxmlformats.org/officeDocument/2006/relationships" id="262" r:id="R9b818eabac624751"/>
    <p:sldId xmlns:r="http://schemas.openxmlformats.org/officeDocument/2006/relationships" id="263" r:id="Rbab970ad444c4f81"/>
    <p:sldId xmlns:r="http://schemas.openxmlformats.org/officeDocument/2006/relationships" id="264" r:id="R4f360a6ad11546b1"/>
    <p:sldId xmlns:r="http://schemas.openxmlformats.org/officeDocument/2006/relationships" id="265" r:id="Rc01df0acf5ff4437"/>
    <p:sldId xmlns:r="http://schemas.openxmlformats.org/officeDocument/2006/relationships" id="266" r:id="R2760b060b3374d51"/>
    <p:sldId xmlns:r="http://schemas.openxmlformats.org/officeDocument/2006/relationships" id="267" r:id="R0bc81c9660ed48aa"/>
    <p:sldId xmlns:r="http://schemas.openxmlformats.org/officeDocument/2006/relationships" id="268" r:id="Rb720ea6c46c14024"/>
    <p:sldId xmlns:r="http://schemas.openxmlformats.org/officeDocument/2006/relationships" id="269" r:id="R5d33d98bf94641fa"/>
    <p:sldId xmlns:r="http://schemas.openxmlformats.org/officeDocument/2006/relationships" id="270" r:id="R79e86e944bfc4315"/>
    <p:sldId xmlns:r="http://schemas.openxmlformats.org/officeDocument/2006/relationships" id="271" r:id="Ra51ded33e1004a32"/>
    <p:sldId xmlns:r="http://schemas.openxmlformats.org/officeDocument/2006/relationships" id="272" r:id="Rd77c0bfd10ee4156"/>
    <p:sldId xmlns:r="http://schemas.openxmlformats.org/officeDocument/2006/relationships" id="273" r:id="R5531478a0fea4793"/>
    <p:sldId xmlns:r="http://schemas.openxmlformats.org/officeDocument/2006/relationships" id="274" r:id="Ra04b4157cbf74e4e"/>
    <p:sldId xmlns:r="http://schemas.openxmlformats.org/officeDocument/2006/relationships" id="275" r:id="R90f78200c133479e"/>
    <p:sldId xmlns:r="http://schemas.openxmlformats.org/officeDocument/2006/relationships" id="276" r:id="R7153910a8d734b20"/>
    <p:sldId xmlns:r="http://schemas.openxmlformats.org/officeDocument/2006/relationships" id="277" r:id="R46e71a8c94b3474a"/>
    <p:sldId xmlns:r="http://schemas.openxmlformats.org/officeDocument/2006/relationships" id="278" r:id="R58cd442b8a924f66"/>
    <p:sldId xmlns:r="http://schemas.openxmlformats.org/officeDocument/2006/relationships" id="279" r:id="Rf2216d88b7e04f0e"/>
    <p:sldId xmlns:r="http://schemas.openxmlformats.org/officeDocument/2006/relationships" id="280" r:id="Rf6c9f654e1e74dd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62678afcd914f7b" /><Relationship Type="http://schemas.openxmlformats.org/officeDocument/2006/relationships/slideMaster" Target="/ppt/slideMasters/slideMaster1.xml" Id="Rcd87241c396b4fe2" /><Relationship Type="http://schemas.openxmlformats.org/officeDocument/2006/relationships/notesMaster" Target="/ppt/notesMasters/notesMaster1.xml" Id="Rc257eed749e24d94" /><Relationship Type="http://schemas.openxmlformats.org/officeDocument/2006/relationships/presProps" Target="/ppt/presProps.xml" Id="R8c629be2b23744ca" /><Relationship Type="http://schemas.openxmlformats.org/officeDocument/2006/relationships/tableStyles" Target="/ppt/tableStyles.xml" Id="Rc1bfa653a12b4227" /><Relationship Type="http://schemas.openxmlformats.org/officeDocument/2006/relationships/slide" Target="/ppt/slides/slide1.xml" Id="R8e8b561a1d9b440b" /><Relationship Type="http://schemas.openxmlformats.org/officeDocument/2006/relationships/slide" Target="/ppt/slides/slide2.xml" Id="R11ef2e8e9c5d42c5" /><Relationship Type="http://schemas.openxmlformats.org/officeDocument/2006/relationships/slide" Target="/ppt/slides/slide3.xml" Id="Red762b29c0e34f61" /><Relationship Type="http://schemas.openxmlformats.org/officeDocument/2006/relationships/slide" Target="/ppt/slides/slide4.xml" Id="Rbeae57b1e6e44ea6" /><Relationship Type="http://schemas.openxmlformats.org/officeDocument/2006/relationships/slide" Target="/ppt/slides/slide5.xml" Id="R35a5862da1124a8a" /><Relationship Type="http://schemas.openxmlformats.org/officeDocument/2006/relationships/slide" Target="/ppt/slides/slide6.xml" Id="Rf8c6bbcefbe144d8" /><Relationship Type="http://schemas.openxmlformats.org/officeDocument/2006/relationships/slide" Target="/ppt/slides/slide7.xml" Id="R9b818eabac624751" /><Relationship Type="http://schemas.openxmlformats.org/officeDocument/2006/relationships/slide" Target="/ppt/slides/slide8.xml" Id="Rbab970ad444c4f81" /><Relationship Type="http://schemas.openxmlformats.org/officeDocument/2006/relationships/slide" Target="/ppt/slides/slide9.xml" Id="R4f360a6ad11546b1" /><Relationship Type="http://schemas.openxmlformats.org/officeDocument/2006/relationships/slide" Target="/ppt/slides/slide10.xml" Id="Rc01df0acf5ff4437" /><Relationship Type="http://schemas.openxmlformats.org/officeDocument/2006/relationships/slide" Target="/ppt/slides/slide11.xml" Id="R2760b060b3374d51" /><Relationship Type="http://schemas.openxmlformats.org/officeDocument/2006/relationships/slide" Target="/ppt/slides/slide12.xml" Id="R0bc81c9660ed48aa" /><Relationship Type="http://schemas.openxmlformats.org/officeDocument/2006/relationships/slide" Target="/ppt/slides/slide13.xml" Id="Rb720ea6c46c14024" /><Relationship Type="http://schemas.openxmlformats.org/officeDocument/2006/relationships/slide" Target="/ppt/slides/slide14.xml" Id="R5d33d98bf94641fa" /><Relationship Type="http://schemas.openxmlformats.org/officeDocument/2006/relationships/slide" Target="/ppt/slides/slide15.xml" Id="R79e86e944bfc4315" /><Relationship Type="http://schemas.openxmlformats.org/officeDocument/2006/relationships/slide" Target="/ppt/slides/slide16.xml" Id="Ra51ded33e1004a32" /><Relationship Type="http://schemas.openxmlformats.org/officeDocument/2006/relationships/slide" Target="/ppt/slides/slide17.xml" Id="Rd77c0bfd10ee4156" /><Relationship Type="http://schemas.openxmlformats.org/officeDocument/2006/relationships/slide" Target="/ppt/slides/slide18.xml" Id="R5531478a0fea4793" /><Relationship Type="http://schemas.openxmlformats.org/officeDocument/2006/relationships/slide" Target="/ppt/slides/slide19.xml" Id="Ra04b4157cbf74e4e" /><Relationship Type="http://schemas.openxmlformats.org/officeDocument/2006/relationships/slide" Target="/ppt/slides/slide20.xml" Id="R90f78200c133479e" /><Relationship Type="http://schemas.openxmlformats.org/officeDocument/2006/relationships/slide" Target="/ppt/slides/slide21.xml" Id="R7153910a8d734b20" /><Relationship Type="http://schemas.openxmlformats.org/officeDocument/2006/relationships/slide" Target="/ppt/slides/slide22.xml" Id="R46e71a8c94b3474a" /><Relationship Type="http://schemas.openxmlformats.org/officeDocument/2006/relationships/slide" Target="/ppt/slides/slide23.xml" Id="R58cd442b8a924f66" /><Relationship Type="http://schemas.openxmlformats.org/officeDocument/2006/relationships/slide" Target="/ppt/slides/slide24.xml" Id="Rf2216d88b7e04f0e" /><Relationship Type="http://schemas.openxmlformats.org/officeDocument/2006/relationships/slide" Target="/ppt/slides/slide25.xml" Id="Rf6c9f654e1e74dd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66b188adbac478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e85d6e2105e435f" /><Relationship Type="http://schemas.openxmlformats.org/officeDocument/2006/relationships/notesMaster" Target="/ppt/notesMasters/notesMaster1.xml" Id="R4f56ee25da224f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89ee3ecbb7448b" /><Relationship Type="http://schemas.openxmlformats.org/officeDocument/2006/relationships/notesMaster" Target="/ppt/notesMasters/notesMaster1.xml" Id="R9634d40f27554d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579f021379d46d0" /><Relationship Type="http://schemas.openxmlformats.org/officeDocument/2006/relationships/notesMaster" Target="/ppt/notesMasters/notesMaster1.xml" Id="R9e699e2c1d7846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5cab7ce5df4a9a" /><Relationship Type="http://schemas.openxmlformats.org/officeDocument/2006/relationships/notesMaster" Target="/ppt/notesMasters/notesMaster1.xml" Id="R0af00b9a28624d9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e2cbf9434444306" /><Relationship Type="http://schemas.openxmlformats.org/officeDocument/2006/relationships/notesMaster" Target="/ppt/notesMasters/notesMaster1.xml" Id="R15cb845e098e40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9197a409fd482d" /><Relationship Type="http://schemas.openxmlformats.org/officeDocument/2006/relationships/notesMaster" Target="/ppt/notesMasters/notesMaster1.xml" Id="R70a5677e9e7448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0389a2c8342e4456" /><Relationship Type="http://schemas.openxmlformats.org/officeDocument/2006/relationships/notesMaster" Target="/ppt/notesMasters/notesMaster1.xml" Id="Rd82db9e7e939417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e11735d629447a" /><Relationship Type="http://schemas.openxmlformats.org/officeDocument/2006/relationships/notesMaster" Target="/ppt/notesMasters/notesMaster1.xml" Id="R12beea318cd241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540c8763514b26" /><Relationship Type="http://schemas.openxmlformats.org/officeDocument/2006/relationships/notesMaster" Target="/ppt/notesMasters/notesMaster1.xml" Id="R927203497eb845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3b4db4234747fd" /><Relationship Type="http://schemas.openxmlformats.org/officeDocument/2006/relationships/notesMaster" Target="/ppt/notesMasters/notesMaster1.xml" Id="Rbb324ffc702b483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a35479767a4487f" /><Relationship Type="http://schemas.openxmlformats.org/officeDocument/2006/relationships/notesMaster" Target="/ppt/notesMasters/notesMaster1.xml" Id="R3cb9a3c30fe54ea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0f36e82f2aa4907" /><Relationship Type="http://schemas.openxmlformats.org/officeDocument/2006/relationships/notesMaster" Target="/ppt/notesMasters/notesMaster1.xml" Id="R2777615cff0d490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814fd601e464bb4" /><Relationship Type="http://schemas.openxmlformats.org/officeDocument/2006/relationships/notesMaster" Target="/ppt/notesMasters/notesMaster1.xml" Id="R84d640e4de1640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e3d61127c004dd1" /><Relationship Type="http://schemas.openxmlformats.org/officeDocument/2006/relationships/notesMaster" Target="/ppt/notesMasters/notesMaster1.xml" Id="R3cb37066460149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b593d543d9444d" /><Relationship Type="http://schemas.openxmlformats.org/officeDocument/2006/relationships/notesMaster" Target="/ppt/notesMasters/notesMaster1.xml" Id="Re2033ebbd62f4cd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08b90a7dd3349f1" /><Relationship Type="http://schemas.openxmlformats.org/officeDocument/2006/relationships/notesMaster" Target="/ppt/notesMasters/notesMaster1.xml" Id="R675629bebb2f478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2fd219ef1448cc" /><Relationship Type="http://schemas.openxmlformats.org/officeDocument/2006/relationships/notesMaster" Target="/ppt/notesMasters/notesMaster1.xml" Id="Rcebb8c465b71424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42433e50684f7d" /><Relationship Type="http://schemas.openxmlformats.org/officeDocument/2006/relationships/notesMaster" Target="/ppt/notesMasters/notesMaster1.xml" Id="R1962b184d1184da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77360d95834b9c" /><Relationship Type="http://schemas.openxmlformats.org/officeDocument/2006/relationships/notesMaster" Target="/ppt/notesMasters/notesMaster1.xml" Id="R2a3f6452a1ca4e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9d4a169d6994112" /><Relationship Type="http://schemas.openxmlformats.org/officeDocument/2006/relationships/notesMaster" Target="/ppt/notesMasters/notesMaster1.xml" Id="Ra311ac1858cd471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6405f32b84143f6" /><Relationship Type="http://schemas.openxmlformats.org/officeDocument/2006/relationships/notesMaster" Target="/ppt/notesMasters/notesMaster1.xml" Id="Rd9150318f408438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1f7b32a51974700" /><Relationship Type="http://schemas.openxmlformats.org/officeDocument/2006/relationships/notesMaster" Target="/ppt/notesMasters/notesMaster1.xml" Id="Rc6cb3a896c33490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0e6e3c683144306" /><Relationship Type="http://schemas.openxmlformats.org/officeDocument/2006/relationships/notesMaster" Target="/ppt/notesMasters/notesMaster1.xml" Id="Rd4e0b2c2898944c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4e916f5c9a84c5d" /><Relationship Type="http://schemas.openxmlformats.org/officeDocument/2006/relationships/notesMaster" Target="/ppt/notesMasters/notesMaster1.xml" Id="R49b5755a14f44c5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cabc793a9634852" /><Relationship Type="http://schemas.openxmlformats.org/officeDocument/2006/relationships/notesMaster" Target="/ppt/notesMasters/notesMaster1.xml" Id="Rf1784969674c40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Dependable data services</a:t>
            </a:r>
          </a:p>
          <a:p xmlns:a="http://schemas.openxmlformats.org/drawingml/2006/main">
            <a:r>
              <a:t>Safe modernisation, workload control and tested recovery.</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Operational systems must keep serving customers while the data estate changes.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controlled modernisation scenario covers coexistence, cutover and operations.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 describes an operational database alongside its governed analytical workloads.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staged approach allows modern data services without forcing immediate replacement.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move an approved policy servicing dataset to a modern data service.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target with the same number of rows can still contain the wrong business result.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application owner approves the transition and the recovery path.</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acceptance criteria must match the workload and contractual commitments.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Reversing a connection string is insufficient when both systems have accepted writes.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Optimisation begins with the actual query and workload, not an assumed platform benchmark.</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example: p95 query latency after a targeted optimisation.</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optimisation needs a workload-specific test.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Administrative power requires explicit boundaries and evidence.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GeneData’s Trust Center calls for agreed recovery expectations and operational ownership.</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Agree objectives per workload and verify them with measured rehearsals.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an analytical workload saturates resources during a servicing peak.</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annual cost baseline for a scoped database service.</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target reduces annual recurring cost to 120,000, with a 40,000 one-time transition.</a:t>
            </a:r>
          </a:p>
          <a:p xmlns:a="http://schemas.openxmlformats.org/drawingml/2006/main">
            <a:r>
              <a:t/>
            </a:r>
          </a:p>
          <a:p xmlns:a="http://schemas.openxmlformats.org/drawingml/2006/main">
            <a:r>
              <a:t>Synthetic comparison, not a platform price or guarantee. Payback excludes ramp-up, financing and tax.</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transition approach depends on the application’s obligations.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Database engineering supports shared data without owning every business definition.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scopes an MVP within six weeks around one agreed workflow and its acceptance tests.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GeneData’s Trust Center makes workload-specific review part of adoption.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accessed 27 September 2026. The platform pages describe the offering. Integration status and security commitments must be confirmed for the selected deployment. Proposed use cases and synthetic metrics are not assertions of a customer deployment or a performance guarantee.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the business question, the source systems and the people accountable for the result. Genellipse will help define the architecture, implement the workflow and measure the outcome.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https://data.genellipse.ai/product/database</a:t>
            </a:r>
          </a:p>
          <a:p xmlns:a="http://schemas.openxmlformats.org/drawingml/2006/main">
            <a:r>
              <a:t>https://data.genellipse.ai/product/data-warehousing</a:t>
            </a:r>
          </a:p>
          <a:p xmlns:a="http://schemas.openxmlformats.org/drawingml/2006/main">
            <a:r>
              <a:t>https://data.genellipse.ai/product/observability</a:t>
            </a:r>
          </a:p>
          <a:p xmlns:a="http://schemas.openxmlformats.org/drawingml/2006/main">
            <a:r>
              <a:t>https://data.genellipse.ai/product/security</a:t>
            </a:r>
          </a:p>
          <a:p xmlns:a="http://schemas.openxmlformats.org/drawingml/2006/main">
            <a:r>
              <a:t>https://data.genellipse.ai/integrations</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1ebda2dc6d4e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4953f37ac04da5" /><Relationship Type="http://schemas.openxmlformats.org/officeDocument/2006/relationships/slideLayout" Target="/ppt/slideLayouts/slideLayout1.xml" Id="Rdc674681ccab470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674681ccab470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6b1921451244578" /><Relationship Type="http://schemas.openxmlformats.org/officeDocument/2006/relationships/image" Target="/ppt/media/image.jpeg" Id="R0fff64ece2684539" /><Relationship Type="http://schemas.openxmlformats.org/officeDocument/2006/relationships/image" Target="/ppt/media/image.png" Id="Rbecc17dcac4a4771" /><Relationship Type="http://schemas.openxmlformats.org/officeDocument/2006/relationships/notesSlide" Target="/ppt/notesSlides/notesSlide1.xml" Id="Rc3ae194a78c54d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900ff6629f04e48" /><Relationship Type="http://schemas.openxmlformats.org/officeDocument/2006/relationships/image" Target="/ppt/media/image2.png" Id="Rb3c6e7ec45974b88" /><Relationship Type="http://schemas.openxmlformats.org/officeDocument/2006/relationships/notesSlide" Target="/ppt/notesSlides/notesSlide2.xml" Id="R68cdfc6e7e404ef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ce4d2bf76304b87" /><Relationship Type="http://schemas.openxmlformats.org/officeDocument/2006/relationships/image" Target="/ppt/media/image3.png" Id="R8e1ff061a692464b" /><Relationship Type="http://schemas.openxmlformats.org/officeDocument/2006/relationships/notesSlide" Target="/ppt/notesSlides/notesSlide3.xml" Id="R02f2a8c8020246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5ad309eb20d464d" /><Relationship Type="http://schemas.openxmlformats.org/officeDocument/2006/relationships/image" Target="/ppt/media/image4.png" Id="Rb458aee5dce4454d" /><Relationship Type="http://schemas.openxmlformats.org/officeDocument/2006/relationships/notesSlide" Target="/ppt/notesSlides/notesSlide4.xml" Id="R278d8129ffe8481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e1559520a634b72" /><Relationship Type="http://schemas.openxmlformats.org/officeDocument/2006/relationships/image" Target="/ppt/media/image5.png" Id="R839a2b71b22640c7" /><Relationship Type="http://schemas.openxmlformats.org/officeDocument/2006/relationships/notesSlide" Target="/ppt/notesSlides/notesSlide5.xml" Id="R38c2d0f6b27b40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6cc577601724dca" /><Relationship Type="http://schemas.openxmlformats.org/officeDocument/2006/relationships/image" Target="/ppt/media/image6.png" Id="R5eda11e7c5b34e87" /><Relationship Type="http://schemas.openxmlformats.org/officeDocument/2006/relationships/notesSlide" Target="/ppt/notesSlides/notesSlide6.xml" Id="Rb33edd4af9414f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d701347bb8741af" /><Relationship Type="http://schemas.openxmlformats.org/officeDocument/2006/relationships/image" Target="/ppt/media/image7.png" Id="R0c23274a777b4127" /><Relationship Type="http://schemas.openxmlformats.org/officeDocument/2006/relationships/notesSlide" Target="/ppt/notesSlides/notesSlide7.xml" Id="Rf0b125bd8ffb4a0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6cca34731554d6b" /><Relationship Type="http://schemas.openxmlformats.org/officeDocument/2006/relationships/image" Target="/ppt/media/image8.png" Id="R5ecb2d8d24474b99" /><Relationship Type="http://schemas.openxmlformats.org/officeDocument/2006/relationships/notesSlide" Target="/ppt/notesSlides/notesSlide8.xml" Id="R8a0816600339486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f56aed1b283452f" /><Relationship Type="http://schemas.openxmlformats.org/officeDocument/2006/relationships/image" Target="/ppt/media/image9.png" Id="R74380dad581e41a6" /><Relationship Type="http://schemas.openxmlformats.org/officeDocument/2006/relationships/notesSlide" Target="/ppt/notesSlides/notesSlide9.xml" Id="Re03f05063f1649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a6d7d0c30e34a42" /><Relationship Type="http://schemas.openxmlformats.org/officeDocument/2006/relationships/image" Target="/ppt/media/image10.png" Id="R192c9c62e08341c1" /><Relationship Type="http://schemas.openxmlformats.org/officeDocument/2006/relationships/notesSlide" Target="/ppt/notesSlides/notesSlide10.xml" Id="R5336896985a349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754bbeb15f940c1" /><Relationship Type="http://schemas.openxmlformats.org/officeDocument/2006/relationships/image" Target="/ppt/media/image11.png" Id="Rdabce91192ba42a0" /><Relationship Type="http://schemas.openxmlformats.org/officeDocument/2006/relationships/notesSlide" Target="/ppt/notesSlides/notesSlide11.xml" Id="R6b3a44819a724f9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17de9cc28084530" /><Relationship Type="http://schemas.openxmlformats.org/officeDocument/2006/relationships/image" Target="/ppt/media/image12.png" Id="R0148478cb8a346de" /><Relationship Type="http://schemas.openxmlformats.org/officeDocument/2006/relationships/chart" Target="/ppt/slides/charts/chart1.xml" Id="R1a925408a7154928" /><Relationship Type="http://schemas.openxmlformats.org/officeDocument/2006/relationships/notesSlide" Target="/ppt/notesSlides/notesSlide12.xml" Id="R8d59b0b69241452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e7d1420acac4a93" /><Relationship Type="http://schemas.openxmlformats.org/officeDocument/2006/relationships/image" Target="/ppt/media/image13.png" Id="Rcf7d2e74502f47f0" /><Relationship Type="http://schemas.openxmlformats.org/officeDocument/2006/relationships/notesSlide" Target="/ppt/notesSlides/notesSlide13.xml" Id="R91bc1461812841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2618b4285d2435f" /><Relationship Type="http://schemas.openxmlformats.org/officeDocument/2006/relationships/image" Target="/ppt/media/image14.png" Id="R2e51c19419d640a0" /><Relationship Type="http://schemas.openxmlformats.org/officeDocument/2006/relationships/notesSlide" Target="/ppt/notesSlides/notesSlide14.xml" Id="R4a88ef1e8887443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50d78fb37d44e4a" /><Relationship Type="http://schemas.openxmlformats.org/officeDocument/2006/relationships/image" Target="/ppt/media/image15.png" Id="R02f94ba4de704c23" /><Relationship Type="http://schemas.openxmlformats.org/officeDocument/2006/relationships/notesSlide" Target="/ppt/notesSlides/notesSlide15.xml" Id="Rd1b9869e3278413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a2f6072318942d8" /><Relationship Type="http://schemas.openxmlformats.org/officeDocument/2006/relationships/image" Target="/ppt/media/image16.png" Id="R0c9bf02dfbe84b46" /><Relationship Type="http://schemas.openxmlformats.org/officeDocument/2006/relationships/notesSlide" Target="/ppt/notesSlides/notesSlide16.xml" Id="R18d9563efda040f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a60d99e796342ce" /><Relationship Type="http://schemas.openxmlformats.org/officeDocument/2006/relationships/image" Target="/ppt/media/image17.png" Id="R9d6f56e45854442b" /><Relationship Type="http://schemas.openxmlformats.org/officeDocument/2006/relationships/notesSlide" Target="/ppt/notesSlides/notesSlide17.xml" Id="R3dfee83dce54471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f180896bf244786" /><Relationship Type="http://schemas.openxmlformats.org/officeDocument/2006/relationships/image" Target="/ppt/media/image18.png" Id="R807dd6d189024d1a" /><Relationship Type="http://schemas.openxmlformats.org/officeDocument/2006/relationships/chart" Target="/ppt/slides/charts/chart2.xml" Id="R2504f542ac614210" /><Relationship Type="http://schemas.openxmlformats.org/officeDocument/2006/relationships/notesSlide" Target="/ppt/notesSlides/notesSlide18.xml" Id="Rcadf245495da428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c0b57b54f894caf" /><Relationship Type="http://schemas.openxmlformats.org/officeDocument/2006/relationships/image" Target="/ppt/media/image19.png" Id="R66f3414e9c814937" /><Relationship Type="http://schemas.openxmlformats.org/officeDocument/2006/relationships/notesSlide" Target="/ppt/notesSlides/notesSlide19.xml" Id="Re5000e945b564d2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0cef3e653a349d1" /><Relationship Type="http://schemas.openxmlformats.org/officeDocument/2006/relationships/image" Target="/ppt/media/image20.png" Id="R94f5dc0e4b6b45ee" /><Relationship Type="http://schemas.openxmlformats.org/officeDocument/2006/relationships/notesSlide" Target="/ppt/notesSlides/notesSlide20.xml" Id="R43428a503eaa420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3b60e7d9eb44c7d" /><Relationship Type="http://schemas.openxmlformats.org/officeDocument/2006/relationships/image" Target="/ppt/media/image21.png" Id="Rad3ac0a9ba194d2b" /><Relationship Type="http://schemas.openxmlformats.org/officeDocument/2006/relationships/notesSlide" Target="/ppt/notesSlides/notesSlide21.xml" Id="Re5953a886dd74ee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e11af273613744c1" /><Relationship Type="http://schemas.openxmlformats.org/officeDocument/2006/relationships/image" Target="/ppt/media/image22.png" Id="R95995a3ba28140be" /><Relationship Type="http://schemas.openxmlformats.org/officeDocument/2006/relationships/notesSlide" Target="/ppt/notesSlides/notesSlide22.xml" Id="R09117b8caf344c7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ca95cf18562471a" /><Relationship Type="http://schemas.openxmlformats.org/officeDocument/2006/relationships/image" Target="/ppt/media/image23.png" Id="Rc7d1625c3b244d57" /><Relationship Type="http://schemas.openxmlformats.org/officeDocument/2006/relationships/notesSlide" Target="/ppt/notesSlides/notesSlide23.xml" Id="R4fc5d00fdc8d46e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1cfbd84f3a84a21" /><Relationship Type="http://schemas.openxmlformats.org/officeDocument/2006/relationships/image" Target="/ppt/media/image24.png" Id="Raedc0400563f419c" /><Relationship Type="http://schemas.openxmlformats.org/officeDocument/2006/relationships/notesSlide" Target="/ppt/notesSlides/notesSlide24.xml" Id="Rb27cd351be31405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edb5493820f4fae" /><Relationship Type="http://schemas.openxmlformats.org/officeDocument/2006/relationships/image" Target="/ppt/media/image25.png" Id="Refc50f2ce05647bf" /><Relationship Type="http://schemas.openxmlformats.org/officeDocument/2006/relationships/image" Target="/ppt/media/image26.png" Id="Rc208ea9c10844b7d" /><Relationship Type="http://schemas.openxmlformats.org/officeDocument/2006/relationships/hyperlink" Target="https://genellipse.com" TargetMode="External" Id="Raa95663bf9604df2" /><Relationship Type="http://schemas.openxmlformats.org/officeDocument/2006/relationships/hyperlink" Target="mailto:info@genellipse.com" TargetMode="External" Id="R6147592f21a74d3b" /><Relationship Type="http://schemas.openxmlformats.org/officeDocument/2006/relationships/hyperlink" Target="https://data.genellipse.ai" TargetMode="External" Id="R6ba3198b6a3042f2" /><Relationship Type="http://schemas.openxmlformats.org/officeDocument/2006/relationships/notesSlide" Target="/ppt/notesSlides/notesSlide25.xml" Id="Rc63725f708e7417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Data'!$A$2:$A$3</c:f>
              <c:strCache>
                <c:ptCount val="2"/>
                <c:pt idx="0">
                  <c:v>Baseline</c:v>
                </c:pt>
                <c:pt idx="1">
                  <c:v>After change</c:v>
                </c:pt>
              </c:strCache>
            </c:strRef>
          </c:cat>
          <c:val>
            <c:numRef>
              <c:f>'Chart Data'!$B$2:$B$3</c:f>
              <c:numCache>
                <c:formatCode>#,##0</c:formatCode>
                <c:ptCount val="2"/>
                <c:pt idx="0">
                  <c:v>2400</c:v>
                </c:pt>
                <c:pt idx="1">
                  <c:v>900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Data'!$A$2:$A$5</c:f>
              <c:strCache>
                <c:ptCount val="4"/>
                <c:pt idx="0">
                  <c:v>Compute</c:v>
                </c:pt>
                <c:pt idx="1">
                  <c:v>Licences</c:v>
                </c:pt>
                <c:pt idx="2">
                  <c:v>Operations</c:v>
                </c:pt>
                <c:pt idx="3">
                  <c:v>Recovery</c:v>
                </c:pt>
              </c:strCache>
            </c:strRef>
          </c:cat>
          <c:val>
            <c:numRef>
              <c:f>'Chart Data'!$B$2:$B$5</c:f>
              <c:numCache>
                <c:formatCode>#,##0</c:formatCode>
                <c:ptCount val="4"/>
                <c:pt idx="0">
                  <c:v>60000</c:v>
                </c:pt>
                <c:pt idx="1">
                  <c:v>30000</c:v>
                </c:pt>
                <c:pt idx="2">
                  <c:v>40000</c:v>
                </c:pt>
                <c:pt idx="3">
                  <c:v>20000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fff64ece2684539"/>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ecc17dcac4a477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1595100-61F1-4023-B930-28F248885A66}"/>
              </a:ext>
            </a:extLst>
          </p:cNvPr>
          <p:cNvSpPr>
            <a:spLocks xmlns:a="http://schemas.openxmlformats.org/drawingml/2006/main" noGrp="1"/>
          </p:cNvSpPr>
          <p:nvPr/>
        </p:nvSpPr>
        <p:spPr>
          <a:xfrm xmlns:a="http://schemas.openxmlformats.org/drawingml/2006/main">
            <a:off x="619125" y="1657350"/>
            <a:ext cx="5762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5F3EC"/>
                </a:solidFill>
                <a:latin typeface="Liberation Sans"/>
                <a:ea typeface="Liberation Sans"/>
                <a:cs typeface="Liberation Sans"/>
              </a:defRPr>
            </a:pPr>
            <a:r>
              <a:rPr sz="5100" b="0">
                <a:solidFill>
                  <a:srgbClr val="F5F3EC"/>
                </a:solidFill>
                <a:latin typeface="Liberation Sans"/>
                <a:ea typeface="Liberation Sans"/>
                <a:cs typeface="Liberation Sans"/>
              </a:rPr>
              <a:t>Database Engineer</a:t>
            </a:r>
          </a:p>
        </p:txBody>
      </p:sp>
      <p:sp>
        <p:nvSpPr>
          <p:cNvPr id="4" name="">
            <a:extLst xmlns:a="http://schemas.openxmlformats.org/drawingml/2006/main">
              <a:ext uri="{FF2B5EF4-FFF2-40B4-BE49-F238E27FC236}">
                <a16:creationId xmlns:a16="http://schemas.microsoft.com/office/drawing/2014/main" id="{0A1BBFD2-3BD3-430B-BB5F-B6027206FCDA}"/>
              </a:ext>
            </a:extLst>
          </p:cNvPr>
          <p:cNvSpPr>
            <a:spLocks xmlns:a="http://schemas.openxmlformats.org/drawingml/2006/main" noGrp="1"/>
          </p:cNvSpPr>
          <p:nvPr/>
        </p:nvSpPr>
        <p:spPr>
          <a:xfrm xmlns:a="http://schemas.openxmlformats.org/drawingml/2006/main">
            <a:off x="647700" y="3800475"/>
            <a:ext cx="50768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Dependable data services</a:t>
            </a:r>
          </a:p>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Safe modernisation, workload control and tested recovery.</a:t>
            </a:r>
          </a:p>
        </p:txBody>
      </p:sp>
      <p:sp>
        <p:nvSpPr>
          <p:cNvPr id="5" name="">
            <a:extLst xmlns:a="http://schemas.openxmlformats.org/drawingml/2006/main">
              <a:ext uri="{FF2B5EF4-FFF2-40B4-BE49-F238E27FC236}">
                <a16:creationId xmlns:a16="http://schemas.microsoft.com/office/drawing/2014/main" id="{7F67798A-BAEB-4683-BC31-39B7A0A3A9A5}"/>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0273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C548D99-2663-4404-AC51-39CDED547DA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7" name="">
            <a:extLst xmlns:a="http://schemas.openxmlformats.org/drawingml/2006/main">
              <a:ext uri="{FF2B5EF4-FFF2-40B4-BE49-F238E27FC236}">
                <a16:creationId xmlns:a16="http://schemas.microsoft.com/office/drawing/2014/main" id="{E0D853EA-7509-4AE2-B3FD-BDF9F206F67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8" name="">
            <a:extLst xmlns:a="http://schemas.openxmlformats.org/drawingml/2006/main">
              <a:ext uri="{FF2B5EF4-FFF2-40B4-BE49-F238E27FC236}">
                <a16:creationId xmlns:a16="http://schemas.microsoft.com/office/drawing/2014/main" id="{DBE11D3D-CA97-4C25-A76C-01230D187C5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01 / 25</a:t>
            </a:r>
          </a:p>
        </p:txBody>
      </p:sp>
    </p:spTree>
    <p:extLst>
      <p:ext uri="{BB962C8B-B14F-4D97-AF65-F5344CB8AC3E}">
        <p14:creationId xmlns:p14="http://schemas.microsoft.com/office/powerpoint/2010/main" val="76736283"/>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3c6e7ec45974b8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94789BC-EB1D-4CBE-91CA-361A7B457A4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database engineering challenge</a:t>
            </a:r>
          </a:p>
        </p:txBody>
      </p:sp>
      <p:sp>
        <p:nvSpPr>
          <p:cNvPr id="3" name="">
            <a:extLst xmlns:a="http://schemas.openxmlformats.org/drawingml/2006/main">
              <a:ext uri="{FF2B5EF4-FFF2-40B4-BE49-F238E27FC236}">
                <a16:creationId xmlns:a16="http://schemas.microsoft.com/office/drawing/2014/main" id="{8C8147D5-67C8-460C-8B4E-82D15D14755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Operational systems must keep serving customers while the data estate changes.</a:t>
            </a:r>
          </a:p>
        </p:txBody>
      </p:sp>
      <p:sp>
        <p:nvSpPr>
          <p:cNvPr id="4" name="">
            <a:extLst xmlns:a="http://schemas.openxmlformats.org/drawingml/2006/main">
              <a:ext uri="{FF2B5EF4-FFF2-40B4-BE49-F238E27FC236}">
                <a16:creationId xmlns:a16="http://schemas.microsoft.com/office/drawing/2014/main" id="{341507C9-68EF-4A10-A8C0-A5F63C016070}"/>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C9FDE55-4078-4BBA-BDFD-95BE76007B9C}"/>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Competing workloads</a:t>
            </a:r>
          </a:p>
        </p:txBody>
      </p:sp>
      <p:sp>
        <p:nvSpPr>
          <p:cNvPr id="6" name="">
            <a:extLst xmlns:a="http://schemas.openxmlformats.org/drawingml/2006/main">
              <a:ext uri="{FF2B5EF4-FFF2-40B4-BE49-F238E27FC236}">
                <a16:creationId xmlns:a16="http://schemas.microsoft.com/office/drawing/2014/main" id="{EF714957-53BA-4BD6-84DD-8CE68CB25029}"/>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Analytical scans can contend with transactional activity unless workloads are managed deliberately.</a:t>
            </a:r>
          </a:p>
        </p:txBody>
      </p:sp>
      <p:sp>
        <p:nvSpPr>
          <p:cNvPr id="7" name="">
            <a:extLst xmlns:a="http://schemas.openxmlformats.org/drawingml/2006/main">
              <a:ext uri="{FF2B5EF4-FFF2-40B4-BE49-F238E27FC236}">
                <a16:creationId xmlns:a16="http://schemas.microsoft.com/office/drawing/2014/main" id="{A2BD8D98-546A-45D1-837E-1EDD28DAAFAA}"/>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275CEE2-2A89-4DBF-9D36-AB1BCDA9C0CE}"/>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Migration risk</a:t>
            </a:r>
          </a:p>
        </p:txBody>
      </p:sp>
      <p:sp>
        <p:nvSpPr>
          <p:cNvPr id="9" name="">
            <a:extLst xmlns:a="http://schemas.openxmlformats.org/drawingml/2006/main">
              <a:ext uri="{FF2B5EF4-FFF2-40B4-BE49-F238E27FC236}">
                <a16:creationId xmlns:a16="http://schemas.microsoft.com/office/drawing/2014/main" id="{8ABF8243-88D3-4948-AFD9-AD789D5A0E89}"/>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 successful copy does not prove correct history, complete changes or safe cutover.</a:t>
            </a:r>
          </a:p>
        </p:txBody>
      </p:sp>
      <p:sp>
        <p:nvSpPr>
          <p:cNvPr id="10" name="">
            <a:extLst xmlns:a="http://schemas.openxmlformats.org/drawingml/2006/main">
              <a:ext uri="{FF2B5EF4-FFF2-40B4-BE49-F238E27FC236}">
                <a16:creationId xmlns:a16="http://schemas.microsoft.com/office/drawing/2014/main" id="{7ECBA3EB-2FB0-4940-B84F-EDC95DF3B7D8}"/>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69AC8F2-0091-4E7D-A32F-533BB301479E}"/>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Recovery uncertainty</a:t>
            </a:r>
          </a:p>
        </p:txBody>
      </p:sp>
      <p:sp>
        <p:nvSpPr>
          <p:cNvPr id="12" name="">
            <a:extLst xmlns:a="http://schemas.openxmlformats.org/drawingml/2006/main">
              <a:ext uri="{FF2B5EF4-FFF2-40B4-BE49-F238E27FC236}">
                <a16:creationId xmlns:a16="http://schemas.microsoft.com/office/drawing/2014/main" id="{3B86AC27-2F6B-4C8B-89D4-31F3E24CEBAB}"/>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Backup completion alone does not establish the ability to restore a working service.</a:t>
            </a:r>
          </a:p>
        </p:txBody>
      </p:sp>
      <p:sp>
        <p:nvSpPr>
          <p:cNvPr id="13" name="">
            <a:extLst xmlns:a="http://schemas.openxmlformats.org/drawingml/2006/main">
              <a:ext uri="{FF2B5EF4-FFF2-40B4-BE49-F238E27FC236}">
                <a16:creationId xmlns:a16="http://schemas.microsoft.com/office/drawing/2014/main" id="{AC879CF1-F7F4-4BCF-B3FB-D0912DA79F4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7C93F536-FAE8-4BC3-9A3D-941B1F0D075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4A6BA3D8-C003-4234-8332-2091C276CFB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02 / 25</a:t>
            </a:r>
          </a:p>
        </p:txBody>
      </p:sp>
    </p:spTree>
    <p:extLst>
      <p:ext uri="{BB962C8B-B14F-4D97-AF65-F5344CB8AC3E}">
        <p14:creationId xmlns:p14="http://schemas.microsoft.com/office/powerpoint/2010/main" val="586037808"/>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e1ff061a692464b"/>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D28A10-BEB1-411B-BC02-9C53ABE7343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database engineering showcase</a:t>
            </a:r>
          </a:p>
        </p:txBody>
      </p:sp>
      <p:sp>
        <p:nvSpPr>
          <p:cNvPr id="3" name="">
            <a:extLst xmlns:a="http://schemas.openxmlformats.org/drawingml/2006/main">
              <a:ext uri="{FF2B5EF4-FFF2-40B4-BE49-F238E27FC236}">
                <a16:creationId xmlns:a16="http://schemas.microsoft.com/office/drawing/2014/main" id="{6221EADB-20AC-48AD-B225-A900B68ACFB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controlled modernisation scenario covers coexistence, cutover and operations.</a:t>
            </a:r>
          </a:p>
        </p:txBody>
      </p:sp>
      <p:sp>
        <p:nvSpPr>
          <p:cNvPr id="4" name="">
            <a:extLst xmlns:a="http://schemas.openxmlformats.org/drawingml/2006/main">
              <a:ext uri="{FF2B5EF4-FFF2-40B4-BE49-F238E27FC236}">
                <a16:creationId xmlns:a16="http://schemas.microsoft.com/office/drawing/2014/main" id="{4CF15848-74E1-40A6-B369-EEA70C9CE6DC}"/>
              </a:ext>
            </a:extLst>
          </p:cNvPr>
          <p:cNvSpPr>
            <a:spLocks xmlns:a="http://schemas.openxmlformats.org/drawingml/2006/main" noGrp="1"/>
          </p:cNvSpPr>
          <p:nvPr/>
        </p:nvSpPr>
        <p:spPr>
          <a:xfrm xmlns:a="http://schemas.openxmlformats.org/drawingml/2006/main">
            <a:off x="647700"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01  Architecture</a:t>
            </a:r>
          </a:p>
        </p:txBody>
      </p:sp>
      <p:sp>
        <p:nvSpPr>
          <p:cNvPr id="5" name="">
            <a:extLst xmlns:a="http://schemas.openxmlformats.org/drawingml/2006/main">
              <a:ext uri="{FF2B5EF4-FFF2-40B4-BE49-F238E27FC236}">
                <a16:creationId xmlns:a16="http://schemas.microsoft.com/office/drawing/2014/main" id="{641C1CFB-2925-4A47-BCD9-7BB7B3A6AF90}"/>
              </a:ext>
            </a:extLst>
          </p:cNvPr>
          <p:cNvSpPr>
            <a:spLocks xmlns:a="http://schemas.openxmlformats.org/drawingml/2006/main" noGrp="1"/>
          </p:cNvSpPr>
          <p:nvPr/>
        </p:nvSpPr>
        <p:spPr>
          <a:xfrm xmlns:a="http://schemas.openxmlformats.org/drawingml/2006/main">
            <a:off x="647700"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Operational and analytical workloads</a:t>
            </a:r>
          </a:p>
        </p:txBody>
      </p:sp>
      <p:sp>
        <p:nvSpPr>
          <p:cNvPr id="6" name="">
            <a:extLst xmlns:a="http://schemas.openxmlformats.org/drawingml/2006/main">
              <a:ext uri="{FF2B5EF4-FFF2-40B4-BE49-F238E27FC236}">
                <a16:creationId xmlns:a16="http://schemas.microsoft.com/office/drawing/2014/main" id="{FA3AE0D9-6419-436A-8A2D-99A6404E2D1F}"/>
              </a:ext>
            </a:extLst>
          </p:cNvPr>
          <p:cNvSpPr>
            <a:spLocks xmlns:a="http://schemas.openxmlformats.org/drawingml/2006/main" noGrp="1"/>
          </p:cNvSpPr>
          <p:nvPr/>
        </p:nvSpPr>
        <p:spPr>
          <a:xfrm xmlns:a="http://schemas.openxmlformats.org/drawingml/2006/main">
            <a:off x="6315075"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02  Migration</a:t>
            </a:r>
          </a:p>
        </p:txBody>
      </p:sp>
      <p:sp>
        <p:nvSpPr>
          <p:cNvPr id="7" name="">
            <a:extLst xmlns:a="http://schemas.openxmlformats.org/drawingml/2006/main">
              <a:ext uri="{FF2B5EF4-FFF2-40B4-BE49-F238E27FC236}">
                <a16:creationId xmlns:a16="http://schemas.microsoft.com/office/drawing/2014/main" id="{A2FD3DF0-AC88-481A-A306-AD10D1525774}"/>
              </a:ext>
            </a:extLst>
          </p:cNvPr>
          <p:cNvSpPr>
            <a:spLocks xmlns:a="http://schemas.openxmlformats.org/drawingml/2006/main" noGrp="1"/>
          </p:cNvSpPr>
          <p:nvPr/>
        </p:nvSpPr>
        <p:spPr>
          <a:xfrm xmlns:a="http://schemas.openxmlformats.org/drawingml/2006/main">
            <a:off x="6315075"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Baseline, incremental data and parity</a:t>
            </a:r>
          </a:p>
        </p:txBody>
      </p:sp>
      <p:sp>
        <p:nvSpPr>
          <p:cNvPr id="8" name="">
            <a:extLst xmlns:a="http://schemas.openxmlformats.org/drawingml/2006/main">
              <a:ext uri="{FF2B5EF4-FFF2-40B4-BE49-F238E27FC236}">
                <a16:creationId xmlns:a16="http://schemas.microsoft.com/office/drawing/2014/main" id="{5DF87764-5F13-49CD-B9C1-316050AD43A2}"/>
              </a:ext>
            </a:extLst>
          </p:cNvPr>
          <p:cNvSpPr>
            <a:spLocks xmlns:a="http://schemas.openxmlformats.org/drawingml/2006/main" noGrp="1"/>
          </p:cNvSpPr>
          <p:nvPr/>
        </p:nvSpPr>
        <p:spPr>
          <a:xfrm xmlns:a="http://schemas.openxmlformats.org/drawingml/2006/main">
            <a:off x="647700"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03  Performance</a:t>
            </a:r>
          </a:p>
        </p:txBody>
      </p:sp>
      <p:sp>
        <p:nvSpPr>
          <p:cNvPr id="9" name="">
            <a:extLst xmlns:a="http://schemas.openxmlformats.org/drawingml/2006/main">
              <a:ext uri="{FF2B5EF4-FFF2-40B4-BE49-F238E27FC236}">
                <a16:creationId xmlns:a16="http://schemas.microsoft.com/office/drawing/2014/main" id="{355CE3E1-FCD1-47BC-95AB-56F6D97BAACF}"/>
              </a:ext>
            </a:extLst>
          </p:cNvPr>
          <p:cNvSpPr>
            <a:spLocks xmlns:a="http://schemas.openxmlformats.org/drawingml/2006/main" noGrp="1"/>
          </p:cNvSpPr>
          <p:nvPr/>
        </p:nvSpPr>
        <p:spPr>
          <a:xfrm xmlns:a="http://schemas.openxmlformats.org/drawingml/2006/main">
            <a:off x="647700"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Query diagnosis and resource use</a:t>
            </a:r>
          </a:p>
        </p:txBody>
      </p:sp>
      <p:sp>
        <p:nvSpPr>
          <p:cNvPr id="10" name="">
            <a:extLst xmlns:a="http://schemas.openxmlformats.org/drawingml/2006/main">
              <a:ext uri="{FF2B5EF4-FFF2-40B4-BE49-F238E27FC236}">
                <a16:creationId xmlns:a16="http://schemas.microsoft.com/office/drawing/2014/main" id="{1C769FEB-83D3-4421-8A43-1B7451539459}"/>
              </a:ext>
            </a:extLst>
          </p:cNvPr>
          <p:cNvSpPr>
            <a:spLocks xmlns:a="http://schemas.openxmlformats.org/drawingml/2006/main" noGrp="1"/>
          </p:cNvSpPr>
          <p:nvPr/>
        </p:nvSpPr>
        <p:spPr>
          <a:xfrm xmlns:a="http://schemas.openxmlformats.org/drawingml/2006/main">
            <a:off x="6315075"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04  Recovery</a:t>
            </a:r>
          </a:p>
        </p:txBody>
      </p:sp>
      <p:sp>
        <p:nvSpPr>
          <p:cNvPr id="11" name="">
            <a:extLst xmlns:a="http://schemas.openxmlformats.org/drawingml/2006/main">
              <a:ext uri="{FF2B5EF4-FFF2-40B4-BE49-F238E27FC236}">
                <a16:creationId xmlns:a16="http://schemas.microsoft.com/office/drawing/2014/main" id="{2D79C018-8C73-489A-A4EE-22FE1D8A955E}"/>
              </a:ext>
            </a:extLst>
          </p:cNvPr>
          <p:cNvSpPr>
            <a:spLocks xmlns:a="http://schemas.openxmlformats.org/drawingml/2006/main" noGrp="1"/>
          </p:cNvSpPr>
          <p:nvPr/>
        </p:nvSpPr>
        <p:spPr>
          <a:xfrm xmlns:a="http://schemas.openxmlformats.org/drawingml/2006/main">
            <a:off x="6315075"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Restore, failover and rehearsal</a:t>
            </a:r>
          </a:p>
        </p:txBody>
      </p:sp>
      <p:sp>
        <p:nvSpPr>
          <p:cNvPr id="12" name="">
            <a:extLst xmlns:a="http://schemas.openxmlformats.org/drawingml/2006/main">
              <a:ext uri="{FF2B5EF4-FFF2-40B4-BE49-F238E27FC236}">
                <a16:creationId xmlns:a16="http://schemas.microsoft.com/office/drawing/2014/main" id="{CC01C8DB-55D9-4934-8D8A-6A8DD29F8CA6}"/>
              </a:ext>
            </a:extLst>
          </p:cNvPr>
          <p:cNvSpPr>
            <a:spLocks xmlns:a="http://schemas.openxmlformats.org/drawingml/2006/main" noGrp="1"/>
          </p:cNvSpPr>
          <p:nvPr/>
        </p:nvSpPr>
        <p:spPr>
          <a:xfrm xmlns:a="http://schemas.openxmlformats.org/drawingml/2006/main">
            <a:off x="647700"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05  Security</a:t>
            </a:r>
          </a:p>
        </p:txBody>
      </p:sp>
      <p:sp>
        <p:nvSpPr>
          <p:cNvPr id="13" name="">
            <a:extLst xmlns:a="http://schemas.openxmlformats.org/drawingml/2006/main">
              <a:ext uri="{FF2B5EF4-FFF2-40B4-BE49-F238E27FC236}">
                <a16:creationId xmlns:a16="http://schemas.microsoft.com/office/drawing/2014/main" id="{5032AC28-491F-48B1-9B78-08F6DC2A7029}"/>
              </a:ext>
            </a:extLst>
          </p:cNvPr>
          <p:cNvSpPr>
            <a:spLocks xmlns:a="http://schemas.openxmlformats.org/drawingml/2006/main" noGrp="1"/>
          </p:cNvSpPr>
          <p:nvPr/>
        </p:nvSpPr>
        <p:spPr>
          <a:xfrm xmlns:a="http://schemas.openxmlformats.org/drawingml/2006/main">
            <a:off x="647700"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Privileges, secrets and audit</a:t>
            </a:r>
          </a:p>
        </p:txBody>
      </p:sp>
      <p:sp>
        <p:nvSpPr>
          <p:cNvPr id="14" name="">
            <a:extLst xmlns:a="http://schemas.openxmlformats.org/drawingml/2006/main">
              <a:ext uri="{FF2B5EF4-FFF2-40B4-BE49-F238E27FC236}">
                <a16:creationId xmlns:a16="http://schemas.microsoft.com/office/drawing/2014/main" id="{E160ECF9-1AC4-4200-BE48-1A42F9B2D21A}"/>
              </a:ext>
            </a:extLst>
          </p:cNvPr>
          <p:cNvSpPr>
            <a:spLocks xmlns:a="http://schemas.openxmlformats.org/drawingml/2006/main" noGrp="1"/>
          </p:cNvSpPr>
          <p:nvPr/>
        </p:nvSpPr>
        <p:spPr>
          <a:xfrm xmlns:a="http://schemas.openxmlformats.org/drawingml/2006/main">
            <a:off x="6315075"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06  Value</a:t>
            </a:r>
          </a:p>
        </p:txBody>
      </p:sp>
      <p:sp>
        <p:nvSpPr>
          <p:cNvPr id="15" name="">
            <a:extLst xmlns:a="http://schemas.openxmlformats.org/drawingml/2006/main">
              <a:ext uri="{FF2B5EF4-FFF2-40B4-BE49-F238E27FC236}">
                <a16:creationId xmlns:a16="http://schemas.microsoft.com/office/drawing/2014/main" id="{C1D90DBE-3F5E-427F-8EC9-1E69EDFEE11E}"/>
              </a:ext>
            </a:extLst>
          </p:cNvPr>
          <p:cNvSpPr>
            <a:spLocks xmlns:a="http://schemas.openxmlformats.org/drawingml/2006/main" noGrp="1"/>
          </p:cNvSpPr>
          <p:nvPr/>
        </p:nvSpPr>
        <p:spPr>
          <a:xfrm xmlns:a="http://schemas.openxmlformats.org/drawingml/2006/main">
            <a:off x="6315075"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Costs and service acceptance</a:t>
            </a:r>
          </a:p>
        </p:txBody>
      </p:sp>
      <p:sp>
        <p:nvSpPr>
          <p:cNvPr id="16" name="">
            <a:extLst xmlns:a="http://schemas.openxmlformats.org/drawingml/2006/main">
              <a:ext uri="{FF2B5EF4-FFF2-40B4-BE49-F238E27FC236}">
                <a16:creationId xmlns:a16="http://schemas.microsoft.com/office/drawing/2014/main" id="{9C6AEE79-8E3A-4FEA-8FB9-254FE3BDCCB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FF976F3B-E429-432C-ABE5-F31064A5C9E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843C8B8A-6C74-4766-9E6C-2DC21627F41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03 / 25</a:t>
            </a:r>
          </a:p>
        </p:txBody>
      </p:sp>
    </p:spTree>
    <p:extLst>
      <p:ext uri="{BB962C8B-B14F-4D97-AF65-F5344CB8AC3E}">
        <p14:creationId xmlns:p14="http://schemas.microsoft.com/office/powerpoint/2010/main" val="1508136702"/>
      </p:ext>
    </p:extLst>
  </p:cSld>
</p:sld>
</file>

<file path=ppt/slides/slide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458aee5dce4454d"/>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54FF7E-9CF1-4A71-8954-2DDA8B06126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Operational and analytical data services</a:t>
            </a:r>
          </a:p>
        </p:txBody>
      </p:sp>
      <p:sp>
        <p:nvSpPr>
          <p:cNvPr id="3" name="">
            <a:extLst xmlns:a="http://schemas.openxmlformats.org/drawingml/2006/main">
              <a:ext uri="{FF2B5EF4-FFF2-40B4-BE49-F238E27FC236}">
                <a16:creationId xmlns:a16="http://schemas.microsoft.com/office/drawing/2014/main" id="{A5F3B2A9-A8C8-4568-8598-625DAFD4757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GeneData describes an operational database alongside its governed analytical workloads.</a:t>
            </a:r>
          </a:p>
        </p:txBody>
      </p:sp>
      <p:sp>
        <p:nvSpPr>
          <p:cNvPr id="4" name="">
            <a:extLst xmlns:a="http://schemas.openxmlformats.org/drawingml/2006/main">
              <a:ext uri="{FF2B5EF4-FFF2-40B4-BE49-F238E27FC236}">
                <a16:creationId xmlns:a16="http://schemas.microsoft.com/office/drawing/2014/main" id="{2EE87AA1-D742-4FCF-8CF6-A513D06EB49F}"/>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634AA94-F809-4667-9343-58F2AC806112}"/>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Operational needs</a:t>
            </a:r>
          </a:p>
        </p:txBody>
      </p:sp>
      <p:sp>
        <p:nvSpPr>
          <p:cNvPr id="6" name="">
            <a:extLst xmlns:a="http://schemas.openxmlformats.org/drawingml/2006/main">
              <a:ext uri="{FF2B5EF4-FFF2-40B4-BE49-F238E27FC236}">
                <a16:creationId xmlns:a16="http://schemas.microsoft.com/office/drawing/2014/main" id="{670BAC0C-2B8A-4C3C-AAEE-601F85BFF3B3}"/>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Application transactions and integrity</a:t>
            </a:r>
          </a:p>
        </p:txBody>
      </p:sp>
      <p:sp>
        <p:nvSpPr>
          <p:cNvPr id="7" name="">
            <a:extLst xmlns:a="http://schemas.openxmlformats.org/drawingml/2006/main">
              <a:ext uri="{FF2B5EF4-FFF2-40B4-BE49-F238E27FC236}">
                <a16:creationId xmlns:a16="http://schemas.microsoft.com/office/drawing/2014/main" id="{1F01B94F-EBBA-45F2-8408-9F09631946D8}"/>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Relational and document workloads</a:t>
            </a:r>
          </a:p>
        </p:txBody>
      </p:sp>
      <p:sp>
        <p:nvSpPr>
          <p:cNvPr id="8" name="">
            <a:extLst xmlns:a="http://schemas.openxmlformats.org/drawingml/2006/main">
              <a:ext uri="{FF2B5EF4-FFF2-40B4-BE49-F238E27FC236}">
                <a16:creationId xmlns:a16="http://schemas.microsoft.com/office/drawing/2014/main" id="{036C5443-7A1F-4C47-BB0D-BBAADE5CD10A}"/>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Controlled application access</a:t>
            </a:r>
          </a:p>
        </p:txBody>
      </p:sp>
      <p:sp>
        <p:nvSpPr>
          <p:cNvPr id="9" name="">
            <a:extLst xmlns:a="http://schemas.openxmlformats.org/drawingml/2006/main">
              <a:ext uri="{FF2B5EF4-FFF2-40B4-BE49-F238E27FC236}">
                <a16:creationId xmlns:a16="http://schemas.microsoft.com/office/drawing/2014/main" id="{1EA30C9B-74AF-4468-A116-0587A4BDC192}"/>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BA34E25-7767-4F38-9C12-CCB2F4E91934}"/>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Analytical needs</a:t>
            </a:r>
          </a:p>
        </p:txBody>
      </p:sp>
      <p:sp>
        <p:nvSpPr>
          <p:cNvPr id="11" name="">
            <a:extLst xmlns:a="http://schemas.openxmlformats.org/drawingml/2006/main">
              <a:ext uri="{FF2B5EF4-FFF2-40B4-BE49-F238E27FC236}">
                <a16:creationId xmlns:a16="http://schemas.microsoft.com/office/drawing/2014/main" id="{2F6AE63D-C09B-4E19-9BA9-7012DCA5E2C5}"/>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Cortex SQL and open storage</a:t>
            </a:r>
          </a:p>
        </p:txBody>
      </p:sp>
      <p:sp>
        <p:nvSpPr>
          <p:cNvPr id="12" name="">
            <a:extLst xmlns:a="http://schemas.openxmlformats.org/drawingml/2006/main">
              <a:ext uri="{FF2B5EF4-FFF2-40B4-BE49-F238E27FC236}">
                <a16:creationId xmlns:a16="http://schemas.microsoft.com/office/drawing/2014/main" id="{94BC6E67-038F-4B6C-809B-A8D86BC11445}"/>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Governed reporting and model inputs</a:t>
            </a:r>
          </a:p>
        </p:txBody>
      </p:sp>
      <p:sp>
        <p:nvSpPr>
          <p:cNvPr id="13" name="">
            <a:extLst xmlns:a="http://schemas.openxmlformats.org/drawingml/2006/main">
              <a:ext uri="{FF2B5EF4-FFF2-40B4-BE49-F238E27FC236}">
                <a16:creationId xmlns:a16="http://schemas.microsoft.com/office/drawing/2014/main" id="{49A36057-156E-4EAC-B21B-3E9E5126AD79}"/>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Independent workload measurement</a:t>
            </a:r>
          </a:p>
        </p:txBody>
      </p:sp>
      <p:sp>
        <p:nvSpPr>
          <p:cNvPr id="14" name="">
            <a:extLst xmlns:a="http://schemas.openxmlformats.org/drawingml/2006/main">
              <a:ext uri="{FF2B5EF4-FFF2-40B4-BE49-F238E27FC236}">
                <a16:creationId xmlns:a16="http://schemas.microsoft.com/office/drawing/2014/main" id="{F86C1CBF-8424-45B3-83B7-AEEB22E390EA}"/>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48E9355-6DA7-402A-AE91-F872B9A0D2F1}"/>
              </a:ext>
            </a:extLst>
          </p:cNvPr>
          <p:cNvSpPr>
            <a:spLocks xmlns:a="http://schemas.openxmlformats.org/drawingml/2006/main" noGrp="1"/>
          </p:cNvSpPr>
          <p:nvPr/>
        </p:nvSpPr>
        <p:spPr>
          <a:xfrm xmlns:a="http://schemas.openxmlformats.org/drawingml/2006/main">
            <a:off x="647700" y="57340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1B37E"/>
                </a:solidFill>
                <a:latin typeface="Liberation Sans"/>
                <a:ea typeface="Liberation Sans"/>
                <a:cs typeface="Liberation Sans"/>
              </a:defRPr>
            </a:pPr>
            <a:r>
              <a:rPr sz="1725" b="1">
                <a:solidFill>
                  <a:srgbClr val="D1B37E"/>
                </a:solidFill>
                <a:latin typeface="Liberation Sans"/>
                <a:ea typeface="Liberation Sans"/>
                <a:cs typeface="Liberation Sans"/>
              </a:rPr>
              <a:t>Validate concurrency, isolation and service objectives on the proposed deployment</a:t>
            </a:r>
          </a:p>
        </p:txBody>
      </p:sp>
      <p:sp>
        <p:nvSpPr>
          <p:cNvPr id="16" name="">
            <a:extLst xmlns:a="http://schemas.openxmlformats.org/drawingml/2006/main">
              <a:ext uri="{FF2B5EF4-FFF2-40B4-BE49-F238E27FC236}">
                <a16:creationId xmlns:a16="http://schemas.microsoft.com/office/drawing/2014/main" id="{901B5A4E-CBD6-4AE1-B0A3-34DDE346E14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F9B8AFEA-2BAD-4A5B-9EAD-053189405B1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A0A1E26D-9452-49A7-A209-2FBAF7CCF5D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04 / 25</a:t>
            </a:r>
          </a:p>
        </p:txBody>
      </p:sp>
    </p:spTree>
    <p:extLst>
      <p:ext uri="{BB962C8B-B14F-4D97-AF65-F5344CB8AC3E}">
        <p14:creationId xmlns:p14="http://schemas.microsoft.com/office/powerpoint/2010/main" val="1940995600"/>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39a2b71b22640c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EC4B14A-1E13-41AF-B298-B9214A97CE1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Coexistence with legacy databases</a:t>
            </a:r>
          </a:p>
        </p:txBody>
      </p:sp>
      <p:sp>
        <p:nvSpPr>
          <p:cNvPr id="3" name="">
            <a:extLst xmlns:a="http://schemas.openxmlformats.org/drawingml/2006/main">
              <a:ext uri="{FF2B5EF4-FFF2-40B4-BE49-F238E27FC236}">
                <a16:creationId xmlns:a16="http://schemas.microsoft.com/office/drawing/2014/main" id="{632B24EE-B0B3-4C0A-A68E-FACB20B3DE6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staged approach allows modern data services without forcing immediate replacement.</a:t>
            </a:r>
          </a:p>
        </p:txBody>
      </p:sp>
      <p:sp>
        <p:nvSpPr>
          <p:cNvPr id="4" name="">
            <a:extLst xmlns:a="http://schemas.openxmlformats.org/drawingml/2006/main">
              <a:ext uri="{FF2B5EF4-FFF2-40B4-BE49-F238E27FC236}">
                <a16:creationId xmlns:a16="http://schemas.microsoft.com/office/drawing/2014/main" id="{1CA16736-2854-4088-B4FD-0290CAA54215}"/>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BE136BB-47F7-4D9D-A14D-4EE28DC772F8}"/>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Observe first</a:t>
            </a:r>
          </a:p>
        </p:txBody>
      </p:sp>
      <p:sp>
        <p:nvSpPr>
          <p:cNvPr id="6" name="">
            <a:extLst xmlns:a="http://schemas.openxmlformats.org/drawingml/2006/main">
              <a:ext uri="{FF2B5EF4-FFF2-40B4-BE49-F238E27FC236}">
                <a16:creationId xmlns:a16="http://schemas.microsoft.com/office/drawing/2014/main" id="{5D389156-E2FF-4E8C-B27C-AD2DAFC81FA4}"/>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Profile workloads, dependencies, licences and recovery obligations before changing the service.</a:t>
            </a:r>
          </a:p>
        </p:txBody>
      </p:sp>
      <p:sp>
        <p:nvSpPr>
          <p:cNvPr id="7" name="">
            <a:extLst xmlns:a="http://schemas.openxmlformats.org/drawingml/2006/main">
              <a:ext uri="{FF2B5EF4-FFF2-40B4-BE49-F238E27FC236}">
                <a16:creationId xmlns:a16="http://schemas.microsoft.com/office/drawing/2014/main" id="{2A9FD8C9-16C7-444D-885A-81F49FD0D687}"/>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A11C030-ED39-4031-9194-65950FCB2CAC}"/>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Connect safely</a:t>
            </a:r>
          </a:p>
        </p:txBody>
      </p:sp>
      <p:sp>
        <p:nvSpPr>
          <p:cNvPr id="9" name="">
            <a:extLst xmlns:a="http://schemas.openxmlformats.org/drawingml/2006/main">
              <a:ext uri="{FF2B5EF4-FFF2-40B4-BE49-F238E27FC236}">
                <a16:creationId xmlns:a16="http://schemas.microsoft.com/office/drawing/2014/main" id="{8AF66F43-F163-47CC-9BA5-D8FCAFE6C2E3}"/>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Use supported extraction and scoped source permissions. Confirm incremental and delete behaviour.</a:t>
            </a:r>
          </a:p>
        </p:txBody>
      </p:sp>
      <p:sp>
        <p:nvSpPr>
          <p:cNvPr id="10" name="">
            <a:extLst xmlns:a="http://schemas.openxmlformats.org/drawingml/2006/main">
              <a:ext uri="{FF2B5EF4-FFF2-40B4-BE49-F238E27FC236}">
                <a16:creationId xmlns:a16="http://schemas.microsoft.com/office/drawing/2014/main" id="{8F831D4B-FFAB-4834-B715-DDB3F0133616}"/>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353A414-427F-4824-86AC-2595BAAF26EE}"/>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Retire selectively</a:t>
            </a:r>
          </a:p>
        </p:txBody>
      </p:sp>
      <p:sp>
        <p:nvSpPr>
          <p:cNvPr id="12" name="">
            <a:extLst xmlns:a="http://schemas.openxmlformats.org/drawingml/2006/main">
              <a:ext uri="{FF2B5EF4-FFF2-40B4-BE49-F238E27FC236}">
                <a16:creationId xmlns:a16="http://schemas.microsoft.com/office/drawing/2014/main" id="{DA6E8C4F-6A35-4F57-AC58-5DB81693AE82}"/>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Replace or consolidate only after parity, application compatibility and recovery tests pass.</a:t>
            </a:r>
          </a:p>
        </p:txBody>
      </p:sp>
      <p:sp>
        <p:nvSpPr>
          <p:cNvPr id="13" name="">
            <a:extLst xmlns:a="http://schemas.openxmlformats.org/drawingml/2006/main">
              <a:ext uri="{FF2B5EF4-FFF2-40B4-BE49-F238E27FC236}">
                <a16:creationId xmlns:a16="http://schemas.microsoft.com/office/drawing/2014/main" id="{C5DDC524-6982-4E58-86C0-FCA847832BB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E18363AE-AE34-451D-978A-E962D51BCDB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990AA7BF-0889-42FB-9E23-A64D632C09C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05 / 25</a:t>
            </a:r>
          </a:p>
        </p:txBody>
      </p:sp>
    </p:spTree>
    <p:extLst>
      <p:ext uri="{BB962C8B-B14F-4D97-AF65-F5344CB8AC3E}">
        <p14:creationId xmlns:p14="http://schemas.microsoft.com/office/powerpoint/2010/main" val="1916074927"/>
      </p:ext>
    </p:extLst>
  </p:cSld>
</p:sld>
</file>

<file path=ppt/slides/slide6.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eda11e7c5b34e8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61A1774-68EE-4797-88A4-A3BCF9615BD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Migration stage one: establish parity</a:t>
            </a:r>
          </a:p>
        </p:txBody>
      </p:sp>
      <p:sp>
        <p:nvSpPr>
          <p:cNvPr id="3" name="">
            <a:extLst xmlns:a="http://schemas.openxmlformats.org/drawingml/2006/main">
              <a:ext uri="{FF2B5EF4-FFF2-40B4-BE49-F238E27FC236}">
                <a16:creationId xmlns:a16="http://schemas.microsoft.com/office/drawing/2014/main" id="{58639777-A03F-4D69-8149-4022D4B9577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move an approved policy servicing dataset to a modern data service.</a:t>
            </a:r>
          </a:p>
        </p:txBody>
      </p:sp>
      <p:sp>
        <p:nvSpPr>
          <p:cNvPr id="4" name="">
            <a:extLst xmlns:a="http://schemas.openxmlformats.org/drawingml/2006/main">
              <a:ext uri="{FF2B5EF4-FFF2-40B4-BE49-F238E27FC236}">
                <a16:creationId xmlns:a16="http://schemas.microsoft.com/office/drawing/2014/main" id="{B94513DA-C5AA-4EA0-A011-28A6BA941E33}"/>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3F39C7F-931B-4045-9F5D-C15F85F1716B}"/>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92112C6-53D5-40C7-9ED3-64C707CAEAB7}"/>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Inventory</a:t>
            </a:r>
          </a:p>
        </p:txBody>
      </p:sp>
      <p:sp>
        <p:nvSpPr>
          <p:cNvPr id="7" name="">
            <a:extLst xmlns:a="http://schemas.openxmlformats.org/drawingml/2006/main">
              <a:ext uri="{FF2B5EF4-FFF2-40B4-BE49-F238E27FC236}">
                <a16:creationId xmlns:a16="http://schemas.microsoft.com/office/drawing/2014/main" id="{0971F6FE-DBD6-4C45-A2F2-4A068426BCF8}"/>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Catalogue tables, jobs, consumers and security rules.</a:t>
            </a:r>
          </a:p>
        </p:txBody>
      </p:sp>
      <p:sp>
        <p:nvSpPr>
          <p:cNvPr id="8" name="">
            <a:extLst xmlns:a="http://schemas.openxmlformats.org/drawingml/2006/main">
              <a:ext uri="{FF2B5EF4-FFF2-40B4-BE49-F238E27FC236}">
                <a16:creationId xmlns:a16="http://schemas.microsoft.com/office/drawing/2014/main" id="{4566247C-4AD4-43F9-A2AB-7FE6CEBB162C}"/>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0DC4C5A-E31B-4FA7-AAB8-C1B2C43B9885}"/>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67300933-DC9D-4810-8321-AA8ADE305222}"/>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Map</a:t>
            </a:r>
          </a:p>
        </p:txBody>
      </p:sp>
      <p:sp>
        <p:nvSpPr>
          <p:cNvPr id="11" name="">
            <a:extLst xmlns:a="http://schemas.openxmlformats.org/drawingml/2006/main">
              <a:ext uri="{FF2B5EF4-FFF2-40B4-BE49-F238E27FC236}">
                <a16:creationId xmlns:a16="http://schemas.microsoft.com/office/drawing/2014/main" id="{855C4351-2964-4428-8BE1-63F6011197A5}"/>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Define types, keys, history and transformation rules.</a:t>
            </a:r>
          </a:p>
        </p:txBody>
      </p:sp>
      <p:sp>
        <p:nvSpPr>
          <p:cNvPr id="12" name="">
            <a:extLst xmlns:a="http://schemas.openxmlformats.org/drawingml/2006/main">
              <a:ext uri="{FF2B5EF4-FFF2-40B4-BE49-F238E27FC236}">
                <a16:creationId xmlns:a16="http://schemas.microsoft.com/office/drawing/2014/main" id="{6455CFB3-03C3-4323-9FEB-13ED645A26C8}"/>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A83A5AD-6191-412D-BD90-8DA2DCD58AA3}"/>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5947BFF8-466A-470F-A140-8882E5D72933}"/>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Baseline</a:t>
            </a:r>
          </a:p>
        </p:txBody>
      </p:sp>
      <p:sp>
        <p:nvSpPr>
          <p:cNvPr id="15" name="">
            <a:extLst xmlns:a="http://schemas.openxmlformats.org/drawingml/2006/main">
              <a:ext uri="{FF2B5EF4-FFF2-40B4-BE49-F238E27FC236}">
                <a16:creationId xmlns:a16="http://schemas.microsoft.com/office/drawing/2014/main" id="{3615C0FA-F38A-4433-8A21-5F954F412526}"/>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Load a consistent snapshot with source totals.</a:t>
            </a:r>
          </a:p>
        </p:txBody>
      </p:sp>
      <p:sp>
        <p:nvSpPr>
          <p:cNvPr id="16" name="">
            <a:extLst xmlns:a="http://schemas.openxmlformats.org/drawingml/2006/main">
              <a:ext uri="{FF2B5EF4-FFF2-40B4-BE49-F238E27FC236}">
                <a16:creationId xmlns:a16="http://schemas.microsoft.com/office/drawing/2014/main" id="{952CC5D7-2A9F-4B22-91EC-84B72489FAD5}"/>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CA90935-D203-43E0-9B61-535CFC2E88D0}"/>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520B7AD7-0F0D-4675-A2CF-AEF51D397CC7}"/>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Compare</a:t>
            </a:r>
          </a:p>
        </p:txBody>
      </p:sp>
      <p:sp>
        <p:nvSpPr>
          <p:cNvPr id="19" name="">
            <a:extLst xmlns:a="http://schemas.openxmlformats.org/drawingml/2006/main">
              <a:ext uri="{FF2B5EF4-FFF2-40B4-BE49-F238E27FC236}">
                <a16:creationId xmlns:a16="http://schemas.microsoft.com/office/drawing/2014/main" id="{40C6539B-57BD-4ADE-9670-00D75B5566AF}"/>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Check counts, amounts and representative records.</a:t>
            </a:r>
          </a:p>
        </p:txBody>
      </p:sp>
      <p:sp>
        <p:nvSpPr>
          <p:cNvPr id="23" name="">
            <a:extLst xmlns:a="http://schemas.openxmlformats.org/drawingml/2006/main">
              <a:ext uri="{FF2B5EF4-FFF2-40B4-BE49-F238E27FC236}">
                <a16:creationId xmlns:a16="http://schemas.microsoft.com/office/drawing/2014/main" id="{38963DE7-4DFD-4A06-8910-565DACD9E43B}"/>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9FE1D158-2EAB-43DD-8C37-83FC7B782DB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5E21AFEA-625F-48F1-942A-EBFFB94E48E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91C421CE-8133-403B-BE4A-6C6FDD47835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06 / 25</a:t>
            </a:r>
          </a:p>
        </p:txBody>
      </p:sp>
    </p:spTree>
    <p:extLst>
      <p:ext uri="{BB962C8B-B14F-4D97-AF65-F5344CB8AC3E}">
        <p14:creationId xmlns:p14="http://schemas.microsoft.com/office/powerpoint/2010/main" val="1827327194"/>
      </p:ext>
    </p:extLst>
  </p:cSld>
</p:sld>
</file>

<file path=ppt/slides/slide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c23274a777b412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4DED5E-368F-4269-AB17-8B98A6DCAFE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Reconciliation beyond row counts</a:t>
            </a:r>
          </a:p>
        </p:txBody>
      </p:sp>
      <p:sp>
        <p:nvSpPr>
          <p:cNvPr id="3" name="">
            <a:extLst xmlns:a="http://schemas.openxmlformats.org/drawingml/2006/main">
              <a:ext uri="{FF2B5EF4-FFF2-40B4-BE49-F238E27FC236}">
                <a16:creationId xmlns:a16="http://schemas.microsoft.com/office/drawing/2014/main" id="{8C3A3ED0-66FA-4D58-8A45-B57F90FC514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target with the same number of rows can still contain the wrong business result.</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Control</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Comparison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Failure action</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Record coverage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Keys and counts by partition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Investigate missing or extra IDs</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Financial values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Totals by entity and currency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Hold financial release</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Historical state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Effective dates and versions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Repair time or mapping logic</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Relationships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Orphans and duplicate references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Resolve integrity errors</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Access parity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Authorised and denied role tests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Block release on leakage</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BCE37341-565D-4E2C-90F4-564F7B1C4FA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FBE22BA3-9207-4776-BA36-D19F002C71D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BBC1FA2C-04B2-455F-BF11-5D241A73424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07 / 25</a:t>
            </a:r>
          </a:p>
        </p:txBody>
      </p:sp>
    </p:spTree>
    <p:extLst>
      <p:ext uri="{BB962C8B-B14F-4D97-AF65-F5344CB8AC3E}">
        <p14:creationId xmlns:p14="http://schemas.microsoft.com/office/powerpoint/2010/main" val="2113104325"/>
      </p:ext>
    </p:extLst>
  </p:cSld>
</p:sld>
</file>

<file path=ppt/slides/slide8.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ecb2d8d24474b9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9DD34CD-5CC1-4788-9B23-D4AB21535F7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Migration stage two: controlled cutover</a:t>
            </a:r>
          </a:p>
        </p:txBody>
      </p:sp>
      <p:sp>
        <p:nvSpPr>
          <p:cNvPr id="3" name="">
            <a:extLst xmlns:a="http://schemas.openxmlformats.org/drawingml/2006/main">
              <a:ext uri="{FF2B5EF4-FFF2-40B4-BE49-F238E27FC236}">
                <a16:creationId xmlns:a16="http://schemas.microsoft.com/office/drawing/2014/main" id="{4C488033-C1A4-4749-B6EF-EA8826BDA62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The application owner approves the transition and the recovery path.</a:t>
            </a:r>
          </a:p>
        </p:txBody>
      </p:sp>
      <p:sp>
        <p:nvSpPr>
          <p:cNvPr id="4" name="">
            <a:extLst xmlns:a="http://schemas.openxmlformats.org/drawingml/2006/main">
              <a:ext uri="{FF2B5EF4-FFF2-40B4-BE49-F238E27FC236}">
                <a16:creationId xmlns:a16="http://schemas.microsoft.com/office/drawing/2014/main" id="{0DA35276-B383-4A43-AAC1-99EE4E25BF30}"/>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BFED37A-B659-4832-A884-486666FE2707}"/>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76B9E9F-23BD-4B1E-9C98-78D5F2468A6E}"/>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Synchronise</a:t>
            </a:r>
          </a:p>
        </p:txBody>
      </p:sp>
      <p:sp>
        <p:nvSpPr>
          <p:cNvPr id="7" name="">
            <a:extLst xmlns:a="http://schemas.openxmlformats.org/drawingml/2006/main">
              <a:ext uri="{FF2B5EF4-FFF2-40B4-BE49-F238E27FC236}">
                <a16:creationId xmlns:a16="http://schemas.microsoft.com/office/drawing/2014/main" id="{6038E1FA-FA25-48EC-85F2-2E5280D61592}"/>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Apply permitted changes and check replication lag.</a:t>
            </a:r>
          </a:p>
        </p:txBody>
      </p:sp>
      <p:sp>
        <p:nvSpPr>
          <p:cNvPr id="8" name="">
            <a:extLst xmlns:a="http://schemas.openxmlformats.org/drawingml/2006/main">
              <a:ext uri="{FF2B5EF4-FFF2-40B4-BE49-F238E27FC236}">
                <a16:creationId xmlns:a16="http://schemas.microsoft.com/office/drawing/2014/main" id="{95E39AE9-743B-4667-B826-2759875BD648}"/>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13363C5-8579-4FB9-B5CE-E521478C3FE8}"/>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ADF152EB-FAFC-4094-87FF-38DEF782CB53}"/>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Rehearse</a:t>
            </a:r>
          </a:p>
        </p:txBody>
      </p:sp>
      <p:sp>
        <p:nvSpPr>
          <p:cNvPr id="11" name="">
            <a:extLst xmlns:a="http://schemas.openxmlformats.org/drawingml/2006/main">
              <a:ext uri="{FF2B5EF4-FFF2-40B4-BE49-F238E27FC236}">
                <a16:creationId xmlns:a16="http://schemas.microsoft.com/office/drawing/2014/main" id="{22B5A7E1-E777-43F3-8DBD-1B79A43B2C58}"/>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Test cutover, application behaviour and rollback.</a:t>
            </a:r>
          </a:p>
        </p:txBody>
      </p:sp>
      <p:sp>
        <p:nvSpPr>
          <p:cNvPr id="12" name="">
            <a:extLst xmlns:a="http://schemas.openxmlformats.org/drawingml/2006/main">
              <a:ext uri="{FF2B5EF4-FFF2-40B4-BE49-F238E27FC236}">
                <a16:creationId xmlns:a16="http://schemas.microsoft.com/office/drawing/2014/main" id="{42D30ED4-3CC9-43BB-BC88-3DF895852556}"/>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A39F517-7C81-4EF2-A420-D7F851DE0294}"/>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4414A404-AEC5-42E1-A024-FBDF2F516382}"/>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Switch</a:t>
            </a:r>
          </a:p>
        </p:txBody>
      </p:sp>
      <p:sp>
        <p:nvSpPr>
          <p:cNvPr id="15" name="">
            <a:extLst xmlns:a="http://schemas.openxmlformats.org/drawingml/2006/main">
              <a:ext uri="{FF2B5EF4-FFF2-40B4-BE49-F238E27FC236}">
                <a16:creationId xmlns:a16="http://schemas.microsoft.com/office/drawing/2014/main" id="{282079F8-E9E1-4C68-B85A-C9B2F760817A}"/>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an approved window and a final reconciliation.</a:t>
            </a:r>
          </a:p>
        </p:txBody>
      </p:sp>
      <p:sp>
        <p:nvSpPr>
          <p:cNvPr id="16" name="">
            <a:extLst xmlns:a="http://schemas.openxmlformats.org/drawingml/2006/main">
              <a:ext uri="{FF2B5EF4-FFF2-40B4-BE49-F238E27FC236}">
                <a16:creationId xmlns:a16="http://schemas.microsoft.com/office/drawing/2014/main" id="{30BFE1CE-53A0-4D9F-8913-7725907BC7CC}"/>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3B30765-877D-4A80-A192-F134CB7BA07F}"/>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E24F83E5-686E-4D12-B147-3148B6BD6812}"/>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Observe</a:t>
            </a:r>
          </a:p>
        </p:txBody>
      </p:sp>
      <p:sp>
        <p:nvSpPr>
          <p:cNvPr id="19" name="">
            <a:extLst xmlns:a="http://schemas.openxmlformats.org/drawingml/2006/main">
              <a:ext uri="{FF2B5EF4-FFF2-40B4-BE49-F238E27FC236}">
                <a16:creationId xmlns:a16="http://schemas.microsoft.com/office/drawing/2014/main" id="{C4886319-3D0B-42F4-8D0B-1D8E96B58FCA}"/>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Monitor service and retain the rollback option.</a:t>
            </a:r>
          </a:p>
        </p:txBody>
      </p:sp>
      <p:sp>
        <p:nvSpPr>
          <p:cNvPr id="23" name="">
            <a:extLst xmlns:a="http://schemas.openxmlformats.org/drawingml/2006/main">
              <a:ext uri="{FF2B5EF4-FFF2-40B4-BE49-F238E27FC236}">
                <a16:creationId xmlns:a16="http://schemas.microsoft.com/office/drawing/2014/main" id="{EADA94D9-54C3-4B23-BDD5-E6F8D33577A9}"/>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1E659835-37DC-4F69-991B-D8D1A7BBD6A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CA5E8144-3D74-4626-A79A-F6976EF4382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79EDD9A1-6C72-47DC-B663-646AB5F943E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08 / 25</a:t>
            </a:r>
          </a:p>
        </p:txBody>
      </p:sp>
    </p:spTree>
    <p:extLst>
      <p:ext uri="{BB962C8B-B14F-4D97-AF65-F5344CB8AC3E}">
        <p14:creationId xmlns:p14="http://schemas.microsoft.com/office/powerpoint/2010/main" val="294411009"/>
      </p:ext>
    </p:extLst>
  </p:cSld>
</p:sld>
</file>

<file path=ppt/slides/slide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4380dad581e41a6"/>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A91B615-5B59-4DC1-9897-42DC5F46D9E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cutover decision with explicit gates</a:t>
            </a:r>
          </a:p>
        </p:txBody>
      </p:sp>
      <p:sp>
        <p:nvSpPr>
          <p:cNvPr id="3" name="">
            <a:extLst xmlns:a="http://schemas.openxmlformats.org/drawingml/2006/main">
              <a:ext uri="{FF2B5EF4-FFF2-40B4-BE49-F238E27FC236}">
                <a16:creationId xmlns:a16="http://schemas.microsoft.com/office/drawing/2014/main" id="{7DF235B5-08DC-4DD0-8FCF-B0873478121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Example acceptance criteria must match the workload and contractual commitments.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Gate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Required evidence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Decision owner</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Data parity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No unexplained material differences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Business data owner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Application behaviour</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Critical journeys pass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Application owner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Performance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Agreed latency and load tests pass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Service owner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Recovery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Rollback rehearsal succeeds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Database Engineer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Security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Access and audit tests pass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Security owner</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AFF1537B-5E1F-4544-8172-8F1E4003692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407EC582-90FA-47E6-982B-A86D7350E90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0DC88D6F-9955-4BBD-8E1A-B490B75CF7B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09 / 25</a:t>
            </a:r>
          </a:p>
        </p:txBody>
      </p:sp>
    </p:spTree>
    <p:extLst>
      <p:ext uri="{BB962C8B-B14F-4D97-AF65-F5344CB8AC3E}">
        <p14:creationId xmlns:p14="http://schemas.microsoft.com/office/powerpoint/2010/main" val="454252526"/>
      </p:ext>
    </p:extLst>
  </p:cSld>
</p:sld>
</file>

<file path=ppt/slides/slide1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92c9c62e08341c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329E140-791E-4193-8071-0C45B39D802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Rollback is an operating design</a:t>
            </a:r>
          </a:p>
        </p:txBody>
      </p:sp>
      <p:sp>
        <p:nvSpPr>
          <p:cNvPr id="3" name="">
            <a:extLst xmlns:a="http://schemas.openxmlformats.org/drawingml/2006/main">
              <a:ext uri="{FF2B5EF4-FFF2-40B4-BE49-F238E27FC236}">
                <a16:creationId xmlns:a16="http://schemas.microsoft.com/office/drawing/2014/main" id="{87F081BB-62EB-4093-810F-8D0CB03C2BA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Reversing a connection string is insufficient when both systems have accepted writes.</a:t>
            </a:r>
          </a:p>
        </p:txBody>
      </p:sp>
      <p:sp>
        <p:nvSpPr>
          <p:cNvPr id="4" name="">
            <a:extLst xmlns:a="http://schemas.openxmlformats.org/drawingml/2006/main">
              <a:ext uri="{FF2B5EF4-FFF2-40B4-BE49-F238E27FC236}">
                <a16:creationId xmlns:a16="http://schemas.microsoft.com/office/drawing/2014/main" id="{E1A09D04-399F-4FA7-A523-B65E182A8A3B}"/>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9B075C7-86CA-4522-93F1-3F5EDAC275EE}"/>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Before the switch</a:t>
            </a:r>
          </a:p>
        </p:txBody>
      </p:sp>
      <p:sp>
        <p:nvSpPr>
          <p:cNvPr id="6" name="">
            <a:extLst xmlns:a="http://schemas.openxmlformats.org/drawingml/2006/main">
              <a:ext uri="{FF2B5EF4-FFF2-40B4-BE49-F238E27FC236}">
                <a16:creationId xmlns:a16="http://schemas.microsoft.com/office/drawing/2014/main" id="{809089C4-4A9E-442F-8DBE-2851543B5461}"/>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Define the authoritative writer.</a:t>
            </a:r>
          </a:p>
        </p:txBody>
      </p:sp>
      <p:sp>
        <p:nvSpPr>
          <p:cNvPr id="7" name="">
            <a:extLst xmlns:a="http://schemas.openxmlformats.org/drawingml/2006/main">
              <a:ext uri="{FF2B5EF4-FFF2-40B4-BE49-F238E27FC236}">
                <a16:creationId xmlns:a16="http://schemas.microsoft.com/office/drawing/2014/main" id="{6654750C-3BBE-4C6F-9795-9277FD3B2413}"/>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Document how post-cutover changes return.</a:t>
            </a:r>
          </a:p>
        </p:txBody>
      </p:sp>
      <p:sp>
        <p:nvSpPr>
          <p:cNvPr id="8" name="">
            <a:extLst xmlns:a="http://schemas.openxmlformats.org/drawingml/2006/main">
              <a:ext uri="{FF2B5EF4-FFF2-40B4-BE49-F238E27FC236}">
                <a16:creationId xmlns:a16="http://schemas.microsoft.com/office/drawing/2014/main" id="{F00EA737-42D9-4170-9AA4-E1CCBD1EA64C}"/>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Set the rollback decision window.</a:t>
            </a:r>
          </a:p>
        </p:txBody>
      </p:sp>
      <p:sp>
        <p:nvSpPr>
          <p:cNvPr id="9" name="">
            <a:extLst xmlns:a="http://schemas.openxmlformats.org/drawingml/2006/main">
              <a:ext uri="{FF2B5EF4-FFF2-40B4-BE49-F238E27FC236}">
                <a16:creationId xmlns:a16="http://schemas.microsoft.com/office/drawing/2014/main" id="{DA0EA0B9-8F8B-4E63-BEB0-BF70F14C5B2A}"/>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7057FC2-C99A-4FD3-9FB4-2D03A1F74962}"/>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If rollback is required</a:t>
            </a:r>
          </a:p>
        </p:txBody>
      </p:sp>
      <p:sp>
        <p:nvSpPr>
          <p:cNvPr id="11" name="">
            <a:extLst xmlns:a="http://schemas.openxmlformats.org/drawingml/2006/main">
              <a:ext uri="{FF2B5EF4-FFF2-40B4-BE49-F238E27FC236}">
                <a16:creationId xmlns:a16="http://schemas.microsoft.com/office/drawing/2014/main" id="{2AC2D683-E3E9-42F6-AC65-0BFB1F853255}"/>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Pause or control affected writes.</a:t>
            </a:r>
          </a:p>
        </p:txBody>
      </p:sp>
      <p:sp>
        <p:nvSpPr>
          <p:cNvPr id="12" name="">
            <a:extLst xmlns:a="http://schemas.openxmlformats.org/drawingml/2006/main">
              <a:ext uri="{FF2B5EF4-FFF2-40B4-BE49-F238E27FC236}">
                <a16:creationId xmlns:a16="http://schemas.microsoft.com/office/drawing/2014/main" id="{F5EEBE11-8F76-4B6D-8993-85ACFFCCF84E}"/>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Reconcile changes before restoring traffic.</a:t>
            </a:r>
          </a:p>
        </p:txBody>
      </p:sp>
      <p:sp>
        <p:nvSpPr>
          <p:cNvPr id="13" name="">
            <a:extLst xmlns:a="http://schemas.openxmlformats.org/drawingml/2006/main">
              <a:ext uri="{FF2B5EF4-FFF2-40B4-BE49-F238E27FC236}">
                <a16:creationId xmlns:a16="http://schemas.microsoft.com/office/drawing/2014/main" id="{DACA0BAE-5B48-4A2D-8D76-8556F6FAD959}"/>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Record owner approval and recovery evidence.</a:t>
            </a:r>
          </a:p>
        </p:txBody>
      </p:sp>
      <p:sp>
        <p:nvSpPr>
          <p:cNvPr id="14" name="">
            <a:extLst xmlns:a="http://schemas.openxmlformats.org/drawingml/2006/main">
              <a:ext uri="{FF2B5EF4-FFF2-40B4-BE49-F238E27FC236}">
                <a16:creationId xmlns:a16="http://schemas.microsoft.com/office/drawing/2014/main" id="{7B2F0567-D6D4-41F5-B77E-6F570CFEB37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5" name="">
            <a:extLst xmlns:a="http://schemas.openxmlformats.org/drawingml/2006/main">
              <a:ext uri="{FF2B5EF4-FFF2-40B4-BE49-F238E27FC236}">
                <a16:creationId xmlns:a16="http://schemas.microsoft.com/office/drawing/2014/main" id="{27460A66-A958-4EB1-BC3C-F45D21C8C80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F33B4D2-77F0-4568-9CB0-D5F021929AE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10 / 25</a:t>
            </a:r>
          </a:p>
        </p:txBody>
      </p:sp>
    </p:spTree>
    <p:extLst>
      <p:ext uri="{BB962C8B-B14F-4D97-AF65-F5344CB8AC3E}">
        <p14:creationId xmlns:p14="http://schemas.microsoft.com/office/powerpoint/2010/main" val="1063546731"/>
      </p:ext>
    </p:extLst>
  </p:cSld>
</p:sld>
</file>

<file path=ppt/slides/slide1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dabce91192ba42a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E465379-1CAA-48BD-AE67-A80C1118CDD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Query performance investigation</a:t>
            </a:r>
          </a:p>
        </p:txBody>
      </p:sp>
      <p:sp>
        <p:nvSpPr>
          <p:cNvPr id="3" name="">
            <a:extLst xmlns:a="http://schemas.openxmlformats.org/drawingml/2006/main">
              <a:ext uri="{FF2B5EF4-FFF2-40B4-BE49-F238E27FC236}">
                <a16:creationId xmlns:a16="http://schemas.microsoft.com/office/drawing/2014/main" id="{861FE816-75BA-44F7-8F10-1B6A6BCA3D7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Optimisation begins with the actual query and workload, not an assumed platform benchmark.</a:t>
            </a:r>
          </a:p>
        </p:txBody>
      </p:sp>
      <p:sp>
        <p:nvSpPr>
          <p:cNvPr id="4" name="">
            <a:extLst xmlns:a="http://schemas.openxmlformats.org/drawingml/2006/main">
              <a:ext uri="{FF2B5EF4-FFF2-40B4-BE49-F238E27FC236}">
                <a16:creationId xmlns:a16="http://schemas.microsoft.com/office/drawing/2014/main" id="{42B990B7-89AD-4627-80F5-61D47DEF4728}"/>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E64FC7C-29E0-41E7-9E33-2E1566B06DB8}"/>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E70004E-E68A-498A-867C-6F911A14A353}"/>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Measure</a:t>
            </a:r>
          </a:p>
        </p:txBody>
      </p:sp>
      <p:sp>
        <p:nvSpPr>
          <p:cNvPr id="7" name="">
            <a:extLst xmlns:a="http://schemas.openxmlformats.org/drawingml/2006/main">
              <a:ext uri="{FF2B5EF4-FFF2-40B4-BE49-F238E27FC236}">
                <a16:creationId xmlns:a16="http://schemas.microsoft.com/office/drawing/2014/main" id="{2C68E5ED-39B9-4507-9552-9D9380AC264F}"/>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Capture latency, concurrency and resource use.</a:t>
            </a:r>
          </a:p>
        </p:txBody>
      </p:sp>
      <p:sp>
        <p:nvSpPr>
          <p:cNvPr id="8" name="">
            <a:extLst xmlns:a="http://schemas.openxmlformats.org/drawingml/2006/main">
              <a:ext uri="{FF2B5EF4-FFF2-40B4-BE49-F238E27FC236}">
                <a16:creationId xmlns:a16="http://schemas.microsoft.com/office/drawing/2014/main" id="{C6EA31F3-1C72-480D-B515-30106BE38956}"/>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2DCF2F2-7978-46D8-9670-79911DB0EA07}"/>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F6310A88-8464-4259-8D25-7A04482147C5}"/>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Explain</a:t>
            </a:r>
          </a:p>
        </p:txBody>
      </p:sp>
      <p:sp>
        <p:nvSpPr>
          <p:cNvPr id="11" name="">
            <a:extLst xmlns:a="http://schemas.openxmlformats.org/drawingml/2006/main">
              <a:ext uri="{FF2B5EF4-FFF2-40B4-BE49-F238E27FC236}">
                <a16:creationId xmlns:a16="http://schemas.microsoft.com/office/drawing/2014/main" id="{92F96F52-AFFD-481C-80E2-5D24855851AA}"/>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Inspect access paths, joins and scanned volume.</a:t>
            </a:r>
          </a:p>
        </p:txBody>
      </p:sp>
      <p:sp>
        <p:nvSpPr>
          <p:cNvPr id="12" name="">
            <a:extLst xmlns:a="http://schemas.openxmlformats.org/drawingml/2006/main">
              <a:ext uri="{FF2B5EF4-FFF2-40B4-BE49-F238E27FC236}">
                <a16:creationId xmlns:a16="http://schemas.microsoft.com/office/drawing/2014/main" id="{552501DD-6522-4EC4-A77B-89CD42CA64A1}"/>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2A2AEAB-E12C-4C0F-82D4-FD17D012D259}"/>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27CD464C-0665-4EB4-8C7C-B2284B1BC326}"/>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Change</a:t>
            </a:r>
          </a:p>
        </p:txBody>
      </p:sp>
      <p:sp>
        <p:nvSpPr>
          <p:cNvPr id="15" name="">
            <a:extLst xmlns:a="http://schemas.openxmlformats.org/drawingml/2006/main">
              <a:ext uri="{FF2B5EF4-FFF2-40B4-BE49-F238E27FC236}">
                <a16:creationId xmlns:a16="http://schemas.microsoft.com/office/drawing/2014/main" id="{88E42FED-C203-4EF4-BC69-16A1361BAA29}"/>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Test indexing, partitioning or query revisions.</a:t>
            </a:r>
          </a:p>
        </p:txBody>
      </p:sp>
      <p:sp>
        <p:nvSpPr>
          <p:cNvPr id="16" name="">
            <a:extLst xmlns:a="http://schemas.openxmlformats.org/drawingml/2006/main">
              <a:ext uri="{FF2B5EF4-FFF2-40B4-BE49-F238E27FC236}">
                <a16:creationId xmlns:a16="http://schemas.microsoft.com/office/drawing/2014/main" id="{E86DA1AE-BCA4-4E0A-8235-D6D8A6D8AE06}"/>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F3FF8C1-C915-444B-B879-4C4EB81F047B}"/>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169DC78C-4B0D-4944-9F23-0FF8E6D5BB13}"/>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Verify</a:t>
            </a:r>
          </a:p>
        </p:txBody>
      </p:sp>
      <p:sp>
        <p:nvSpPr>
          <p:cNvPr id="19" name="">
            <a:extLst xmlns:a="http://schemas.openxmlformats.org/drawingml/2006/main">
              <a:ext uri="{FF2B5EF4-FFF2-40B4-BE49-F238E27FC236}">
                <a16:creationId xmlns:a16="http://schemas.microsoft.com/office/drawing/2014/main" id="{6FFFD3B7-2A42-4B48-956F-F72AABB98E3F}"/>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results, cost and write-side impact.</a:t>
            </a:r>
          </a:p>
        </p:txBody>
      </p:sp>
      <p:sp>
        <p:nvSpPr>
          <p:cNvPr id="23" name="">
            <a:extLst xmlns:a="http://schemas.openxmlformats.org/drawingml/2006/main">
              <a:ext uri="{FF2B5EF4-FFF2-40B4-BE49-F238E27FC236}">
                <a16:creationId xmlns:a16="http://schemas.microsoft.com/office/drawing/2014/main" id="{1199C7ED-F4FC-406C-B7D6-677374CCF687}"/>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40A93CED-C958-4AB5-A42A-D5D5421E69F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E14ADBC3-4EB4-43AB-BE92-FA99D1629AE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FCC79CB3-96D6-4AB4-AEA8-FDA8124C799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11 / 25</a:t>
            </a:r>
          </a:p>
        </p:txBody>
      </p:sp>
    </p:spTree>
    <p:extLst>
      <p:ext uri="{BB962C8B-B14F-4D97-AF65-F5344CB8AC3E}">
        <p14:creationId xmlns:p14="http://schemas.microsoft.com/office/powerpoint/2010/main" val="1236983515"/>
      </p:ext>
    </p:extLst>
  </p:cSld>
</p:sld>
</file>

<file path=ppt/slides/slide1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148478cb8a346d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FDA75EA-8A5C-44A3-99FC-DD9DE4DA44D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Latency under an agreed load test</a:t>
            </a:r>
          </a:p>
        </p:txBody>
      </p:sp>
      <p:sp>
        <p:nvSpPr>
          <p:cNvPr id="3" name="">
            <a:extLst xmlns:a="http://schemas.openxmlformats.org/drawingml/2006/main">
              <a:ext uri="{FF2B5EF4-FFF2-40B4-BE49-F238E27FC236}">
                <a16:creationId xmlns:a16="http://schemas.microsoft.com/office/drawing/2014/main" id="{F9051212-5DF2-4B69-9284-03F0CFD9A0F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example: p95 query latency after a targeted optimisation.</a:t>
            </a:r>
          </a:p>
        </p:txBody>
      </p:sp>
      <p:sp>
        <p:nvSpPr>
          <p:cNvPr id="4" name="">
            <a:extLst xmlns:a="http://schemas.openxmlformats.org/drawingml/2006/main">
              <a:ext uri="{FF2B5EF4-FFF2-40B4-BE49-F238E27FC236}">
                <a16:creationId xmlns:a16="http://schemas.microsoft.com/office/drawing/2014/main" id="{80CC6130-9E0B-485F-8E90-2C7CA821A821}"/>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p95 query latency, milliseconds</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1a925408a7154928"/>
          </a:graphicData>
        </a:graphic>
      </p:graphicFrame>
      <p:sp>
        <p:nvSpPr>
          <p:cNvPr id="6" name="">
            <a:extLst xmlns:a="http://schemas.openxmlformats.org/drawingml/2006/main">
              <a:ext uri="{FF2B5EF4-FFF2-40B4-BE49-F238E27FC236}">
                <a16:creationId xmlns:a16="http://schemas.microsoft.com/office/drawing/2014/main" id="{CD8B3EA2-FF48-4869-AFAF-57C24135AC57}"/>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B0B2FED-4964-42BF-98E1-2388253F8BF7}"/>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62.5%</a:t>
            </a:r>
          </a:p>
        </p:txBody>
      </p:sp>
      <p:sp>
        <p:nvSpPr>
          <p:cNvPr id="8" name="">
            <a:extLst xmlns:a="http://schemas.openxmlformats.org/drawingml/2006/main">
              <a:ext uri="{FF2B5EF4-FFF2-40B4-BE49-F238E27FC236}">
                <a16:creationId xmlns:a16="http://schemas.microsoft.com/office/drawing/2014/main" id="{6E1B174B-FA1D-4CD8-A683-F9D309477E28}"/>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Illustrative reduction</a:t>
            </a:r>
          </a:p>
        </p:txBody>
      </p:sp>
      <p:sp>
        <p:nvSpPr>
          <p:cNvPr id="9" name="">
            <a:extLst xmlns:a="http://schemas.openxmlformats.org/drawingml/2006/main">
              <a:ext uri="{FF2B5EF4-FFF2-40B4-BE49-F238E27FC236}">
                <a16:creationId xmlns:a16="http://schemas.microsoft.com/office/drawing/2014/main" id="{44EDE80B-1607-4654-B4E9-E6A97BDC144E}"/>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(2,400 − 900) / 2,400. Validate correctness and the same workload.</a:t>
            </a:r>
          </a:p>
        </p:txBody>
      </p:sp>
      <p:sp>
        <p:nvSpPr>
          <p:cNvPr id="10" name="">
            <a:extLst xmlns:a="http://schemas.openxmlformats.org/drawingml/2006/main">
              <a:ext uri="{FF2B5EF4-FFF2-40B4-BE49-F238E27FC236}">
                <a16:creationId xmlns:a16="http://schemas.microsoft.com/office/drawing/2014/main" id="{20AE3D9A-CADF-46BE-93D1-A1B666ABBF0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E521D89A-8198-4F44-8A78-31CEA8A7AE1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4E87285C-F611-4E15-9128-3D9AC8E695B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12 / 25</a:t>
            </a:r>
          </a:p>
        </p:txBody>
      </p:sp>
    </p:spTree>
    <p:extLst>
      <p:ext uri="{BB962C8B-B14F-4D97-AF65-F5344CB8AC3E}">
        <p14:creationId xmlns:p14="http://schemas.microsoft.com/office/powerpoint/2010/main" val="113570016"/>
      </p:ext>
    </p:extLst>
  </p:cSld>
</p:sld>
</file>

<file path=ppt/slides/slide1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f7d2e74502f47f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4BB64E0-352C-41DC-BA4F-4F79F407971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Performance without hidden trade-offs</a:t>
            </a:r>
          </a:p>
        </p:txBody>
      </p:sp>
      <p:sp>
        <p:nvSpPr>
          <p:cNvPr id="3" name="">
            <a:extLst xmlns:a="http://schemas.openxmlformats.org/drawingml/2006/main">
              <a:ext uri="{FF2B5EF4-FFF2-40B4-BE49-F238E27FC236}">
                <a16:creationId xmlns:a16="http://schemas.microsoft.com/office/drawing/2014/main" id="{DC634CBB-E65E-4EFE-A446-2C3C07D0C6E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Every optimisation needs a workload-specific test.</a:t>
            </a:r>
          </a:p>
        </p:txBody>
      </p:sp>
      <p:sp>
        <p:nvSpPr>
          <p:cNvPr id="4" name="">
            <a:extLst xmlns:a="http://schemas.openxmlformats.org/drawingml/2006/main">
              <a:ext uri="{FF2B5EF4-FFF2-40B4-BE49-F238E27FC236}">
                <a16:creationId xmlns:a16="http://schemas.microsoft.com/office/drawing/2014/main" id="{BA049D6A-DFB5-48DE-94C7-5F9ED6F5F731}"/>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A2C4112-4A9F-4CA2-B468-E5936E4A63CB}"/>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Indexing</a:t>
            </a:r>
          </a:p>
        </p:txBody>
      </p:sp>
      <p:sp>
        <p:nvSpPr>
          <p:cNvPr id="6" name="">
            <a:extLst xmlns:a="http://schemas.openxmlformats.org/drawingml/2006/main">
              <a:ext uri="{FF2B5EF4-FFF2-40B4-BE49-F238E27FC236}">
                <a16:creationId xmlns:a16="http://schemas.microsoft.com/office/drawing/2014/main" id="{E24D0821-E6C0-4C7F-9C7E-C2BF8EB523E2}"/>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Measure faster reads against write overhead and storage. Remove ineffective indexes after review.</a:t>
            </a:r>
          </a:p>
        </p:txBody>
      </p:sp>
      <p:sp>
        <p:nvSpPr>
          <p:cNvPr id="7" name="">
            <a:extLst xmlns:a="http://schemas.openxmlformats.org/drawingml/2006/main">
              <a:ext uri="{FF2B5EF4-FFF2-40B4-BE49-F238E27FC236}">
                <a16:creationId xmlns:a16="http://schemas.microsoft.com/office/drawing/2014/main" id="{7E1631D8-C462-4C7C-9A2A-3994174807E7}"/>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BC678DD-CC3F-49F6-ABBB-FAC11FA75E83}"/>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Partitioning</a:t>
            </a:r>
          </a:p>
        </p:txBody>
      </p:sp>
      <p:sp>
        <p:nvSpPr>
          <p:cNvPr id="9" name="">
            <a:extLst xmlns:a="http://schemas.openxmlformats.org/drawingml/2006/main">
              <a:ext uri="{FF2B5EF4-FFF2-40B4-BE49-F238E27FC236}">
                <a16:creationId xmlns:a16="http://schemas.microsoft.com/office/drawing/2014/main" id="{F731322E-97F9-47B4-9F7C-2AE8D7EB5EA7}"/>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Align pruning with common filters. Check skew and maintenance work.</a:t>
            </a:r>
          </a:p>
        </p:txBody>
      </p:sp>
      <p:sp>
        <p:nvSpPr>
          <p:cNvPr id="10" name="">
            <a:extLst xmlns:a="http://schemas.openxmlformats.org/drawingml/2006/main">
              <a:ext uri="{FF2B5EF4-FFF2-40B4-BE49-F238E27FC236}">
                <a16:creationId xmlns:a16="http://schemas.microsoft.com/office/drawing/2014/main" id="{B9E00E01-E2A8-46A3-8B6B-5FB9BFAF03B5}"/>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86D7E4A-0C43-4845-A2E5-2236A4162F11}"/>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Workload separation</a:t>
            </a:r>
          </a:p>
        </p:txBody>
      </p:sp>
      <p:sp>
        <p:nvSpPr>
          <p:cNvPr id="12" name="">
            <a:extLst xmlns:a="http://schemas.openxmlformats.org/drawingml/2006/main">
              <a:ext uri="{FF2B5EF4-FFF2-40B4-BE49-F238E27FC236}">
                <a16:creationId xmlns:a16="http://schemas.microsoft.com/office/drawing/2014/main" id="{1794BA5D-7F27-424C-BE9D-F767D58EF218}"/>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Manage batch and interactive demand. Verify concurrency and resource limits at peak load.</a:t>
            </a:r>
          </a:p>
        </p:txBody>
      </p:sp>
      <p:sp>
        <p:nvSpPr>
          <p:cNvPr id="13" name="">
            <a:extLst xmlns:a="http://schemas.openxmlformats.org/drawingml/2006/main">
              <a:ext uri="{FF2B5EF4-FFF2-40B4-BE49-F238E27FC236}">
                <a16:creationId xmlns:a16="http://schemas.microsoft.com/office/drawing/2014/main" id="{2DE9D579-5D15-420D-96B9-C281778555A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12A8BABC-FB00-41ED-AA74-4F6372DA400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CAFECF31-87CF-41B7-95AA-FE8DD396201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13 / 25</a:t>
            </a:r>
          </a:p>
        </p:txBody>
      </p:sp>
    </p:spTree>
    <p:extLst>
      <p:ext uri="{BB962C8B-B14F-4D97-AF65-F5344CB8AC3E}">
        <p14:creationId xmlns:p14="http://schemas.microsoft.com/office/powerpoint/2010/main" val="57251992"/>
      </p:ext>
    </p:extLst>
  </p:cSld>
</p:sld>
</file>

<file path=ppt/slides/slide1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e51c19419d640a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ED1CB28-5825-4A40-86BC-018DEA7829C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for database operations</a:t>
            </a:r>
          </a:p>
        </p:txBody>
      </p:sp>
      <p:sp>
        <p:nvSpPr>
          <p:cNvPr id="3" name="">
            <a:extLst xmlns:a="http://schemas.openxmlformats.org/drawingml/2006/main">
              <a:ext uri="{FF2B5EF4-FFF2-40B4-BE49-F238E27FC236}">
                <a16:creationId xmlns:a16="http://schemas.microsoft.com/office/drawing/2014/main" id="{46E092C8-D4E9-40F3-AED9-8F2466D49C8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Administrative power requires explicit boundaries and evidence.</a:t>
            </a:r>
          </a:p>
        </p:txBody>
      </p:sp>
      <p:sp>
        <p:nvSpPr>
          <p:cNvPr id="4" name="">
            <a:extLst xmlns:a="http://schemas.openxmlformats.org/drawingml/2006/main">
              <a:ext uri="{FF2B5EF4-FFF2-40B4-BE49-F238E27FC236}">
                <a16:creationId xmlns:a16="http://schemas.microsoft.com/office/drawing/2014/main" id="{2B401EDB-EF51-427F-A226-0B55C1EC5A78}"/>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E6A8685-6C09-42A4-886E-338C37FA8F13}"/>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Privilege</a:t>
            </a:r>
          </a:p>
        </p:txBody>
      </p:sp>
      <p:sp>
        <p:nvSpPr>
          <p:cNvPr id="6" name="">
            <a:extLst xmlns:a="http://schemas.openxmlformats.org/drawingml/2006/main">
              <a:ext uri="{FF2B5EF4-FFF2-40B4-BE49-F238E27FC236}">
                <a16:creationId xmlns:a16="http://schemas.microsoft.com/office/drawing/2014/main" id="{35B1D203-4523-4CCA-8569-A8D6936420D5}"/>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Separate application, analyst and operator roles. Minimise standing administrative rights.</a:t>
            </a:r>
          </a:p>
        </p:txBody>
      </p:sp>
      <p:sp>
        <p:nvSpPr>
          <p:cNvPr id="7" name="">
            <a:extLst xmlns:a="http://schemas.openxmlformats.org/drawingml/2006/main">
              <a:ext uri="{FF2B5EF4-FFF2-40B4-BE49-F238E27FC236}">
                <a16:creationId xmlns:a16="http://schemas.microsoft.com/office/drawing/2014/main" id="{CFA820B9-C455-4507-A34D-354C5373C08C}"/>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762DBA1-3F46-46A8-96BD-DDB406FA3C4E}"/>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Keys and secrets</a:t>
            </a:r>
          </a:p>
        </p:txBody>
      </p:sp>
      <p:sp>
        <p:nvSpPr>
          <p:cNvPr id="9" name="">
            <a:extLst xmlns:a="http://schemas.openxmlformats.org/drawingml/2006/main">
              <a:ext uri="{FF2B5EF4-FFF2-40B4-BE49-F238E27FC236}">
                <a16:creationId xmlns:a16="http://schemas.microsoft.com/office/drawing/2014/main" id="{3D0122EE-1CE4-4024-B867-61C09B149AFC}"/>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Agree key custody and rotation. Keep credentials out of scripts, dumps and diagnostic files.</a:t>
            </a:r>
          </a:p>
        </p:txBody>
      </p:sp>
      <p:sp>
        <p:nvSpPr>
          <p:cNvPr id="10" name="">
            <a:extLst xmlns:a="http://schemas.openxmlformats.org/drawingml/2006/main">
              <a:ext uri="{FF2B5EF4-FFF2-40B4-BE49-F238E27FC236}">
                <a16:creationId xmlns:a16="http://schemas.microsoft.com/office/drawing/2014/main" id="{95525D83-D5DF-4A1E-B9B3-12668A6EBC88}"/>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BD13CA6-0975-4B8B-AF1E-7A68EF5CE0DF}"/>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Audit</a:t>
            </a:r>
          </a:p>
        </p:txBody>
      </p:sp>
      <p:sp>
        <p:nvSpPr>
          <p:cNvPr id="12" name="">
            <a:extLst xmlns:a="http://schemas.openxmlformats.org/drawingml/2006/main">
              <a:ext uri="{FF2B5EF4-FFF2-40B4-BE49-F238E27FC236}">
                <a16:creationId xmlns:a16="http://schemas.microsoft.com/office/drawing/2014/main" id="{DBCE6A4A-7AB4-4C43-A93F-FE4ABE4C6D57}"/>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Review privileged actions and data access. Protect retention and restrict audit administration.</a:t>
            </a:r>
          </a:p>
        </p:txBody>
      </p:sp>
      <p:sp>
        <p:nvSpPr>
          <p:cNvPr id="13" name="">
            <a:extLst xmlns:a="http://schemas.openxmlformats.org/drawingml/2006/main">
              <a:ext uri="{FF2B5EF4-FFF2-40B4-BE49-F238E27FC236}">
                <a16:creationId xmlns:a16="http://schemas.microsoft.com/office/drawing/2014/main" id="{E1865BBA-3F45-49E3-B413-F8E76825075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6D507F2F-FBF0-43F9-BE38-B2A066F2BFE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406E7A2C-8AAE-417E-BD14-91F1212ADA2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14 / 25</a:t>
            </a:r>
          </a:p>
        </p:txBody>
      </p:sp>
    </p:spTree>
    <p:extLst>
      <p:ext uri="{BB962C8B-B14F-4D97-AF65-F5344CB8AC3E}">
        <p14:creationId xmlns:p14="http://schemas.microsoft.com/office/powerpoint/2010/main" val="229308687"/>
      </p:ext>
    </p:extLst>
  </p:cSld>
</p:sld>
</file>

<file path=ppt/slides/slide15.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02f94ba4de704c2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292CE34-DAA5-4580-99C0-9D60926AA6B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recovery rehearsal that proves service</a:t>
            </a:r>
          </a:p>
        </p:txBody>
      </p:sp>
      <p:sp>
        <p:nvSpPr>
          <p:cNvPr id="3" name="">
            <a:extLst xmlns:a="http://schemas.openxmlformats.org/drawingml/2006/main">
              <a:ext uri="{FF2B5EF4-FFF2-40B4-BE49-F238E27FC236}">
                <a16:creationId xmlns:a16="http://schemas.microsoft.com/office/drawing/2014/main" id="{6AB62FCC-CD8C-4B0D-9197-2DE8089E71B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GeneData’s Trust Center calls for agreed recovery expectations and operational ownership.</a:t>
            </a:r>
          </a:p>
        </p:txBody>
      </p:sp>
      <p:sp>
        <p:nvSpPr>
          <p:cNvPr id="4" name="">
            <a:extLst xmlns:a="http://schemas.openxmlformats.org/drawingml/2006/main">
              <a:ext uri="{FF2B5EF4-FFF2-40B4-BE49-F238E27FC236}">
                <a16:creationId xmlns:a16="http://schemas.microsoft.com/office/drawing/2014/main" id="{27758BBD-1D07-4A67-A97C-73B0B2D45312}"/>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9A34751-907C-4BBA-9E82-68CC2E1BC342}"/>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F980F56-5FEF-4081-95FA-C83B1F68D950}"/>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Restore</a:t>
            </a:r>
          </a:p>
        </p:txBody>
      </p:sp>
      <p:sp>
        <p:nvSpPr>
          <p:cNvPr id="7" name="">
            <a:extLst xmlns:a="http://schemas.openxmlformats.org/drawingml/2006/main">
              <a:ext uri="{FF2B5EF4-FFF2-40B4-BE49-F238E27FC236}">
                <a16:creationId xmlns:a16="http://schemas.microsoft.com/office/drawing/2014/main" id="{EB53BAE0-AA30-4E3F-A4F3-0CEFFB7018F7}"/>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Recover an isolated environment from the selected backup.</a:t>
            </a:r>
          </a:p>
        </p:txBody>
      </p:sp>
      <p:sp>
        <p:nvSpPr>
          <p:cNvPr id="8" name="">
            <a:extLst xmlns:a="http://schemas.openxmlformats.org/drawingml/2006/main">
              <a:ext uri="{FF2B5EF4-FFF2-40B4-BE49-F238E27FC236}">
                <a16:creationId xmlns:a16="http://schemas.microsoft.com/office/drawing/2014/main" id="{50C8B7B9-E11A-4C71-A6A0-06B3B1323CAD}"/>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82B1EB1-BF37-4FE1-8217-5E4ED4851B92}"/>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DBA96B82-E722-45D1-93E9-7A3A81CB63DE}"/>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Validate</a:t>
            </a:r>
          </a:p>
        </p:txBody>
      </p:sp>
      <p:sp>
        <p:nvSpPr>
          <p:cNvPr id="11" name="">
            <a:extLst xmlns:a="http://schemas.openxmlformats.org/drawingml/2006/main">
              <a:ext uri="{FF2B5EF4-FFF2-40B4-BE49-F238E27FC236}">
                <a16:creationId xmlns:a16="http://schemas.microsoft.com/office/drawing/2014/main" id="{A622192D-80E3-4EAB-9427-D0DC170B6AEF}"/>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Check integrity, access rules and business totals.</a:t>
            </a:r>
          </a:p>
        </p:txBody>
      </p:sp>
      <p:sp>
        <p:nvSpPr>
          <p:cNvPr id="12" name="">
            <a:extLst xmlns:a="http://schemas.openxmlformats.org/drawingml/2006/main">
              <a:ext uri="{FF2B5EF4-FFF2-40B4-BE49-F238E27FC236}">
                <a16:creationId xmlns:a16="http://schemas.microsoft.com/office/drawing/2014/main" id="{AEB0E20C-AA1C-4FEF-B2F1-48C48A152EA2}"/>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F66B52B-9C39-4291-9125-B91C67E696E1}"/>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4C70D731-9278-43D5-A006-C41D5793DC7C}"/>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Exercise</a:t>
            </a:r>
          </a:p>
        </p:txBody>
      </p:sp>
      <p:sp>
        <p:nvSpPr>
          <p:cNvPr id="15" name="">
            <a:extLst xmlns:a="http://schemas.openxmlformats.org/drawingml/2006/main">
              <a:ext uri="{FF2B5EF4-FFF2-40B4-BE49-F238E27FC236}">
                <a16:creationId xmlns:a16="http://schemas.microsoft.com/office/drawing/2014/main" id="{E98CF751-A433-4485-92BF-39B423B63070}"/>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Run critical application and reporting journeys.</a:t>
            </a:r>
          </a:p>
        </p:txBody>
      </p:sp>
      <p:sp>
        <p:nvSpPr>
          <p:cNvPr id="16" name="">
            <a:extLst xmlns:a="http://schemas.openxmlformats.org/drawingml/2006/main">
              <a:ext uri="{FF2B5EF4-FFF2-40B4-BE49-F238E27FC236}">
                <a16:creationId xmlns:a16="http://schemas.microsoft.com/office/drawing/2014/main" id="{B664F14A-C9DB-44EC-A39E-57FB95E50C4B}"/>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FAFDA36-3263-42FA-A630-7A5F0C458668}"/>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0FFB6DFC-6391-4CDC-A8E4-FE470843365A}"/>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Record</a:t>
            </a:r>
          </a:p>
        </p:txBody>
      </p:sp>
      <p:sp>
        <p:nvSpPr>
          <p:cNvPr id="19" name="">
            <a:extLst xmlns:a="http://schemas.openxmlformats.org/drawingml/2006/main">
              <a:ext uri="{FF2B5EF4-FFF2-40B4-BE49-F238E27FC236}">
                <a16:creationId xmlns:a16="http://schemas.microsoft.com/office/drawing/2014/main" id="{875445EB-D159-4984-9982-DC579F1A5C77}"/>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Measure the result and close recovery findings.</a:t>
            </a:r>
          </a:p>
        </p:txBody>
      </p:sp>
      <p:sp>
        <p:nvSpPr>
          <p:cNvPr id="23" name="">
            <a:extLst xmlns:a="http://schemas.openxmlformats.org/drawingml/2006/main">
              <a:ext uri="{FF2B5EF4-FFF2-40B4-BE49-F238E27FC236}">
                <a16:creationId xmlns:a16="http://schemas.microsoft.com/office/drawing/2014/main" id="{3C17D27C-1164-4DE9-8186-7426A64179E7}"/>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D89A7630-C543-4E10-9F9C-06D7175CB81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9F317A8A-115A-4B0C-957D-DE7176F3849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DBB798CF-4FBE-4806-B2F4-BD09CB96055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15 / 25</a:t>
            </a:r>
          </a:p>
        </p:txBody>
      </p:sp>
    </p:spTree>
    <p:extLst>
      <p:ext uri="{BB962C8B-B14F-4D97-AF65-F5344CB8AC3E}">
        <p14:creationId xmlns:p14="http://schemas.microsoft.com/office/powerpoint/2010/main" val="1679925716"/>
      </p:ext>
    </p:extLst>
  </p:cSld>
</p:sld>
</file>

<file path=ppt/slides/slide1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c9bf02dfbe84b46"/>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D0B795D-2224-4747-9B25-4B6EC2F45E2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RPO and RTO are different commitments</a:t>
            </a:r>
          </a:p>
        </p:txBody>
      </p:sp>
      <p:sp>
        <p:nvSpPr>
          <p:cNvPr id="3" name="">
            <a:extLst xmlns:a="http://schemas.openxmlformats.org/drawingml/2006/main">
              <a:ext uri="{FF2B5EF4-FFF2-40B4-BE49-F238E27FC236}">
                <a16:creationId xmlns:a16="http://schemas.microsoft.com/office/drawing/2014/main" id="{D171EC58-230D-4A03-B037-64B0DB6BBF0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Agree objectives per workload and verify them with measured rehearsals.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Measure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Meaning</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Evidence</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RPO</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Maximum tolerable data loss window</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Latest recovered transaction</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RTO</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Target time to restore service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Elapsed time to accepted service</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Retention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How long recoverable history remains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Restore from required dates</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Consistency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Related records recover coherently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Business and referential checks</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Responsibility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Who executes and approves recovery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Named roles and escalation</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7D8889C-8CDC-4B62-8C08-9F082BFE7D5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1380AF2E-D549-402A-82C1-E3D09F5A060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697D6FF0-529F-498B-B1F8-DD8E3EE553A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16 / 25</a:t>
            </a:r>
          </a:p>
        </p:txBody>
      </p:sp>
    </p:spTree>
    <p:extLst>
      <p:ext uri="{BB962C8B-B14F-4D97-AF65-F5344CB8AC3E}">
        <p14:creationId xmlns:p14="http://schemas.microsoft.com/office/powerpoint/2010/main" val="638994387"/>
      </p:ext>
    </p:extLst>
  </p:cSld>
</p:sld>
</file>

<file path=ppt/slides/slide1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d6f56e45854442b"/>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4F0AFC0-52A5-4360-8BDF-C9E7691CA1D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An operational incident with a safe response</a:t>
            </a:r>
          </a:p>
        </p:txBody>
      </p:sp>
      <p:sp>
        <p:nvSpPr>
          <p:cNvPr id="3" name="">
            <a:extLst xmlns:a="http://schemas.openxmlformats.org/drawingml/2006/main">
              <a:ext uri="{FF2B5EF4-FFF2-40B4-BE49-F238E27FC236}">
                <a16:creationId xmlns:a16="http://schemas.microsoft.com/office/drawing/2014/main" id="{4F40A63A-12BD-432D-A191-DC040CCC7F6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Example: an analytical workload saturates resources during a servicing peak.</a:t>
            </a:r>
          </a:p>
        </p:txBody>
      </p:sp>
      <p:sp>
        <p:nvSpPr>
          <p:cNvPr id="4" name="">
            <a:extLst xmlns:a="http://schemas.openxmlformats.org/drawingml/2006/main">
              <a:ext uri="{FF2B5EF4-FFF2-40B4-BE49-F238E27FC236}">
                <a16:creationId xmlns:a16="http://schemas.microsoft.com/office/drawing/2014/main" id="{8EDD2E2B-260D-4E51-8F32-675C564B6E31}"/>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AFAAAAE-48E4-4999-83F9-9B4F5FF11B52}"/>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Immediate response</a:t>
            </a:r>
          </a:p>
        </p:txBody>
      </p:sp>
      <p:sp>
        <p:nvSpPr>
          <p:cNvPr id="6" name="">
            <a:extLst xmlns:a="http://schemas.openxmlformats.org/drawingml/2006/main">
              <a:ext uri="{FF2B5EF4-FFF2-40B4-BE49-F238E27FC236}">
                <a16:creationId xmlns:a16="http://schemas.microsoft.com/office/drawing/2014/main" id="{BFEC498D-9942-4C9E-B4EC-0E670906F999}"/>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Identify the competing query and consumers.</a:t>
            </a:r>
          </a:p>
        </p:txBody>
      </p:sp>
      <p:sp>
        <p:nvSpPr>
          <p:cNvPr id="7" name="">
            <a:extLst xmlns:a="http://schemas.openxmlformats.org/drawingml/2006/main">
              <a:ext uri="{FF2B5EF4-FFF2-40B4-BE49-F238E27FC236}">
                <a16:creationId xmlns:a16="http://schemas.microsoft.com/office/drawing/2014/main" id="{CAF6AB95-4D83-4022-A7DA-08E59A65E62E}"/>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Apply the approved workload control.</a:t>
            </a:r>
          </a:p>
        </p:txBody>
      </p:sp>
      <p:sp>
        <p:nvSpPr>
          <p:cNvPr id="8" name="">
            <a:extLst xmlns:a="http://schemas.openxmlformats.org/drawingml/2006/main">
              <a:ext uri="{FF2B5EF4-FFF2-40B4-BE49-F238E27FC236}">
                <a16:creationId xmlns:a16="http://schemas.microsoft.com/office/drawing/2014/main" id="{210DDC0B-EC8D-457B-BA38-99FEB2D3AD5F}"/>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Check that critical service has recovered.</a:t>
            </a:r>
          </a:p>
        </p:txBody>
      </p:sp>
      <p:sp>
        <p:nvSpPr>
          <p:cNvPr id="9" name="">
            <a:extLst xmlns:a="http://schemas.openxmlformats.org/drawingml/2006/main">
              <a:ext uri="{FF2B5EF4-FFF2-40B4-BE49-F238E27FC236}">
                <a16:creationId xmlns:a16="http://schemas.microsoft.com/office/drawing/2014/main" id="{77B8BBF5-4933-42A2-90E7-1201CDBA0C5D}"/>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055DA30-7BE0-4ECE-AB2F-9B4FF8F7A939}"/>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Permanent correction</a:t>
            </a:r>
          </a:p>
        </p:txBody>
      </p:sp>
      <p:sp>
        <p:nvSpPr>
          <p:cNvPr id="11" name="">
            <a:extLst xmlns:a="http://schemas.openxmlformats.org/drawingml/2006/main">
              <a:ext uri="{FF2B5EF4-FFF2-40B4-BE49-F238E27FC236}">
                <a16:creationId xmlns:a16="http://schemas.microsoft.com/office/drawing/2014/main" id="{5AE9D829-C0D7-4DFA-B489-58B8E8808D16}"/>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Adjust schedules, limits or query design.</a:t>
            </a:r>
          </a:p>
        </p:txBody>
      </p:sp>
      <p:sp>
        <p:nvSpPr>
          <p:cNvPr id="12" name="">
            <a:extLst xmlns:a="http://schemas.openxmlformats.org/drawingml/2006/main">
              <a:ext uri="{FF2B5EF4-FFF2-40B4-BE49-F238E27FC236}">
                <a16:creationId xmlns:a16="http://schemas.microsoft.com/office/drawing/2014/main" id="{E916A637-D09D-4A88-9676-8915581C93F5}"/>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Reproduce the peak in a controlled test.</a:t>
            </a:r>
          </a:p>
        </p:txBody>
      </p:sp>
      <p:sp>
        <p:nvSpPr>
          <p:cNvPr id="13" name="">
            <a:extLst xmlns:a="http://schemas.openxmlformats.org/drawingml/2006/main">
              <a:ext uri="{FF2B5EF4-FFF2-40B4-BE49-F238E27FC236}">
                <a16:creationId xmlns:a16="http://schemas.microsoft.com/office/drawing/2014/main" id="{E31F09B4-23E9-4F20-BA67-F98E43E14A2D}"/>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Update the runbook and capacity forecast.</a:t>
            </a:r>
          </a:p>
        </p:txBody>
      </p:sp>
      <p:sp>
        <p:nvSpPr>
          <p:cNvPr id="14" name="">
            <a:extLst xmlns:a="http://schemas.openxmlformats.org/drawingml/2006/main">
              <a:ext uri="{FF2B5EF4-FFF2-40B4-BE49-F238E27FC236}">
                <a16:creationId xmlns:a16="http://schemas.microsoft.com/office/drawing/2014/main" id="{BEDD0B80-40E0-4320-AB77-ED8CC9CBFF8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5" name="">
            <a:extLst xmlns:a="http://schemas.openxmlformats.org/drawingml/2006/main">
              <a:ext uri="{FF2B5EF4-FFF2-40B4-BE49-F238E27FC236}">
                <a16:creationId xmlns:a16="http://schemas.microsoft.com/office/drawing/2014/main" id="{D60C9E71-33C9-4170-9959-D6BDC3E5DF2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6121821-BFAC-4278-B3E5-BAD93C65695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17 / 25</a:t>
            </a:r>
          </a:p>
        </p:txBody>
      </p:sp>
    </p:spTree>
    <p:extLst>
      <p:ext uri="{BB962C8B-B14F-4D97-AF65-F5344CB8AC3E}">
        <p14:creationId xmlns:p14="http://schemas.microsoft.com/office/powerpoint/2010/main" val="1360105235"/>
      </p:ext>
    </p:extLst>
  </p:cSld>
</p:sld>
</file>

<file path=ppt/slides/slide1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07dd6d189024d1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F3CE1B-6498-4B70-8374-A5928CAC172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complete operating-cost view</a:t>
            </a:r>
          </a:p>
        </p:txBody>
      </p:sp>
      <p:sp>
        <p:nvSpPr>
          <p:cNvPr id="3" name="">
            <a:extLst xmlns:a="http://schemas.openxmlformats.org/drawingml/2006/main">
              <a:ext uri="{FF2B5EF4-FFF2-40B4-BE49-F238E27FC236}">
                <a16:creationId xmlns:a16="http://schemas.microsoft.com/office/drawing/2014/main" id="{68468017-C46F-4DDF-9246-08AA5E59B68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annual cost baseline for a scoped database service.</a:t>
            </a:r>
          </a:p>
        </p:txBody>
      </p:sp>
      <p:sp>
        <p:nvSpPr>
          <p:cNvPr id="4" name="">
            <a:extLst xmlns:a="http://schemas.openxmlformats.org/drawingml/2006/main">
              <a:ext uri="{FF2B5EF4-FFF2-40B4-BE49-F238E27FC236}">
                <a16:creationId xmlns:a16="http://schemas.microsoft.com/office/drawing/2014/main" id="{F2B157A0-9861-4F33-A6B1-EFA0DD35D8F6}"/>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Annual currency units, synthetic baseline</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2504f542ac614210"/>
          </a:graphicData>
        </a:graphic>
      </p:graphicFrame>
      <p:sp>
        <p:nvSpPr>
          <p:cNvPr id="6" name="">
            <a:extLst xmlns:a="http://schemas.openxmlformats.org/drawingml/2006/main">
              <a:ext uri="{FF2B5EF4-FFF2-40B4-BE49-F238E27FC236}">
                <a16:creationId xmlns:a16="http://schemas.microsoft.com/office/drawing/2014/main" id="{0D9BE48F-A899-406F-BE99-B8462553C4C3}"/>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156C02F-0F1F-4331-B7C5-EBF2D6500F11}"/>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150,000</a:t>
            </a:r>
          </a:p>
        </p:txBody>
      </p:sp>
      <p:sp>
        <p:nvSpPr>
          <p:cNvPr id="8" name="">
            <a:extLst xmlns:a="http://schemas.openxmlformats.org/drawingml/2006/main">
              <a:ext uri="{FF2B5EF4-FFF2-40B4-BE49-F238E27FC236}">
                <a16:creationId xmlns:a16="http://schemas.microsoft.com/office/drawing/2014/main" id="{67F6BDE9-7E01-4630-89B4-0A73840B682C}"/>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Baseline scope</a:t>
            </a:r>
          </a:p>
        </p:txBody>
      </p:sp>
      <p:sp>
        <p:nvSpPr>
          <p:cNvPr id="9" name="">
            <a:extLst xmlns:a="http://schemas.openxmlformats.org/drawingml/2006/main">
              <a:ext uri="{FF2B5EF4-FFF2-40B4-BE49-F238E27FC236}">
                <a16:creationId xmlns:a16="http://schemas.microsoft.com/office/drawing/2014/main" id="{459907DB-39F6-40D6-8160-BF9A39C29814}"/>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Include migration, parallel running and support when comparing the target.</a:t>
            </a:r>
          </a:p>
        </p:txBody>
      </p:sp>
      <p:sp>
        <p:nvSpPr>
          <p:cNvPr id="10" name="">
            <a:extLst xmlns:a="http://schemas.openxmlformats.org/drawingml/2006/main">
              <a:ext uri="{FF2B5EF4-FFF2-40B4-BE49-F238E27FC236}">
                <a16:creationId xmlns:a16="http://schemas.microsoft.com/office/drawing/2014/main" id="{7506BB5D-BB72-416D-85D4-A48DF0773DB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B4DF33B6-0599-4AB8-8F13-1609DC7784C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602E64AB-DEF2-4DDF-8B8F-55E6EA818C3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18 / 25</a:t>
            </a:r>
          </a:p>
        </p:txBody>
      </p:sp>
    </p:spTree>
    <p:extLst>
      <p:ext uri="{BB962C8B-B14F-4D97-AF65-F5344CB8AC3E}">
        <p14:creationId xmlns:p14="http://schemas.microsoft.com/office/powerpoint/2010/main" val="896057988"/>
      </p:ext>
    </p:extLst>
  </p:cSld>
</p:sld>
</file>

<file path=ppt/slides/slide1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6f3414e9c81493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E0FF7B-16E4-4D60-8F22-F38645A5BB6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migration business case</a:t>
            </a:r>
          </a:p>
        </p:txBody>
      </p:sp>
      <p:sp>
        <p:nvSpPr>
          <p:cNvPr id="3" name="">
            <a:extLst xmlns:a="http://schemas.openxmlformats.org/drawingml/2006/main">
              <a:ext uri="{FF2B5EF4-FFF2-40B4-BE49-F238E27FC236}">
                <a16:creationId xmlns:a16="http://schemas.microsoft.com/office/drawing/2014/main" id="{DA7384F9-EAF1-436C-8F80-E2A46646AC7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target reduces annual recurring cost to 120,000, with a 40,000 one-time transition.</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Measure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Calculation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Result</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Annual reduction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150,000 − 120,000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30,000 / 20%</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Year-one net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30,000 − 40,000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−10,000</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Year-two cumulative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2 × 30,000 − 40,000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20,000</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Simple payback</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40,000 / 30,000 × 12</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16 months</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9126E32C-2318-44F2-81BD-B0ED61C7C30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comparison, not a platform price or guarantee. Payback excludes ramp-up, financing and tax.</a:t>
            </a:r>
          </a:p>
        </p:txBody>
      </p:sp>
      <p:sp>
        <p:nvSpPr>
          <p:cNvPr id="6" name="">
            <a:extLst xmlns:a="http://schemas.openxmlformats.org/drawingml/2006/main">
              <a:ext uri="{FF2B5EF4-FFF2-40B4-BE49-F238E27FC236}">
                <a16:creationId xmlns:a16="http://schemas.microsoft.com/office/drawing/2014/main" id="{06144CAA-7CF6-4F4F-B596-8C59DDD8574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B82662A1-5874-49E5-A844-A7357260F3F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19 / 25</a:t>
            </a:r>
          </a:p>
        </p:txBody>
      </p:sp>
    </p:spTree>
    <p:extLst>
      <p:ext uri="{BB962C8B-B14F-4D97-AF65-F5344CB8AC3E}">
        <p14:creationId xmlns:p14="http://schemas.microsoft.com/office/powerpoint/2010/main" val="787278740"/>
      </p:ext>
    </p:extLst>
  </p:cSld>
</p:sld>
</file>

<file path=ppt/slides/slide2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4f5dc0e4b6b45e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41D6D4-566B-432F-A6B3-38C8AA4274E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Additional database workloads</a:t>
            </a:r>
          </a:p>
        </p:txBody>
      </p:sp>
      <p:sp>
        <p:nvSpPr>
          <p:cNvPr id="3" name="">
            <a:extLst xmlns:a="http://schemas.openxmlformats.org/drawingml/2006/main">
              <a:ext uri="{FF2B5EF4-FFF2-40B4-BE49-F238E27FC236}">
                <a16:creationId xmlns:a16="http://schemas.microsoft.com/office/drawing/2014/main" id="{451264C5-B1D6-4738-BC1B-BE0A67523974}"/>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transition approach depends on the application’s obligations.</a:t>
            </a:r>
          </a:p>
        </p:txBody>
      </p:sp>
      <p:sp>
        <p:nvSpPr>
          <p:cNvPr id="4" name="">
            <a:extLst xmlns:a="http://schemas.openxmlformats.org/drawingml/2006/main">
              <a:ext uri="{FF2B5EF4-FFF2-40B4-BE49-F238E27FC236}">
                <a16:creationId xmlns:a16="http://schemas.microsoft.com/office/drawing/2014/main" id="{F8A7DD2F-720F-490B-BC3F-4788C9323790}"/>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455642A-D1B3-47FD-84D7-ADFCE480FF5F}"/>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Banking operations</a:t>
            </a:r>
          </a:p>
        </p:txBody>
      </p:sp>
      <p:sp>
        <p:nvSpPr>
          <p:cNvPr id="6" name="">
            <a:extLst xmlns:a="http://schemas.openxmlformats.org/drawingml/2006/main">
              <a:ext uri="{FF2B5EF4-FFF2-40B4-BE49-F238E27FC236}">
                <a16:creationId xmlns:a16="http://schemas.microsoft.com/office/drawing/2014/main" id="{608E4F02-A2AF-46FE-A9E3-01D2D6940CBF}"/>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Protect transaction integrity, booking cutoffs and recovery evidence during consolidation.</a:t>
            </a:r>
          </a:p>
        </p:txBody>
      </p:sp>
      <p:sp>
        <p:nvSpPr>
          <p:cNvPr id="7" name="">
            <a:extLst xmlns:a="http://schemas.openxmlformats.org/drawingml/2006/main">
              <a:ext uri="{FF2B5EF4-FFF2-40B4-BE49-F238E27FC236}">
                <a16:creationId xmlns:a16="http://schemas.microsoft.com/office/drawing/2014/main" id="{A6790B71-A365-4DDC-A442-D39EE1C51F5B}"/>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A83902C-4D10-4E32-A435-8D93C43FFEAC}"/>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Retail platforms</a:t>
            </a:r>
          </a:p>
        </p:txBody>
      </p:sp>
      <p:sp>
        <p:nvSpPr>
          <p:cNvPr id="9" name="">
            <a:extLst xmlns:a="http://schemas.openxmlformats.org/drawingml/2006/main">
              <a:ext uri="{FF2B5EF4-FFF2-40B4-BE49-F238E27FC236}">
                <a16:creationId xmlns:a16="http://schemas.microsoft.com/office/drawing/2014/main" id="{CD4BE11E-C208-496D-8C64-47F4F4D2B2EF}"/>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Balance bursty order traffic with inventory and reporting demand. Rehearse peak conditions.</a:t>
            </a:r>
          </a:p>
        </p:txBody>
      </p:sp>
      <p:sp>
        <p:nvSpPr>
          <p:cNvPr id="10" name="">
            <a:extLst xmlns:a="http://schemas.openxmlformats.org/drawingml/2006/main">
              <a:ext uri="{FF2B5EF4-FFF2-40B4-BE49-F238E27FC236}">
                <a16:creationId xmlns:a16="http://schemas.microsoft.com/office/drawing/2014/main" id="{612FFD2A-7828-46D3-B1E7-AD40A3B2E95C}"/>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D536158F-7359-47B1-8AF2-78E1E8E62F2A}"/>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Insurance servicing</a:t>
            </a:r>
          </a:p>
        </p:txBody>
      </p:sp>
      <p:sp>
        <p:nvSpPr>
          <p:cNvPr id="12" name="">
            <a:extLst xmlns:a="http://schemas.openxmlformats.org/drawingml/2006/main">
              <a:ext uri="{FF2B5EF4-FFF2-40B4-BE49-F238E27FC236}">
                <a16:creationId xmlns:a16="http://schemas.microsoft.com/office/drawing/2014/main" id="{E5CE8013-1059-4711-BA4A-4CCD38F6CAB1}"/>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Preserve historical policy states, correspondence dependencies and reconciliation during migration.</a:t>
            </a:r>
          </a:p>
        </p:txBody>
      </p:sp>
      <p:sp>
        <p:nvSpPr>
          <p:cNvPr id="13" name="">
            <a:extLst xmlns:a="http://schemas.openxmlformats.org/drawingml/2006/main">
              <a:ext uri="{FF2B5EF4-FFF2-40B4-BE49-F238E27FC236}">
                <a16:creationId xmlns:a16="http://schemas.microsoft.com/office/drawing/2014/main" id="{27C7711D-7BE6-48FF-A594-85DAE65BA7F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59ABA9E6-93A7-4080-9570-03ECAB5B65A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89294AE5-5050-4EC6-8FBA-37522E9C716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20 / 25</a:t>
            </a:r>
          </a:p>
        </p:txBody>
      </p:sp>
    </p:spTree>
    <p:extLst>
      <p:ext uri="{BB962C8B-B14F-4D97-AF65-F5344CB8AC3E}">
        <p14:creationId xmlns:p14="http://schemas.microsoft.com/office/powerpoint/2010/main" val="891144796"/>
      </p:ext>
    </p:extLst>
  </p:cSld>
</p:sld>
</file>

<file path=ppt/slides/slide2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ad3ac0a9ba194d2b"/>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BF11A39-5F26-455E-B8D7-6FD3A5FFFA2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Reliable services across the data team</a:t>
            </a:r>
          </a:p>
        </p:txBody>
      </p:sp>
      <p:sp>
        <p:nvSpPr>
          <p:cNvPr id="3" name="">
            <a:extLst xmlns:a="http://schemas.openxmlformats.org/drawingml/2006/main">
              <a:ext uri="{FF2B5EF4-FFF2-40B4-BE49-F238E27FC236}">
                <a16:creationId xmlns:a16="http://schemas.microsoft.com/office/drawing/2014/main" id="{2DA95351-5D75-4471-9181-5FC28D2E871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Database engineering supports shared data without owning every business definition.</a:t>
            </a:r>
          </a:p>
        </p:txBody>
      </p:sp>
      <p:sp>
        <p:nvSpPr>
          <p:cNvPr id="4" name="">
            <a:extLst xmlns:a="http://schemas.openxmlformats.org/drawingml/2006/main">
              <a:ext uri="{FF2B5EF4-FFF2-40B4-BE49-F238E27FC236}">
                <a16:creationId xmlns:a16="http://schemas.microsoft.com/office/drawing/2014/main" id="{DC519DDF-2547-4A1C-B882-39534B62033D}"/>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6F277B6-3B89-4D93-BBC6-C2C16525C993}"/>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86E1096-7B45-4619-95E8-9D3D7541A95F}"/>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Modeler</a:t>
            </a:r>
          </a:p>
        </p:txBody>
      </p:sp>
      <p:sp>
        <p:nvSpPr>
          <p:cNvPr id="7" name="">
            <a:extLst xmlns:a="http://schemas.openxmlformats.org/drawingml/2006/main">
              <a:ext uri="{FF2B5EF4-FFF2-40B4-BE49-F238E27FC236}">
                <a16:creationId xmlns:a16="http://schemas.microsoft.com/office/drawing/2014/main" id="{DFFFAB09-4988-4184-BB03-FDFC72943822}"/>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Defines keys, relationships and history requirements.</a:t>
            </a:r>
          </a:p>
        </p:txBody>
      </p:sp>
      <p:sp>
        <p:nvSpPr>
          <p:cNvPr id="8" name="">
            <a:extLst xmlns:a="http://schemas.openxmlformats.org/drawingml/2006/main">
              <a:ext uri="{FF2B5EF4-FFF2-40B4-BE49-F238E27FC236}">
                <a16:creationId xmlns:a16="http://schemas.microsoft.com/office/drawing/2014/main" id="{53BA55A9-83B8-4421-A834-48318E1AED0F}"/>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41F3C6E-801B-44F2-BA6A-2314C98F1866}"/>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38056A02-504C-423B-A2F9-E1750219B23A}"/>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DB Engineer</a:t>
            </a:r>
          </a:p>
        </p:txBody>
      </p:sp>
      <p:sp>
        <p:nvSpPr>
          <p:cNvPr id="11" name="">
            <a:extLst xmlns:a="http://schemas.openxmlformats.org/drawingml/2006/main">
              <a:ext uri="{FF2B5EF4-FFF2-40B4-BE49-F238E27FC236}">
                <a16:creationId xmlns:a16="http://schemas.microsoft.com/office/drawing/2014/main" id="{F7C715D8-18DF-4439-9E7D-637DDA852E4B}"/>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Implements performance, access and recovery controls.</a:t>
            </a:r>
          </a:p>
        </p:txBody>
      </p:sp>
      <p:sp>
        <p:nvSpPr>
          <p:cNvPr id="12" name="">
            <a:extLst xmlns:a="http://schemas.openxmlformats.org/drawingml/2006/main">
              <a:ext uri="{FF2B5EF4-FFF2-40B4-BE49-F238E27FC236}">
                <a16:creationId xmlns:a16="http://schemas.microsoft.com/office/drawing/2014/main" id="{9C98C857-BB58-4CD3-B5DE-5B0BFA51F39A}"/>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1E6598C-4FA7-466C-9B94-832CCFEA6710}"/>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61DBB7FE-B3A0-4298-9219-C0B34D79E2F3}"/>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Data Engineer</a:t>
            </a:r>
          </a:p>
        </p:txBody>
      </p:sp>
      <p:sp>
        <p:nvSpPr>
          <p:cNvPr id="15" name="">
            <a:extLst xmlns:a="http://schemas.openxmlformats.org/drawingml/2006/main">
              <a:ext uri="{FF2B5EF4-FFF2-40B4-BE49-F238E27FC236}">
                <a16:creationId xmlns:a16="http://schemas.microsoft.com/office/drawing/2014/main" id="{79065F53-D78A-4E99-AFB8-BCE38A5B7813}"/>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Builds supported intake and publication paths.</a:t>
            </a:r>
          </a:p>
        </p:txBody>
      </p:sp>
      <p:sp>
        <p:nvSpPr>
          <p:cNvPr id="16" name="">
            <a:extLst xmlns:a="http://schemas.openxmlformats.org/drawingml/2006/main">
              <a:ext uri="{FF2B5EF4-FFF2-40B4-BE49-F238E27FC236}">
                <a16:creationId xmlns:a16="http://schemas.microsoft.com/office/drawing/2014/main" id="{FE14A176-2301-4441-9C59-D05516C2EC1D}"/>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F392F0B-9B1F-40DA-8E87-15D794379201}"/>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1D70F8AF-870E-4C60-BF38-99C1EBC45202}"/>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Consumers</a:t>
            </a:r>
          </a:p>
        </p:txBody>
      </p:sp>
      <p:sp>
        <p:nvSpPr>
          <p:cNvPr id="19" name="">
            <a:extLst xmlns:a="http://schemas.openxmlformats.org/drawingml/2006/main">
              <a:ext uri="{FF2B5EF4-FFF2-40B4-BE49-F238E27FC236}">
                <a16:creationId xmlns:a16="http://schemas.microsoft.com/office/drawing/2014/main" id="{8552C417-9860-4EA4-B90C-0F159B8ACADA}"/>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Validate report and model behaviour on the service.</a:t>
            </a:r>
          </a:p>
        </p:txBody>
      </p:sp>
      <p:sp>
        <p:nvSpPr>
          <p:cNvPr id="23" name="">
            <a:extLst xmlns:a="http://schemas.openxmlformats.org/drawingml/2006/main">
              <a:ext uri="{FF2B5EF4-FFF2-40B4-BE49-F238E27FC236}">
                <a16:creationId xmlns:a16="http://schemas.microsoft.com/office/drawing/2014/main" id="{4E4586DD-8625-4AF2-B45E-FCDBC18C8CE5}"/>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9F9EF4D5-EB73-46E2-A8C2-52340D1DDBD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CB6D10B9-E8BB-4489-892A-820F7DF1C9D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3F990517-9577-47F9-8B02-A269C3A523C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21 / 25</a:t>
            </a:r>
          </a:p>
        </p:txBody>
      </p:sp>
    </p:spTree>
    <p:extLst>
      <p:ext uri="{BB962C8B-B14F-4D97-AF65-F5344CB8AC3E}">
        <p14:creationId xmlns:p14="http://schemas.microsoft.com/office/powerpoint/2010/main" val="1098113204"/>
      </p:ext>
    </p:extLst>
  </p:cSld>
</p:sld>
</file>

<file path=ppt/slides/slide2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5995a3ba28140b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D46CD07-C8A2-450E-95FA-54BAE1C633D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measurable first delivery</a:t>
            </a:r>
          </a:p>
        </p:txBody>
      </p:sp>
      <p:sp>
        <p:nvSpPr>
          <p:cNvPr id="3" name="">
            <a:extLst xmlns:a="http://schemas.openxmlformats.org/drawingml/2006/main">
              <a:ext uri="{FF2B5EF4-FFF2-40B4-BE49-F238E27FC236}">
                <a16:creationId xmlns:a16="http://schemas.microsoft.com/office/drawing/2014/main" id="{1A995478-29D6-450D-9C82-423DE565747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Genellipse scopes an MVP within six weeks around one agreed workflow and its acceptance tests.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Stage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Working output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Acceptance evidence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Weeks 1–2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Dependency inventory and target design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access and baseline agreed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Weeks 3–4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Reconciled migration and load tests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Exception and security tests pass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Weeks 5–6</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Controlled service with recovery evidence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Parity, load and recovery accepted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Expansion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Add sources and consuming teams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value and operating capacity</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0509ACA6-131F-481D-B5DC-B52313D497D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2A5B7500-9DCB-4AFA-8CB5-2255EDBFFDE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B4773491-0086-4603-AEBA-BBFC5C7560B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22 / 25</a:t>
            </a:r>
          </a:p>
        </p:txBody>
      </p:sp>
    </p:spTree>
    <p:extLst>
      <p:ext uri="{BB962C8B-B14F-4D97-AF65-F5344CB8AC3E}">
        <p14:creationId xmlns:p14="http://schemas.microsoft.com/office/powerpoint/2010/main" val="1912978699"/>
      </p:ext>
    </p:extLst>
  </p:cSld>
</p:sld>
</file>

<file path=ppt/slides/slide2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7d1625c3b244d5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F50925D-1719-4204-8092-FC9DAA32448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evidence before scale</a:t>
            </a:r>
          </a:p>
        </p:txBody>
      </p:sp>
      <p:sp>
        <p:nvSpPr>
          <p:cNvPr id="3" name="">
            <a:extLst xmlns:a="http://schemas.openxmlformats.org/drawingml/2006/main">
              <a:ext uri="{FF2B5EF4-FFF2-40B4-BE49-F238E27FC236}">
                <a16:creationId xmlns:a16="http://schemas.microsoft.com/office/drawing/2014/main" id="{A8D87ABD-778D-4307-BE57-1CB6DE0E0E5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GeneData’s Trust Center makes workload-specific review part of adoption.</a:t>
            </a:r>
          </a:p>
        </p:txBody>
      </p:sp>
      <p:sp>
        <p:nvSpPr>
          <p:cNvPr id="4" name="">
            <a:extLst xmlns:a="http://schemas.openxmlformats.org/drawingml/2006/main">
              <a:ext uri="{FF2B5EF4-FFF2-40B4-BE49-F238E27FC236}">
                <a16:creationId xmlns:a16="http://schemas.microsoft.com/office/drawing/2014/main" id="{754FCB05-6533-44BB-8F41-DE869100D696}"/>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501DF08-BD2C-4532-8934-5EC59D43FF01}"/>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Identity and data</a:t>
            </a:r>
          </a:p>
        </p:txBody>
      </p:sp>
      <p:sp>
        <p:nvSpPr>
          <p:cNvPr id="6" name="">
            <a:extLst xmlns:a="http://schemas.openxmlformats.org/drawingml/2006/main">
              <a:ext uri="{FF2B5EF4-FFF2-40B4-BE49-F238E27FC236}">
                <a16:creationId xmlns:a16="http://schemas.microsoft.com/office/drawing/2014/main" id="{3E0F91B9-BC3D-4F57-89D2-B918D8ACF427}"/>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Validate SSO, role boundaries, row and column controls, encryption and secret ownership against the chosen deployment.</a:t>
            </a:r>
          </a:p>
        </p:txBody>
      </p:sp>
      <p:sp>
        <p:nvSpPr>
          <p:cNvPr id="7" name="">
            <a:extLst xmlns:a="http://schemas.openxmlformats.org/drawingml/2006/main">
              <a:ext uri="{FF2B5EF4-FFF2-40B4-BE49-F238E27FC236}">
                <a16:creationId xmlns:a16="http://schemas.microsoft.com/office/drawing/2014/main" id="{2F61C5A6-8ABA-4910-A5D1-BE746C20D651}"/>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A73BE9E-CE98-4EB5-AA15-84214EA9F38D}"/>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AI and operations</a:t>
            </a:r>
          </a:p>
        </p:txBody>
      </p:sp>
      <p:sp>
        <p:nvSpPr>
          <p:cNvPr id="9" name="">
            <a:extLst xmlns:a="http://schemas.openxmlformats.org/drawingml/2006/main">
              <a:ext uri="{FF2B5EF4-FFF2-40B4-BE49-F238E27FC236}">
                <a16:creationId xmlns:a16="http://schemas.microsoft.com/office/drawing/2014/main" id="{6E3863E6-F24F-419B-AEE4-9BB7A9A243A6}"/>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Agree permitted models, data sent to providers, human approvals, recovery tests and retention responsibilities.</a:t>
            </a:r>
          </a:p>
        </p:txBody>
      </p:sp>
      <p:sp>
        <p:nvSpPr>
          <p:cNvPr id="10" name="">
            <a:extLst xmlns:a="http://schemas.openxmlformats.org/drawingml/2006/main">
              <a:ext uri="{FF2B5EF4-FFF2-40B4-BE49-F238E27FC236}">
                <a16:creationId xmlns:a16="http://schemas.microsoft.com/office/drawing/2014/main" id="{45D4F820-8C3C-46D7-94E5-45EF47995684}"/>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8D5D695-6D41-48B2-B095-31EBF6A313B8}"/>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Assurance status</a:t>
            </a:r>
          </a:p>
        </p:txBody>
      </p:sp>
      <p:sp>
        <p:nvSpPr>
          <p:cNvPr id="12" name="">
            <a:extLst xmlns:a="http://schemas.openxmlformats.org/drawingml/2006/main">
              <a:ext uri="{FF2B5EF4-FFF2-40B4-BE49-F238E27FC236}">
                <a16:creationId xmlns:a16="http://schemas.microsoft.com/office/drawing/2014/main" id="{8715A241-6559-480F-B3A3-0A3D13438A43}"/>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SOC 2 controls are mapped, without an attestation. ISO 27001 certification is not held. Request current control evidence.</a:t>
            </a:r>
          </a:p>
        </p:txBody>
      </p:sp>
      <p:sp>
        <p:nvSpPr>
          <p:cNvPr id="13" name="">
            <a:extLst xmlns:a="http://schemas.openxmlformats.org/drawingml/2006/main">
              <a:ext uri="{FF2B5EF4-FFF2-40B4-BE49-F238E27FC236}">
                <a16:creationId xmlns:a16="http://schemas.microsoft.com/office/drawing/2014/main" id="{199783EC-20F7-4426-8DD9-E741C683BD0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1D1FCE2A-B173-45B0-8A7F-AA4BBE6654E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7386EFFD-800E-4F18-8586-5B1F4FCDD9E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23 / 25</a:t>
            </a:r>
          </a:p>
        </p:txBody>
      </p:sp>
    </p:spTree>
    <p:extLst>
      <p:ext uri="{BB962C8B-B14F-4D97-AF65-F5344CB8AC3E}">
        <p14:creationId xmlns:p14="http://schemas.microsoft.com/office/powerpoint/2010/main" val="118191464"/>
      </p:ext>
    </p:extLst>
  </p:cSld>
</p:sld>
</file>

<file path=ppt/slides/slide2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edc0400563f419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A82A6D-99B8-44FE-AB85-EB025B8D843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Product references and example scope</a:t>
            </a:r>
          </a:p>
        </p:txBody>
      </p:sp>
      <p:sp>
        <p:nvSpPr>
          <p:cNvPr id="3" name="">
            <a:extLst xmlns:a="http://schemas.openxmlformats.org/drawingml/2006/main">
              <a:ext uri="{FF2B5EF4-FFF2-40B4-BE49-F238E27FC236}">
                <a16:creationId xmlns:a16="http://schemas.microsoft.com/office/drawing/2014/main" id="{EE2A132B-13FC-40CD-81D1-375D9A1A3F6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Detailed workflows show implementation designs. Numerical examples use synthetic assumptions.</a:t>
            </a:r>
          </a:p>
        </p:txBody>
      </p:sp>
      <p:sp>
        <p:nvSpPr>
          <p:cNvPr id="4" name="">
            <a:extLst xmlns:a="http://schemas.openxmlformats.org/drawingml/2006/main">
              <a:ext uri="{FF2B5EF4-FFF2-40B4-BE49-F238E27FC236}">
                <a16:creationId xmlns:a16="http://schemas.microsoft.com/office/drawing/2014/main" id="{865182B5-233A-4684-8BE5-10B0F3921CDB}"/>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Platform capabilities</a:t>
            </a:r>
          </a:p>
        </p:txBody>
      </p:sp>
      <p:sp>
        <p:nvSpPr>
          <p:cNvPr id="5" name="">
            <a:extLst xmlns:a="http://schemas.openxmlformats.org/drawingml/2006/main">
              <a:ext uri="{FF2B5EF4-FFF2-40B4-BE49-F238E27FC236}">
                <a16:creationId xmlns:a16="http://schemas.microsoft.com/office/drawing/2014/main" id="{AAE9D8A1-6B40-4455-8627-3AA5F622ED8C}"/>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data.genellipse.ai/product/overview</a:t>
            </a:r>
          </a:p>
        </p:txBody>
      </p:sp>
      <p:sp>
        <p:nvSpPr>
          <p:cNvPr id="6" name="">
            <a:extLst xmlns:a="http://schemas.openxmlformats.org/drawingml/2006/main">
              <a:ext uri="{FF2B5EF4-FFF2-40B4-BE49-F238E27FC236}">
                <a16:creationId xmlns:a16="http://schemas.microsoft.com/office/drawing/2014/main" id="{7C180976-B541-4B71-95E0-B204179E12AE}"/>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Role-specific material</a:t>
            </a:r>
          </a:p>
        </p:txBody>
      </p:sp>
      <p:sp>
        <p:nvSpPr>
          <p:cNvPr id="7" name="">
            <a:extLst xmlns:a="http://schemas.openxmlformats.org/drawingml/2006/main">
              <a:ext uri="{FF2B5EF4-FFF2-40B4-BE49-F238E27FC236}">
                <a16:creationId xmlns:a16="http://schemas.microsoft.com/office/drawing/2014/main" id="{81192A11-886A-4D09-9E11-7E079E2FF0EC}"/>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data.genellipse.ai/product/database</a:t>
            </a:r>
          </a:p>
        </p:txBody>
      </p:sp>
      <p:sp>
        <p:nvSpPr>
          <p:cNvPr id="8" name="">
            <a:extLst xmlns:a="http://schemas.openxmlformats.org/drawingml/2006/main">
              <a:ext uri="{FF2B5EF4-FFF2-40B4-BE49-F238E27FC236}">
                <a16:creationId xmlns:a16="http://schemas.microsoft.com/office/drawing/2014/main" id="{004490D5-FAF9-404B-8FD6-694DAC64494F}"/>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Integration readiness</a:t>
            </a:r>
          </a:p>
        </p:txBody>
      </p:sp>
      <p:sp>
        <p:nvSpPr>
          <p:cNvPr id="9" name="">
            <a:extLst xmlns:a="http://schemas.openxmlformats.org/drawingml/2006/main">
              <a:ext uri="{FF2B5EF4-FFF2-40B4-BE49-F238E27FC236}">
                <a16:creationId xmlns:a16="http://schemas.microsoft.com/office/drawing/2014/main" id="{42C1259D-1C43-4CD5-A4F8-3EB9F3851E8D}"/>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data.genellipse.ai/integrations</a:t>
            </a:r>
          </a:p>
        </p:txBody>
      </p:sp>
      <p:sp>
        <p:nvSpPr>
          <p:cNvPr id="10" name="">
            <a:extLst xmlns:a="http://schemas.openxmlformats.org/drawingml/2006/main">
              <a:ext uri="{FF2B5EF4-FFF2-40B4-BE49-F238E27FC236}">
                <a16:creationId xmlns:a16="http://schemas.microsoft.com/office/drawing/2014/main" id="{E6E07387-0BDF-43BD-98A3-60BE61B41542}"/>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Controls and assurance</a:t>
            </a:r>
          </a:p>
        </p:txBody>
      </p:sp>
      <p:sp>
        <p:nvSpPr>
          <p:cNvPr id="11" name="">
            <a:extLst xmlns:a="http://schemas.openxmlformats.org/drawingml/2006/main">
              <a:ext uri="{FF2B5EF4-FFF2-40B4-BE49-F238E27FC236}">
                <a16:creationId xmlns:a16="http://schemas.microsoft.com/office/drawing/2014/main" id="{BFE55D67-1850-49CE-BDCC-23EE5DE4AA62}"/>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data.genellipse.ai/trust</a:t>
            </a:r>
          </a:p>
        </p:txBody>
      </p:sp>
      <p:sp>
        <p:nvSpPr>
          <p:cNvPr id="12" name="">
            <a:extLst xmlns:a="http://schemas.openxmlformats.org/drawingml/2006/main">
              <a:ext uri="{FF2B5EF4-FFF2-40B4-BE49-F238E27FC236}">
                <a16:creationId xmlns:a16="http://schemas.microsoft.com/office/drawing/2014/main" id="{96059281-8118-4FA5-B001-56D669FBE2C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3" name="">
            <a:extLst xmlns:a="http://schemas.openxmlformats.org/drawingml/2006/main">
              <a:ext uri="{FF2B5EF4-FFF2-40B4-BE49-F238E27FC236}">
                <a16:creationId xmlns:a16="http://schemas.microsoft.com/office/drawing/2014/main" id="{9FDE0B11-1714-4205-BC91-0E526D2D4E8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215DBC8B-76A8-4A6D-A084-8D89925DC4F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24 / 25</a:t>
            </a:r>
          </a:p>
        </p:txBody>
      </p:sp>
    </p:spTree>
    <p:extLst>
      <p:ext uri="{BB962C8B-B14F-4D97-AF65-F5344CB8AC3E}">
        <p14:creationId xmlns:p14="http://schemas.microsoft.com/office/powerpoint/2010/main" val="1518835806"/>
      </p:ext>
    </p:extLst>
  </p:cSld>
</p:sld>
</file>

<file path=ppt/slides/slide25.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fc50f2ce05647b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208ea9c10844b7d"/>
          <a:stretch xmlns:a="http://schemas.openxmlformats.org/drawingml/2006/main"/>
        </p:blipFill>
        <p:spPr>
          <a:xfrm xmlns:a="http://schemas.openxmlformats.org/drawingml/2006/main">
            <a:off x="8096250" y="401547"/>
            <a:ext cx="3429000" cy="32085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C71829B-563E-4FCB-9A0E-7669902A0EC7}"/>
              </a:ext>
            </a:extLst>
          </p:cNvPr>
          <p:cNvSpPr>
            <a:spLocks xmlns:a="http://schemas.openxmlformats.org/drawingml/2006/main" noGrp="1"/>
          </p:cNvSpPr>
          <p:nvPr/>
        </p:nvSpPr>
        <p:spPr>
          <a:xfrm xmlns:a="http://schemas.openxmlformats.org/drawingml/2006/main">
            <a:off x="619125" y="1638300"/>
            <a:ext cx="107156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5F3EC"/>
                </a:solidFill>
                <a:latin typeface="Liberation Sans"/>
                <a:ea typeface="Liberation Sans"/>
                <a:cs typeface="Liberation Sans"/>
              </a:defRPr>
            </a:pPr>
            <a:r>
              <a:rPr sz="4425" b="0">
                <a:solidFill>
                  <a:srgbClr val="F5F3EC"/>
                </a:solidFill>
                <a:latin typeface="Liberation Sans"/>
                <a:ea typeface="Liberation Sans"/>
                <a:cs typeface="Liberation Sans"/>
              </a:rPr>
              <a:t>Your next data workflow</a:t>
            </a:r>
          </a:p>
        </p:txBody>
      </p:sp>
      <p:sp>
        <p:nvSpPr>
          <p:cNvPr id="4" name="">
            <a:extLst xmlns:a="http://schemas.openxmlformats.org/drawingml/2006/main">
              <a:ext uri="{FF2B5EF4-FFF2-40B4-BE49-F238E27FC236}">
                <a16:creationId xmlns:a16="http://schemas.microsoft.com/office/drawing/2014/main" id="{44AF3036-3877-45D3-9E6E-C6F49BE2C601}"/>
              </a:ext>
            </a:extLst>
          </p:cNvPr>
          <p:cNvSpPr>
            <a:spLocks xmlns:a="http://schemas.openxmlformats.org/drawingml/2006/main" noGrp="1"/>
          </p:cNvSpPr>
          <p:nvPr/>
        </p:nvSpPr>
        <p:spPr>
          <a:xfrm xmlns:a="http://schemas.openxmlformats.org/drawingml/2006/main">
            <a:off x="647700" y="3524250"/>
            <a:ext cx="962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1DA"/>
                </a:solidFill>
                <a:latin typeface="Liberation Sans"/>
                <a:ea typeface="Liberation Sans"/>
                <a:cs typeface="Liberation Sans"/>
              </a:defRPr>
            </a:pPr>
            <a:r>
              <a:rPr sz="2250" b="0">
                <a:solidFill>
                  <a:srgbClr val="D5E1DA"/>
                </a:solidFill>
                <a:latin typeface="Liberation Sans"/>
                <a:ea typeface="Liberation Sans"/>
                <a:cs typeface="Liberation Sans"/>
              </a:rPr>
              <a:t>Bring the business question, the source systems and the people accountable for the result. Genellipse will help define the architecture, implement the workflow and measure the outcome.</a:t>
            </a:r>
          </a:p>
        </p:txBody>
      </p:sp>
      <p:sp>
        <p:nvSpPr>
          <p:cNvPr id="5" name="">
            <a:extLst xmlns:a="http://schemas.openxmlformats.org/drawingml/2006/main">
              <a:ext uri="{FF2B5EF4-FFF2-40B4-BE49-F238E27FC236}">
                <a16:creationId xmlns:a16="http://schemas.microsoft.com/office/drawing/2014/main" id="{88C9FE29-6E5B-48A2-9B02-4DDE8A7C31E4}"/>
              </a:ext>
            </a:extLst>
          </p:cNvPr>
          <p:cNvSpPr>
            <a:spLocks xmlns:a="http://schemas.openxmlformats.org/drawingml/2006/main" noGrp="1"/>
          </p:cNvSpPr>
          <p:nvPr/>
        </p:nvSpPr>
        <p:spPr>
          <a:xfrm xmlns:a="http://schemas.openxmlformats.org/drawingml/2006/main">
            <a:off x="647700" y="4886325"/>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BA935D"/>
                </a:solidFill>
                <a:latin typeface="Liberation Sans"/>
                <a:ea typeface="Liberation Sans"/>
                <a:cs typeface="Liberation Sans"/>
              </a:defRPr>
            </a:pPr>
            <a:r>
              <a:rPr sz="2925" b="0">
                <a:solidFill>
                  <a:srgbClr val="BA935D"/>
                </a:solidFill>
                <a:latin typeface="Liberation Sans"/>
                <a:ea typeface="Liberation Sans"/>
                <a:cs typeface="Liberation Sans"/>
                <a:hlinkClick xmlns:r="http://schemas.openxmlformats.org/officeDocument/2006/relationships" r:id="Raa95663bf9604df2"/>
              </a:rPr>
              <a:t>Genellipse.com</a:t>
            </a:r>
          </a:p>
        </p:txBody>
      </p:sp>
      <p:sp>
        <p:nvSpPr>
          <p:cNvPr id="6" name="">
            <a:extLst xmlns:a="http://schemas.openxmlformats.org/drawingml/2006/main">
              <a:ext uri="{FF2B5EF4-FFF2-40B4-BE49-F238E27FC236}">
                <a16:creationId xmlns:a16="http://schemas.microsoft.com/office/drawing/2014/main" id="{D53D239A-A71B-4B9D-A58A-CE264255806F}"/>
              </a:ext>
            </a:extLst>
          </p:cNvPr>
          <p:cNvSpPr>
            <a:spLocks xmlns:a="http://schemas.openxmlformats.org/drawingml/2006/main" noGrp="1"/>
          </p:cNvSpPr>
          <p:nvPr/>
        </p:nvSpPr>
        <p:spPr>
          <a:xfrm xmlns:a="http://schemas.openxmlformats.org/drawingml/2006/main">
            <a:off x="6096000" y="4886325"/>
            <a:ext cx="5619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A935D"/>
                </a:solidFill>
                <a:latin typeface="Liberation Sans"/>
                <a:ea typeface="Liberation Sans"/>
                <a:cs typeface="Liberation Sans"/>
              </a:defRPr>
            </a:pPr>
            <a:r>
              <a:rPr sz="2700" b="0">
                <a:solidFill>
                  <a:srgbClr val="BA935D"/>
                </a:solidFill>
                <a:latin typeface="Liberation Sans"/>
                <a:ea typeface="Liberation Sans"/>
                <a:cs typeface="Liberation Sans"/>
                <a:hlinkClick xmlns:r="http://schemas.openxmlformats.org/officeDocument/2006/relationships" r:id="R6147592f21a74d3b"/>
              </a:rPr>
              <a:t>info@genellipse.com</a:t>
            </a:r>
          </a:p>
        </p:txBody>
      </p:sp>
      <p:sp>
        <p:nvSpPr>
          <p:cNvPr id="7" name="">
            <a:extLst xmlns:a="http://schemas.openxmlformats.org/drawingml/2006/main">
              <a:ext uri="{FF2B5EF4-FFF2-40B4-BE49-F238E27FC236}">
                <a16:creationId xmlns:a16="http://schemas.microsoft.com/office/drawing/2014/main" id="{E0249CF3-35FC-47A3-9126-010C6467846C}"/>
              </a:ext>
            </a:extLst>
          </p:cNvPr>
          <p:cNvSpPr>
            <a:spLocks xmlns:a="http://schemas.openxmlformats.org/drawingml/2006/main" noGrp="1"/>
          </p:cNvSpPr>
          <p:nvPr/>
        </p:nvSpPr>
        <p:spPr>
          <a:xfrm xmlns:a="http://schemas.openxmlformats.org/drawingml/2006/main">
            <a:off x="647700" y="56102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A935D"/>
                </a:solidFill>
                <a:latin typeface="Liberation Sans"/>
                <a:ea typeface="Liberation Sans"/>
                <a:cs typeface="Liberation Sans"/>
              </a:defRPr>
            </a:pPr>
            <a:r>
              <a:rPr sz="2100" b="0">
                <a:solidFill>
                  <a:srgbClr val="BA935D"/>
                </a:solidFill>
                <a:latin typeface="Liberation Sans"/>
                <a:ea typeface="Liberation Sans"/>
                <a:cs typeface="Liberation Sans"/>
                <a:hlinkClick xmlns:r="http://schemas.openxmlformats.org/officeDocument/2006/relationships" r:id="R6ba3198b6a3042f2"/>
              </a:rPr>
              <a:t>data.genellipse.ai</a:t>
            </a:r>
          </a:p>
        </p:txBody>
      </p:sp>
      <p:sp>
        <p:nvSpPr>
          <p:cNvPr id="8" name="">
            <a:extLst xmlns:a="http://schemas.openxmlformats.org/drawingml/2006/main">
              <a:ext uri="{FF2B5EF4-FFF2-40B4-BE49-F238E27FC236}">
                <a16:creationId xmlns:a16="http://schemas.microsoft.com/office/drawing/2014/main" id="{984B2833-FD1E-46C5-A0A2-F7F44B3A6B3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9" name="">
            <a:extLst xmlns:a="http://schemas.openxmlformats.org/drawingml/2006/main">
              <a:ext uri="{FF2B5EF4-FFF2-40B4-BE49-F238E27FC236}">
                <a16:creationId xmlns:a16="http://schemas.microsoft.com/office/drawing/2014/main" id="{EDF7CA1F-B369-45F2-B6AF-CBEC1A86846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ACE65492-06D2-4914-8E3C-E88313306D9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25 / 25</a:t>
            </a:r>
          </a:p>
        </p:txBody>
      </p:sp>
    </p:spTree>
    <p:extLst>
      <p:ext uri="{BB962C8B-B14F-4D97-AF65-F5344CB8AC3E}">
        <p14:creationId xmlns:p14="http://schemas.microsoft.com/office/powerpoint/2010/main" val="729428717"/>
      </p:ext>
    </p:extLst>
  </p:cSld>
</p:sld>
</file>

<file path=ppt/theme/theme1.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2026-09-27T22:14:04.5600000Z</dcterms:created>
  <dcterms:modified xsi:type="dcterms:W3CDTF">2026-09-27T22:14:04.5610000Z</dcterms:modified>
</coreProperties>
</file>