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1.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charts/chart2.xml" ContentType="application/vnd.openxmlformats-officedocument.drawingml.chart+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4d946baf025243ed" /><Relationship Type="http://schemas.openxmlformats.org/officeDocument/2006/relationships/extended-properties" Target="/docProps/app.xml" Id="R49ba7b1f05b34c56" /><Relationship Type="http://schemas.openxmlformats.org/officeDocument/2006/relationships/officeDocument" Target="/ppt/presentation.xml" Id="R80c9b6fa164a458e" /></Relationships>
</file>

<file path=ppt/presentation.xml><?xml version="1.0" encoding="utf-8"?>
<p:presentation xmlns:p="http://schemas.openxmlformats.org/presentationml/2006/main">
  <p:sldMasterIdLst>
    <p:sldMasterId xmlns:r="http://schemas.openxmlformats.org/officeDocument/2006/relationships" id="2147483648" r:id="R7d26c6e27f214931"/>
  </p:sldMasterIdLst>
  <p:notesMasterIdLst>
    <p:notesMasterId xmlns:r="http://schemas.openxmlformats.org/officeDocument/2006/relationships" r:id="Ra44b046393154683"/>
  </p:notesMasterIdLst>
  <p:sldIdLst>
    <p:sldId xmlns:r="http://schemas.openxmlformats.org/officeDocument/2006/relationships" id="256" r:id="Rd1de33ccfae24a33"/>
    <p:sldId xmlns:r="http://schemas.openxmlformats.org/officeDocument/2006/relationships" id="257" r:id="Rf897fa881ada4399"/>
    <p:sldId xmlns:r="http://schemas.openxmlformats.org/officeDocument/2006/relationships" id="258" r:id="Ra0fa6ac01c7b4fe0"/>
    <p:sldId xmlns:r="http://schemas.openxmlformats.org/officeDocument/2006/relationships" id="259" r:id="R5a6353e742a24f53"/>
    <p:sldId xmlns:r="http://schemas.openxmlformats.org/officeDocument/2006/relationships" id="260" r:id="R55f0fd2934c24ebb"/>
    <p:sldId xmlns:r="http://schemas.openxmlformats.org/officeDocument/2006/relationships" id="261" r:id="R73c28904c0d345e5"/>
    <p:sldId xmlns:r="http://schemas.openxmlformats.org/officeDocument/2006/relationships" id="262" r:id="Rdfec87ae150743e7"/>
    <p:sldId xmlns:r="http://schemas.openxmlformats.org/officeDocument/2006/relationships" id="263" r:id="Ra59be3f505db4205"/>
    <p:sldId xmlns:r="http://schemas.openxmlformats.org/officeDocument/2006/relationships" id="264" r:id="R8540d0127b0f471c"/>
    <p:sldId xmlns:r="http://schemas.openxmlformats.org/officeDocument/2006/relationships" id="265" r:id="Rbfd72e091eb94513"/>
    <p:sldId xmlns:r="http://schemas.openxmlformats.org/officeDocument/2006/relationships" id="266" r:id="Rd9baf283eb3c4038"/>
    <p:sldId xmlns:r="http://schemas.openxmlformats.org/officeDocument/2006/relationships" id="267" r:id="Ra0441afa7b324dbe"/>
    <p:sldId xmlns:r="http://schemas.openxmlformats.org/officeDocument/2006/relationships" id="268" r:id="Raa6fc78866b94403"/>
    <p:sldId xmlns:r="http://schemas.openxmlformats.org/officeDocument/2006/relationships" id="269" r:id="R6f15826fa3bc4db9"/>
    <p:sldId xmlns:r="http://schemas.openxmlformats.org/officeDocument/2006/relationships" id="270" r:id="Re94821f727624b9b"/>
    <p:sldId xmlns:r="http://schemas.openxmlformats.org/officeDocument/2006/relationships" id="271" r:id="R85b3210b72a644e4"/>
    <p:sldId xmlns:r="http://schemas.openxmlformats.org/officeDocument/2006/relationships" id="272" r:id="Rcafe1f2b55074e1a"/>
    <p:sldId xmlns:r="http://schemas.openxmlformats.org/officeDocument/2006/relationships" id="273" r:id="R8f6e33acc761492a"/>
    <p:sldId xmlns:r="http://schemas.openxmlformats.org/officeDocument/2006/relationships" id="274" r:id="Rf6ed1912018448f6"/>
    <p:sldId xmlns:r="http://schemas.openxmlformats.org/officeDocument/2006/relationships" id="275" r:id="R8bc5a2d6ecfa4611"/>
    <p:sldId xmlns:r="http://schemas.openxmlformats.org/officeDocument/2006/relationships" id="276" r:id="R9e150df6ed1a42bc"/>
    <p:sldId xmlns:r="http://schemas.openxmlformats.org/officeDocument/2006/relationships" id="277" r:id="Rae6518d955534322"/>
    <p:sldId xmlns:r="http://schemas.openxmlformats.org/officeDocument/2006/relationships" id="278" r:id="R6dffa34fde2e4734"/>
    <p:sldId xmlns:r="http://schemas.openxmlformats.org/officeDocument/2006/relationships" id="279" r:id="Rae78b5a29f57455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1b20e781e4f4092" /><Relationship Type="http://schemas.openxmlformats.org/officeDocument/2006/relationships/slideMaster" Target="/ppt/slideMasters/slideMaster1.xml" Id="R7d26c6e27f214931" /><Relationship Type="http://schemas.openxmlformats.org/officeDocument/2006/relationships/notesMaster" Target="/ppt/notesMasters/notesMaster1.xml" Id="Ra44b046393154683" /><Relationship Type="http://schemas.openxmlformats.org/officeDocument/2006/relationships/presProps" Target="/ppt/presProps.xml" Id="R76f97bdb6bf04568" /><Relationship Type="http://schemas.openxmlformats.org/officeDocument/2006/relationships/tableStyles" Target="/ppt/tableStyles.xml" Id="Rdbb85147a3784209" /><Relationship Type="http://schemas.openxmlformats.org/officeDocument/2006/relationships/slide" Target="/ppt/slides/slide1.xml" Id="Rd1de33ccfae24a33" /><Relationship Type="http://schemas.openxmlformats.org/officeDocument/2006/relationships/slide" Target="/ppt/slides/slide2.xml" Id="Rf897fa881ada4399" /><Relationship Type="http://schemas.openxmlformats.org/officeDocument/2006/relationships/slide" Target="/ppt/slides/slide3.xml" Id="Ra0fa6ac01c7b4fe0" /><Relationship Type="http://schemas.openxmlformats.org/officeDocument/2006/relationships/slide" Target="/ppt/slides/slide4.xml" Id="R5a6353e742a24f53" /><Relationship Type="http://schemas.openxmlformats.org/officeDocument/2006/relationships/slide" Target="/ppt/slides/slide5.xml" Id="R55f0fd2934c24ebb" /><Relationship Type="http://schemas.openxmlformats.org/officeDocument/2006/relationships/slide" Target="/ppt/slides/slide6.xml" Id="R73c28904c0d345e5" /><Relationship Type="http://schemas.openxmlformats.org/officeDocument/2006/relationships/slide" Target="/ppt/slides/slide7.xml" Id="Rdfec87ae150743e7" /><Relationship Type="http://schemas.openxmlformats.org/officeDocument/2006/relationships/slide" Target="/ppt/slides/slide8.xml" Id="Ra59be3f505db4205" /><Relationship Type="http://schemas.openxmlformats.org/officeDocument/2006/relationships/slide" Target="/ppt/slides/slide9.xml" Id="R8540d0127b0f471c" /><Relationship Type="http://schemas.openxmlformats.org/officeDocument/2006/relationships/slide" Target="/ppt/slides/slide10.xml" Id="Rbfd72e091eb94513" /><Relationship Type="http://schemas.openxmlformats.org/officeDocument/2006/relationships/slide" Target="/ppt/slides/slide11.xml" Id="Rd9baf283eb3c4038" /><Relationship Type="http://schemas.openxmlformats.org/officeDocument/2006/relationships/slide" Target="/ppt/slides/slide12.xml" Id="Ra0441afa7b324dbe" /><Relationship Type="http://schemas.openxmlformats.org/officeDocument/2006/relationships/slide" Target="/ppt/slides/slide13.xml" Id="Raa6fc78866b94403" /><Relationship Type="http://schemas.openxmlformats.org/officeDocument/2006/relationships/slide" Target="/ppt/slides/slide14.xml" Id="R6f15826fa3bc4db9" /><Relationship Type="http://schemas.openxmlformats.org/officeDocument/2006/relationships/slide" Target="/ppt/slides/slide15.xml" Id="Re94821f727624b9b" /><Relationship Type="http://schemas.openxmlformats.org/officeDocument/2006/relationships/slide" Target="/ppt/slides/slide16.xml" Id="R85b3210b72a644e4" /><Relationship Type="http://schemas.openxmlformats.org/officeDocument/2006/relationships/slide" Target="/ppt/slides/slide17.xml" Id="Rcafe1f2b55074e1a" /><Relationship Type="http://schemas.openxmlformats.org/officeDocument/2006/relationships/slide" Target="/ppt/slides/slide18.xml" Id="R8f6e33acc761492a" /><Relationship Type="http://schemas.openxmlformats.org/officeDocument/2006/relationships/slide" Target="/ppt/slides/slide19.xml" Id="Rf6ed1912018448f6" /><Relationship Type="http://schemas.openxmlformats.org/officeDocument/2006/relationships/slide" Target="/ppt/slides/slide20.xml" Id="R8bc5a2d6ecfa4611" /><Relationship Type="http://schemas.openxmlformats.org/officeDocument/2006/relationships/slide" Target="/ppt/slides/slide21.xml" Id="R9e150df6ed1a42bc" /><Relationship Type="http://schemas.openxmlformats.org/officeDocument/2006/relationships/slide" Target="/ppt/slides/slide22.xml" Id="Rae6518d955534322" /><Relationship Type="http://schemas.openxmlformats.org/officeDocument/2006/relationships/slide" Target="/ppt/slides/slide23.xml" Id="R6dffa34fde2e4734" /><Relationship Type="http://schemas.openxmlformats.org/officeDocument/2006/relationships/slide" Target="/ppt/slides/slide24.xml" Id="Rae78b5a29f57455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cb581bfd7904fd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6f1b4f721ec4538" /><Relationship Type="http://schemas.openxmlformats.org/officeDocument/2006/relationships/notesMaster" Target="/ppt/notesMasters/notesMaster1.xml" Id="R0c1ddb4d818348df" /></Relationships>
</file>

<file path=ppt/notesSlides/_rels/notesSlide2.xml.rels>&#65279;<?xml version="1.0" encoding="utf-8"?><Relationships xmlns="http://schemas.openxmlformats.org/package/2006/relationships"><Relationship Type="http://schemas.openxmlformats.org/officeDocument/2006/relationships/slide" Target="/ppt/slides/slide2.xml" Id="R491d440b3c1b46e7" /><Relationship Type="http://schemas.openxmlformats.org/officeDocument/2006/relationships/notesMaster" Target="/ppt/notesMasters/notesMaster1.xml" Id="Rd63bfa68b65341c0" /></Relationships>
</file>

<file path=ppt/notesSlides/_rels/notesSlide3.xml.rels>&#65279;<?xml version="1.0" encoding="utf-8"?><Relationships xmlns="http://schemas.openxmlformats.org/package/2006/relationships"><Relationship Type="http://schemas.openxmlformats.org/officeDocument/2006/relationships/slide" Target="/ppt/slides/slide3.xml" Id="R23965416363a4dd6" /><Relationship Type="http://schemas.openxmlformats.org/officeDocument/2006/relationships/notesMaster" Target="/ppt/notesMasters/notesMaster1.xml" Id="R9d0ce040c3074aa4" /></Relationships>
</file>

<file path=ppt/notesSlides/_rels/notesSlide4.xml.rels>&#65279;<?xml version="1.0" encoding="utf-8"?><Relationships xmlns="http://schemas.openxmlformats.org/package/2006/relationships"><Relationship Type="http://schemas.openxmlformats.org/officeDocument/2006/relationships/slide" Target="/ppt/slides/slide4.xml" Id="R27669663a26d421a" /><Relationship Type="http://schemas.openxmlformats.org/officeDocument/2006/relationships/notesMaster" Target="/ppt/notesMasters/notesMaster1.xml" Id="R99a9adfd321d4b72" /></Relationships>
</file>

<file path=ppt/notesSlides/_rels/notesSlide5.xml.rels>&#65279;<?xml version="1.0" encoding="utf-8"?><Relationships xmlns="http://schemas.openxmlformats.org/package/2006/relationships"><Relationship Type="http://schemas.openxmlformats.org/officeDocument/2006/relationships/slide" Target="/ppt/slides/slide5.xml" Id="R1ca333df52364010" /><Relationship Type="http://schemas.openxmlformats.org/officeDocument/2006/relationships/notesMaster" Target="/ppt/notesMasters/notesMaster1.xml" Id="R3c047598e6ae4a2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e4bd65e92ae4f5f" /><Relationship Type="http://schemas.openxmlformats.org/officeDocument/2006/relationships/notesMaster" Target="/ppt/notesMasters/notesMaster1.xml" Id="Rc2555c6cadd44014" /></Relationships>
</file>

<file path=ppt/notesSlides/_rels/notesSlide7.xml.rels>&#65279;<?xml version="1.0" encoding="utf-8"?><Relationships xmlns="http://schemas.openxmlformats.org/package/2006/relationships"><Relationship Type="http://schemas.openxmlformats.org/officeDocument/2006/relationships/slide" Target="/ppt/slides/slide7.xml" Id="Rdcc0ba735ea84010" /><Relationship Type="http://schemas.openxmlformats.org/officeDocument/2006/relationships/notesMaster" Target="/ppt/notesMasters/notesMaster1.xml" Id="Ra1577ee4149342cb" /></Relationships>
</file>

<file path=ppt/notesSlides/_rels/notesSlide8.xml.rels>&#65279;<?xml version="1.0" encoding="utf-8"?><Relationships xmlns="http://schemas.openxmlformats.org/package/2006/relationships"><Relationship Type="http://schemas.openxmlformats.org/officeDocument/2006/relationships/slide" Target="/ppt/slides/slide8.xml" Id="Rd89f9620421442cc" /><Relationship Type="http://schemas.openxmlformats.org/officeDocument/2006/relationships/notesMaster" Target="/ppt/notesMasters/notesMaster1.xml" Id="R66e6a350e53a4168" /></Relationships>
</file>

<file path=ppt/notesSlides/_rels/notesSlide9.xml.rels>&#65279;<?xml version="1.0" encoding="utf-8"?><Relationships xmlns="http://schemas.openxmlformats.org/package/2006/relationships"><Relationship Type="http://schemas.openxmlformats.org/officeDocument/2006/relationships/slide" Target="/ppt/slides/slide9.xml" Id="Rd227a14eeb5540c8" /><Relationship Type="http://schemas.openxmlformats.org/officeDocument/2006/relationships/notesMaster" Target="/ppt/notesMasters/notesMaster1.xml" Id="Rd1aacb36b9d7458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6008d30e1cd4829" /><Relationship Type="http://schemas.openxmlformats.org/officeDocument/2006/relationships/notesMaster" Target="/ppt/notesMasters/notesMaster1.xml" Id="R62dacf1642984f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c1e1efc13fc4d4b" /><Relationship Type="http://schemas.openxmlformats.org/officeDocument/2006/relationships/notesMaster" Target="/ppt/notesMasters/notesMaster1.xml" Id="R2bbea7210f76401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cbe8eb52d024c2d" /><Relationship Type="http://schemas.openxmlformats.org/officeDocument/2006/relationships/notesMaster" Target="/ppt/notesMasters/notesMaster1.xml" Id="R344923649d1f478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b6d94af699a4f43" /><Relationship Type="http://schemas.openxmlformats.org/officeDocument/2006/relationships/notesMaster" Target="/ppt/notesMasters/notesMaster1.xml" Id="R1f6f1a8193c94f4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367d17e6244480b" /><Relationship Type="http://schemas.openxmlformats.org/officeDocument/2006/relationships/notesMaster" Target="/ppt/notesMasters/notesMaster1.xml" Id="R582d29db4428418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aaccb019018494b" /><Relationship Type="http://schemas.openxmlformats.org/officeDocument/2006/relationships/notesMaster" Target="/ppt/notesMasters/notesMaster1.xml" Id="R30eab98f2593416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f0d74bce585466d" /><Relationship Type="http://schemas.openxmlformats.org/officeDocument/2006/relationships/notesMaster" Target="/ppt/notesMasters/notesMaster1.xml" Id="R4059d126f4a3414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dadab82c55f473d" /><Relationship Type="http://schemas.openxmlformats.org/officeDocument/2006/relationships/notesMaster" Target="/ppt/notesMasters/notesMaster1.xml" Id="R85a5c0d99828462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0ec22bc9aae425a" /><Relationship Type="http://schemas.openxmlformats.org/officeDocument/2006/relationships/notesMaster" Target="/ppt/notesMasters/notesMaster1.xml" Id="R71520c0232dd4b8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d296e59e59042ad" /><Relationship Type="http://schemas.openxmlformats.org/officeDocument/2006/relationships/notesMaster" Target="/ppt/notesMasters/notesMaster1.xml" Id="R3deb51207e3d41c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970656f36b1426e" /><Relationship Type="http://schemas.openxmlformats.org/officeDocument/2006/relationships/notesMaster" Target="/ppt/notesMasters/notesMaster1.xml" Id="R79966ad95cda473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081401235dd4765" /><Relationship Type="http://schemas.openxmlformats.org/officeDocument/2006/relationships/notesMaster" Target="/ppt/notesMasters/notesMaster1.xml" Id="R8cfa9dded2cb4b5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2e7907248a64c4f" /><Relationship Type="http://schemas.openxmlformats.org/officeDocument/2006/relationships/notesMaster" Target="/ppt/notesMasters/notesMaster1.xml" Id="R8e36641e86bc485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c61c91f63014d27" /><Relationship Type="http://schemas.openxmlformats.org/officeDocument/2006/relationships/notesMaster" Target="/ppt/notesMasters/notesMaster1.xml" Id="Re13af599e5e748f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77d4616fcb446d3" /><Relationship Type="http://schemas.openxmlformats.org/officeDocument/2006/relationships/notesMaster" Target="/ppt/notesMasters/notesMaster1.xml" Id="R4b3886b97ca14c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Reproducible models.</a:t>
            </a:r>
          </a:p>
          <a:p xmlns:a="http://schemas.openxmlformats.org/drawingml/2006/main">
            <a:r>
              <a:t>Controlled business impact.</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useful model needs dependable data, evaluation and an accountable operating process.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policy-service prioritisation model illustrates the complete lifecycle.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identify policyholders who may benefit from a service follow-up. Staff decide the action.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clear target prevents an impressive score from solving the wrong problem.</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Training must reflect what the team could have known when it made the decision.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 connects notebooks and experiment records to governed data.</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feature store helps keep training and serving aligned.</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evaluation: 1,000 cases, with 100 cases actually requiring follow-up.</a:t>
            </a:r>
          </a:p>
          <a:p xmlns:a="http://schemas.openxmlformats.org/drawingml/2006/main">
            <a:r>
              <a:t/>
            </a:r>
          </a:p>
          <a:p xmlns:a="http://schemas.openxmlformats.org/drawingml/2006/main">
            <a:r>
              <a:t>Synthetic model output. Recall = 80/100. Precision = 80/200. No measured GeneData model performance is implied.</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choices show the trade-off between missed cases and staff workload.</a:t>
            </a:r>
          </a:p>
          <a:p xmlns:a="http://schemas.openxmlformats.org/drawingml/2006/main">
            <a:r>
              <a:t/>
            </a:r>
          </a:p>
          <a:p xmlns:a="http://schemas.openxmlformats.org/drawingml/2006/main">
            <a:r>
              <a:t>Synthetic planning example. Assumptions are illustrative, not measured customer outcomes.</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evidence pack should explain when the model is safe and useful for its intended purpose.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reviewer needs the complete reason for approving this version.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Serving follows approval and observable rollout rather than a notebook handoff.</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monthly feature-missingness trend after deployment.</a:t>
            </a:r>
          </a:p>
          <a:p xmlns:a="http://schemas.openxmlformats.org/drawingml/2006/main">
            <a:r>
              <a:t/>
            </a:r>
          </a:p>
          <a:p xmlns:a="http://schemas.openxmlformats.org/drawingml/2006/main">
            <a:r>
              <a:t>Synthetic planning example. Assumptions are illustrative, not measured customer outcomes.</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a source change increases missing values in an important feature.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exploratory workspace must preserve the same data boundary as production.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Models support specialist judgment across industries.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Prediction quality alone does not prove the intervention caused an improvement.</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example for a review workflow, not an assumed model accuracy benefit.</a:t>
            </a:r>
          </a:p>
          <a:p xmlns:a="http://schemas.openxmlformats.org/drawingml/2006/main">
            <a:r>
              <a:t/>
            </a:r>
          </a:p>
          <a:p xmlns:a="http://schemas.openxmlformats.org/drawingml/2006/main">
            <a:r>
              <a:t>Synthetic capacity model. Review-quality benefits require separate evidence and are not double-counted.</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model remains connected to the people who own its inputs and effects.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scopes an MVP within six weeks around one agreed workflow and its acceptance tests.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GeneData’s Trust Center makes workload-specific review part of adoption.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accessed 27 September 2026. The platform pages describe the offering. Integration status and security commitments must be confirmed for the selected deployment. Proposed use cases and synthetic metrics are not assertions of a customer deployment or a performance guarantee.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the business question, the source systems and the people accountable for the result. Genellipse will help define the architecture, implement the workflow and measure the outcome.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https://data.genellipse.ai/product/data-science</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85d7a62a41643b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f7f99aa56794a90" /><Relationship Type="http://schemas.openxmlformats.org/officeDocument/2006/relationships/slideLayout" Target="/ppt/slideLayouts/slideLayout1.xml" Id="R2a1ec6c944e944c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a1ec6c944e944c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04cf72220854d74" /><Relationship Type="http://schemas.openxmlformats.org/officeDocument/2006/relationships/image" Target="/ppt/media/image.jpeg" Id="R5ffba8dd494d4b71" /><Relationship Type="http://schemas.openxmlformats.org/officeDocument/2006/relationships/image" Target="/ppt/media/image.png" Id="Rb297b12935434d7a" /><Relationship Type="http://schemas.openxmlformats.org/officeDocument/2006/relationships/notesSlide" Target="/ppt/notesSlides/notesSlide1.xml" Id="R3985a88ed9ef452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6ba2a76961948a0" /><Relationship Type="http://schemas.openxmlformats.org/officeDocument/2006/relationships/image" Target="/ppt/media/image2.png" Id="Rf36bf3c2a49d41a1" /><Relationship Type="http://schemas.openxmlformats.org/officeDocument/2006/relationships/notesSlide" Target="/ppt/notesSlides/notesSlide2.xml" Id="R7b28657f46f94ba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d61be03c4f84f2a" /><Relationship Type="http://schemas.openxmlformats.org/officeDocument/2006/relationships/image" Target="/ppt/media/image3.png" Id="R45362421ffde4748" /><Relationship Type="http://schemas.openxmlformats.org/officeDocument/2006/relationships/notesSlide" Target="/ppt/notesSlides/notesSlide3.xml" Id="R5c9d42d88bbc474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55403641a564827" /><Relationship Type="http://schemas.openxmlformats.org/officeDocument/2006/relationships/image" Target="/ppt/media/image4.png" Id="R59945be8cc3e4c78" /><Relationship Type="http://schemas.openxmlformats.org/officeDocument/2006/relationships/notesSlide" Target="/ppt/notesSlides/notesSlide4.xml" Id="R118091b2d23547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9b238e0ce7141b4" /><Relationship Type="http://schemas.openxmlformats.org/officeDocument/2006/relationships/image" Target="/ppt/media/image5.png" Id="Re2588b59863d4b34" /><Relationship Type="http://schemas.openxmlformats.org/officeDocument/2006/relationships/notesSlide" Target="/ppt/notesSlides/notesSlide5.xml" Id="R6f70972063bd4f8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08a8d887fe64e63" /><Relationship Type="http://schemas.openxmlformats.org/officeDocument/2006/relationships/image" Target="/ppt/media/image6.png" Id="R732f40b921294c15" /><Relationship Type="http://schemas.openxmlformats.org/officeDocument/2006/relationships/notesSlide" Target="/ppt/notesSlides/notesSlide6.xml" Id="R607912425157459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06946e6f0714593" /><Relationship Type="http://schemas.openxmlformats.org/officeDocument/2006/relationships/image" Target="/ppt/media/image7.png" Id="R18001aff61884a37" /><Relationship Type="http://schemas.openxmlformats.org/officeDocument/2006/relationships/notesSlide" Target="/ppt/notesSlides/notesSlide7.xml" Id="R936698152d9a479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dfdf61462d54929" /><Relationship Type="http://schemas.openxmlformats.org/officeDocument/2006/relationships/image" Target="/ppt/media/image8.png" Id="R15490ccf82ad4a3d" /><Relationship Type="http://schemas.openxmlformats.org/officeDocument/2006/relationships/notesSlide" Target="/ppt/notesSlides/notesSlide8.xml" Id="R25a1cae47d0e4f3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f314d265862485b" /><Relationship Type="http://schemas.openxmlformats.org/officeDocument/2006/relationships/image" Target="/ppt/media/image9.png" Id="R69c9d0afa1fa4b2a" /><Relationship Type="http://schemas.openxmlformats.org/officeDocument/2006/relationships/notesSlide" Target="/ppt/notesSlides/notesSlide9.xml" Id="R39f5f088a27d40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24a048dc0f64cb5" /><Relationship Type="http://schemas.openxmlformats.org/officeDocument/2006/relationships/image" Target="/ppt/media/image10.png" Id="R7af939bd788749c9" /><Relationship Type="http://schemas.openxmlformats.org/officeDocument/2006/relationships/chart" Target="/ppt/slides/charts/chart1.xml" Id="Ra04bb4a9b6334f07" /><Relationship Type="http://schemas.openxmlformats.org/officeDocument/2006/relationships/notesSlide" Target="/ppt/notesSlides/notesSlide10.xml" Id="Rf2e5444cc27a43e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631410ec3dd4f89" /><Relationship Type="http://schemas.openxmlformats.org/officeDocument/2006/relationships/image" Target="/ppt/media/image11.png" Id="R27baec6e2ef84c5e" /><Relationship Type="http://schemas.openxmlformats.org/officeDocument/2006/relationships/notesSlide" Target="/ppt/notesSlides/notesSlide11.xml" Id="Rf589cdafe83b4d2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00fcfbd74e1491b" /><Relationship Type="http://schemas.openxmlformats.org/officeDocument/2006/relationships/image" Target="/ppt/media/image12.png" Id="Rce78d9b1476f4de2" /><Relationship Type="http://schemas.openxmlformats.org/officeDocument/2006/relationships/notesSlide" Target="/ppt/notesSlides/notesSlide12.xml" Id="R06b033f32d9b4bd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af031a580464e4e" /><Relationship Type="http://schemas.openxmlformats.org/officeDocument/2006/relationships/image" Target="/ppt/media/image13.png" Id="R5fa96eb5279f460f" /><Relationship Type="http://schemas.openxmlformats.org/officeDocument/2006/relationships/notesSlide" Target="/ppt/notesSlides/notesSlide13.xml" Id="Ra8c0e2545c9a4b3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da86d6be54a4fed" /><Relationship Type="http://schemas.openxmlformats.org/officeDocument/2006/relationships/image" Target="/ppt/media/image14.png" Id="R1e1bb2e59987406c" /><Relationship Type="http://schemas.openxmlformats.org/officeDocument/2006/relationships/chart" Target="/ppt/slides/charts/chart2.xml" Id="R0351465ccd084f48" /><Relationship Type="http://schemas.openxmlformats.org/officeDocument/2006/relationships/notesSlide" Target="/ppt/notesSlides/notesSlide14.xml" Id="R2dd35c06b5da4bb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125e849ca09446c" /><Relationship Type="http://schemas.openxmlformats.org/officeDocument/2006/relationships/image" Target="/ppt/media/image15.png" Id="R097eaa803cf947a3" /><Relationship Type="http://schemas.openxmlformats.org/officeDocument/2006/relationships/notesSlide" Target="/ppt/notesSlides/notesSlide15.xml" Id="R9731ab96086f4bd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192002189c344901" /><Relationship Type="http://schemas.openxmlformats.org/officeDocument/2006/relationships/image" Target="/ppt/media/image16.png" Id="R7576524046f54ff7" /><Relationship Type="http://schemas.openxmlformats.org/officeDocument/2006/relationships/notesSlide" Target="/ppt/notesSlides/notesSlide16.xml" Id="R2a528cd20713417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e14d0631ae44d6f" /><Relationship Type="http://schemas.openxmlformats.org/officeDocument/2006/relationships/image" Target="/ppt/media/image17.png" Id="R7512d3e143ce45f5" /><Relationship Type="http://schemas.openxmlformats.org/officeDocument/2006/relationships/notesSlide" Target="/ppt/notesSlides/notesSlide17.xml" Id="R209d740e64e8439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a4d18c0f4c94e26" /><Relationship Type="http://schemas.openxmlformats.org/officeDocument/2006/relationships/image" Target="/ppt/media/image18.png" Id="R45db99377998422d" /><Relationship Type="http://schemas.openxmlformats.org/officeDocument/2006/relationships/notesSlide" Target="/ppt/notesSlides/notesSlide18.xml" Id="R166328dcb963442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063b51568084b98" /><Relationship Type="http://schemas.openxmlformats.org/officeDocument/2006/relationships/image" Target="/ppt/media/image19.png" Id="Rf7b7597a5c3040d8" /><Relationship Type="http://schemas.openxmlformats.org/officeDocument/2006/relationships/notesSlide" Target="/ppt/notesSlides/notesSlide19.xml" Id="R9908836f707a41e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0860406adf24597" /><Relationship Type="http://schemas.openxmlformats.org/officeDocument/2006/relationships/image" Target="/ppt/media/image20.png" Id="R4cb3bdf186bf4198" /><Relationship Type="http://schemas.openxmlformats.org/officeDocument/2006/relationships/notesSlide" Target="/ppt/notesSlides/notesSlide20.xml" Id="R51ff988db445475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58bb3af55b964f0e" /><Relationship Type="http://schemas.openxmlformats.org/officeDocument/2006/relationships/image" Target="/ppt/media/image21.png" Id="R7cc206b61a494381" /><Relationship Type="http://schemas.openxmlformats.org/officeDocument/2006/relationships/notesSlide" Target="/ppt/notesSlides/notesSlide21.xml" Id="R25c08d1422e74e6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b3985d1cc844951" /><Relationship Type="http://schemas.openxmlformats.org/officeDocument/2006/relationships/image" Target="/ppt/media/image22.png" Id="R700dbfe4e57e481d" /><Relationship Type="http://schemas.openxmlformats.org/officeDocument/2006/relationships/notesSlide" Target="/ppt/notesSlides/notesSlide22.xml" Id="R766c99d0f4c8404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1000ba4fe5534f28" /><Relationship Type="http://schemas.openxmlformats.org/officeDocument/2006/relationships/image" Target="/ppt/media/image23.png" Id="R7456551a78694ae2" /><Relationship Type="http://schemas.openxmlformats.org/officeDocument/2006/relationships/notesSlide" Target="/ppt/notesSlides/notesSlide23.xml" Id="R55a9d3ac206341d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584569d4f80048b0" /><Relationship Type="http://schemas.openxmlformats.org/officeDocument/2006/relationships/image" Target="/ppt/media/image24.png" Id="R62b85dd9918c4aba" /><Relationship Type="http://schemas.openxmlformats.org/officeDocument/2006/relationships/image" Target="/ppt/media/image25.png" Id="Rb66ab4cb87dd4d3c" /><Relationship Type="http://schemas.openxmlformats.org/officeDocument/2006/relationships/hyperlink" Target="https://genellipse.com" TargetMode="External" Id="Rfc0b494a23f54606" /><Relationship Type="http://schemas.openxmlformats.org/officeDocument/2006/relationships/hyperlink" Target="mailto:info@genellipse.com" TargetMode="External" Id="R513babed080a4b2c" /><Relationship Type="http://schemas.openxmlformats.org/officeDocument/2006/relationships/hyperlink" Target="https://data.genellipse.ai" TargetMode="External" Id="R3972d22cd9ab4092" /><Relationship Type="http://schemas.openxmlformats.org/officeDocument/2006/relationships/notesSlide" Target="/ppt/notesSlides/notesSlide24.xml" Id="Rc9d37677ba3d4063"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Illustrative scenario</c:v>
          </c:tx>
          <c:spPr>
            <a:solidFill xmlns:a="http://schemas.openxmlformats.org/drawingml/2006/main">
              <a:srgbClr val="087C72"/>
            </a:solidFill>
            <a:ln xmlns:a="http://schemas.openxmlformats.org/drawingml/2006/main" w="0">
              <a:solidFill>
                <a:srgbClr val="087C72"/>
              </a:solidFill>
            </a:ln>
          </c:spPr>
          <c:cat>
            <c:strRef>
              <c:f>'Chart Data'!$A$2:$A$4</c:f>
              <c:strCache>
                <c:ptCount val="3"/>
                <c:pt idx="0">
                  <c:v>Conservative</c:v>
                </c:pt>
                <c:pt idx="1">
                  <c:v>Balanced</c:v>
                </c:pt>
                <c:pt idx="2">
                  <c:v>Broad</c:v>
                </c:pt>
              </c:strCache>
            </c:strRef>
          </c:cat>
          <c:val>
            <c:numRef>
              <c:f>'Chart Data'!$B$2:$B$4</c:f>
              <c:numCache>
                <c:formatCode>#,##0</c:formatCode>
                <c:ptCount val="3"/>
                <c:pt idx="0">
                  <c:v>110</c:v>
                </c:pt>
                <c:pt idx="1">
                  <c:v>200</c:v>
                </c:pt>
                <c:pt idx="2">
                  <c:v>320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736"/>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49606B"/>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49606B"/>
                </a:solidFill>
                <a:latin typeface="Liberation Sans"/>
                <a:ea typeface="Liberation Sans"/>
                <a:cs typeface="Liberation Sans"/>
              </a:defRPr>
            </a:pPr>
          </a:p>
        </c:txPr>
        <c:crossAx val="48650112"/>
        <c:crossBetween val="between"/>
      </c:valAx>
      <c:spPr>
        <a:solidFill xmlns:a="http://schemas.openxmlformats.org/drawingml/2006/main">
          <a:srgbClr val="F5F3EC"/>
        </a:solidFill>
      </c:spPr>
    </c:plotArea>
    <c:plotVisOnly val="1"/>
  </c:chart>
  <c:spPr>
    <a:solidFill xmlns:a="http://schemas.openxmlformats.org/drawingml/2006/main">
      <a:srgbClr val="F5F3EC"/>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lineChart>
        <c:grouping val="standard"/>
        <c:varyColors val="0"/>
        <c:ser>
          <c:idx val="0"/>
          <c:order val="0"/>
          <c:tx>
            <c:v>Illustrative scenario</c:v>
          </c:tx>
          <c:spPr>
            <a:solidFill xmlns:a="http://schemas.openxmlformats.org/drawingml/2006/main">
              <a:srgbClr val="087C72"/>
            </a:solidFill>
            <a:ln xmlns:a="http://schemas.openxmlformats.org/drawingml/2006/main" w="28575">
              <a:solidFill>
                <a:srgbClr val="087C72"/>
              </a:solidFill>
            </a:ln>
          </c:spPr>
          <c:marker>
            <c:symbol val="circle"/>
            <c:size val="5"/>
            <c:spPr>
              <a:solidFill xmlns:a="http://schemas.openxmlformats.org/drawingml/2006/main">
                <a:srgbClr val="087C72"/>
              </a:solidFill>
            </c:spPr>
          </c:marker>
          <c:cat>
            <c:strRef>
              <c:f>'Chart Data'!$A$2:$A$6</c:f>
              <c:strCache>
                <c:ptCount val="5"/>
                <c:pt idx="0">
                  <c:v>M1</c:v>
                </c:pt>
                <c:pt idx="1">
                  <c:v>M2</c:v>
                </c:pt>
                <c:pt idx="2">
                  <c:v>M3</c:v>
                </c:pt>
                <c:pt idx="3">
                  <c:v>M4</c:v>
                </c:pt>
                <c:pt idx="4">
                  <c:v>M5</c:v>
                </c:pt>
              </c:strCache>
            </c:strRef>
          </c:cat>
          <c:val>
            <c:numRef>
              <c:f>'Chart Data'!$B$2:$B$6</c:f>
              <c:numCache>
                <c:formatCode>0%</c:formatCode>
                <c:ptCount val="5"/>
                <c:pt idx="0">
                  <c:v>0.02</c:v>
                </c:pt>
                <c:pt idx="1">
                  <c:v>0.025</c:v>
                </c:pt>
                <c:pt idx="2">
                  <c:v>0.03</c:v>
                </c:pt>
                <c:pt idx="3">
                  <c:v>0.07</c:v>
                </c:pt>
                <c:pt idx="4">
                  <c:v>0.11</c:v>
                </c:pt>
              </c:numCache>
            </c:numRef>
          </c:val>
          <c:smooth val="0"/>
        </c:ser>
        <c:dLbls>
          <c:txPr>
            <a:bodyPr xmlns:a="http://schemas.openxmlformats.org/drawingml/2006/main" anchorCtr="1"/>
            <a:lstStyle xmlns:a="http://schemas.openxmlformats.org/drawingml/2006/main"/>
            <a:p xmlns:a="http://schemas.openxmlformats.org/drawingml/2006/main">
              <a:pPr>
                <a:defRPr sz="1350" b="1">
                  <a:solidFill>
                    <a:srgbClr val="102736"/>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49606B"/>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49606B"/>
                </a:solidFill>
                <a:latin typeface="Liberation Sans"/>
                <a:ea typeface="Liberation Sans"/>
                <a:cs typeface="Liberation Sans"/>
              </a:defRPr>
            </a:pPr>
          </a:p>
        </c:txPr>
        <c:crossAx val="48650112"/>
        <c:crossBetween val="between"/>
      </c:valAx>
      <c:spPr>
        <a:solidFill xmlns:a="http://schemas.openxmlformats.org/drawingml/2006/main">
          <a:srgbClr val="F5F3EC"/>
        </a:solidFill>
      </c:spPr>
    </c:plotArea>
    <c:plotVisOnly val="1"/>
  </c:chart>
  <c:spPr>
    <a:solidFill xmlns:a="http://schemas.openxmlformats.org/drawingml/2006/main">
      <a:srgbClr val="F5F3EC"/>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ffba8dd494d4b71"/>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b297b12935434d7a"/>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A31E715-A738-4C05-925E-389C0038B8DC}"/>
              </a:ext>
            </a:extLst>
          </p:cNvPr>
          <p:cNvSpPr>
            <a:spLocks xmlns:a="http://schemas.openxmlformats.org/drawingml/2006/main" noGrp="1"/>
          </p:cNvSpPr>
          <p:nvPr/>
        </p:nvSpPr>
        <p:spPr>
          <a:xfrm xmlns:a="http://schemas.openxmlformats.org/drawingml/2006/main">
            <a:off x="619125" y="1657350"/>
            <a:ext cx="5762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F5F3EC"/>
                </a:solidFill>
                <a:latin typeface="Liberation Sans"/>
                <a:ea typeface="Liberation Sans"/>
                <a:cs typeface="Liberation Sans"/>
              </a:defRPr>
            </a:pPr>
            <a:r>
              <a:rPr sz="5100" b="0">
                <a:solidFill>
                  <a:srgbClr val="F5F3EC"/>
                </a:solidFill>
                <a:latin typeface="Liberation Sans"/>
                <a:ea typeface="Liberation Sans"/>
                <a:cs typeface="Liberation Sans"/>
              </a:rPr>
              <a:t>Data Scientist</a:t>
            </a:r>
          </a:p>
        </p:txBody>
      </p:sp>
      <p:sp>
        <p:nvSpPr>
          <p:cNvPr id="4" name="">
            <a:extLst xmlns:a="http://schemas.openxmlformats.org/drawingml/2006/main">
              <a:ext uri="{FF2B5EF4-FFF2-40B4-BE49-F238E27FC236}">
                <a16:creationId xmlns:a16="http://schemas.microsoft.com/office/drawing/2014/main" id="{288F11C6-32C2-43FE-8542-59495422FA14}"/>
              </a:ext>
            </a:extLst>
          </p:cNvPr>
          <p:cNvSpPr>
            <a:spLocks xmlns:a="http://schemas.openxmlformats.org/drawingml/2006/main" noGrp="1"/>
          </p:cNvSpPr>
          <p:nvPr/>
        </p:nvSpPr>
        <p:spPr>
          <a:xfrm xmlns:a="http://schemas.openxmlformats.org/drawingml/2006/main">
            <a:off x="647700" y="3800475"/>
            <a:ext cx="50768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Reproducible models.</a:t>
            </a:r>
          </a:p>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Controlled business impact.</a:t>
            </a:r>
          </a:p>
        </p:txBody>
      </p:sp>
      <p:sp>
        <p:nvSpPr>
          <p:cNvPr id="5" name="">
            <a:extLst xmlns:a="http://schemas.openxmlformats.org/drawingml/2006/main">
              <a:ext uri="{FF2B5EF4-FFF2-40B4-BE49-F238E27FC236}">
                <a16:creationId xmlns:a16="http://schemas.microsoft.com/office/drawing/2014/main" id="{BACCE1C3-8862-44D1-BAFB-104436AB2B23}"/>
              </a:ext>
            </a:extLst>
          </p:cNvPr>
          <p:cNvSpPr>
            <a:spLocks xmlns:a="http://schemas.openxmlformats.org/drawingml/2006/main" noGrp="1"/>
          </p:cNvSpPr>
          <p:nvPr/>
        </p:nvSpPr>
        <p:spPr>
          <a:xfrm xmlns:a="http://schemas.openxmlformats.org/drawingml/2006/main">
            <a:off x="0" y="6238875"/>
            <a:ext cx="12192000" cy="619125"/>
          </a:xfrm>
          <a:prstGeom xmlns:a="http://schemas.openxmlformats.org/drawingml/2006/main" prst="rect">
            <a:avLst/>
          </a:prstGeom>
          <a:solidFill xmlns:a="http://schemas.openxmlformats.org/drawingml/2006/main">
            <a:srgbClr val="102736"/>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307ACAF-D303-47E6-9207-59BB512BCDE6}"/>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7" name="">
            <a:extLst xmlns:a="http://schemas.openxmlformats.org/drawingml/2006/main">
              <a:ext uri="{FF2B5EF4-FFF2-40B4-BE49-F238E27FC236}">
                <a16:creationId xmlns:a16="http://schemas.microsoft.com/office/drawing/2014/main" id="{28D70355-5C4B-4089-9BCB-E8D34670D4A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8" name="">
            <a:extLst xmlns:a="http://schemas.openxmlformats.org/drawingml/2006/main">
              <a:ext uri="{FF2B5EF4-FFF2-40B4-BE49-F238E27FC236}">
                <a16:creationId xmlns:a16="http://schemas.microsoft.com/office/drawing/2014/main" id="{4FD8ABB9-A884-4829-9A73-9C3513F82A7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01 / 24</a:t>
            </a:r>
          </a:p>
        </p:txBody>
      </p:sp>
    </p:spTree>
    <p:extLst>
      <p:ext uri="{BB962C8B-B14F-4D97-AF65-F5344CB8AC3E}">
        <p14:creationId xmlns:p14="http://schemas.microsoft.com/office/powerpoint/2010/main" val="235700946"/>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f36bf3c2a49d41a1"/>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D8C413F-2E1A-4490-8AF7-013E6D717340}"/>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gap between an experiment and a service</a:t>
            </a:r>
          </a:p>
        </p:txBody>
      </p:sp>
      <p:sp>
        <p:nvSpPr>
          <p:cNvPr id="3" name="">
            <a:extLst xmlns:a="http://schemas.openxmlformats.org/drawingml/2006/main">
              <a:ext uri="{FF2B5EF4-FFF2-40B4-BE49-F238E27FC236}">
                <a16:creationId xmlns:a16="http://schemas.microsoft.com/office/drawing/2014/main" id="{4530F5AB-D58B-4093-8F33-23CA2DD28BCA}"/>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useful model needs dependable data, evaluation and an accountable operating process.</a:t>
            </a:r>
          </a:p>
        </p:txBody>
      </p:sp>
      <p:sp>
        <p:nvSpPr>
          <p:cNvPr id="4" name="">
            <a:extLst xmlns:a="http://schemas.openxmlformats.org/drawingml/2006/main">
              <a:ext uri="{FF2B5EF4-FFF2-40B4-BE49-F238E27FC236}">
                <a16:creationId xmlns:a16="http://schemas.microsoft.com/office/drawing/2014/main" id="{01588C9A-C643-4F21-8451-C981E50CFF1A}"/>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FBCA21F-98D7-48E3-AA1F-D2E69F3C4EBF}"/>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Uncertain inputs</a:t>
            </a:r>
          </a:p>
        </p:txBody>
      </p:sp>
      <p:sp>
        <p:nvSpPr>
          <p:cNvPr id="6" name="">
            <a:extLst xmlns:a="http://schemas.openxmlformats.org/drawingml/2006/main">
              <a:ext uri="{FF2B5EF4-FFF2-40B4-BE49-F238E27FC236}">
                <a16:creationId xmlns:a16="http://schemas.microsoft.com/office/drawing/2014/main" id="{CBC3359F-8B9E-41A2-96B4-3AA0BF23010B}"/>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Copied datasets lose lineage and can mix future information into historical features.</a:t>
            </a:r>
          </a:p>
        </p:txBody>
      </p:sp>
      <p:sp>
        <p:nvSpPr>
          <p:cNvPr id="7" name="">
            <a:extLst xmlns:a="http://schemas.openxmlformats.org/drawingml/2006/main">
              <a:ext uri="{FF2B5EF4-FFF2-40B4-BE49-F238E27FC236}">
                <a16:creationId xmlns:a16="http://schemas.microsoft.com/office/drawing/2014/main" id="{D650FDBB-967C-4ACC-BB5D-34BA45EE1D16}"/>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AC66B29E-D431-47A6-9ECB-2643A1C3155A}"/>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Incomplete evaluation</a:t>
            </a:r>
          </a:p>
        </p:txBody>
      </p:sp>
      <p:sp>
        <p:nvSpPr>
          <p:cNvPr id="9" name="">
            <a:extLst xmlns:a="http://schemas.openxmlformats.org/drawingml/2006/main">
              <a:ext uri="{FF2B5EF4-FFF2-40B4-BE49-F238E27FC236}">
                <a16:creationId xmlns:a16="http://schemas.microsoft.com/office/drawing/2014/main" id="{A6283F46-47D8-4481-9906-BA54E037D463}"/>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An average score can conceal failure for a small cohort or a costly business outcome.</a:t>
            </a:r>
          </a:p>
        </p:txBody>
      </p:sp>
      <p:sp>
        <p:nvSpPr>
          <p:cNvPr id="10" name="">
            <a:extLst xmlns:a="http://schemas.openxmlformats.org/drawingml/2006/main">
              <a:ext uri="{FF2B5EF4-FFF2-40B4-BE49-F238E27FC236}">
                <a16:creationId xmlns:a16="http://schemas.microsoft.com/office/drawing/2014/main" id="{6E176CF0-DB08-4B40-9570-5BD07EE5CA45}"/>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FDAF2AD3-56DD-4C43-86D4-C457BE1452EE}"/>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Operational drift</a:t>
            </a:r>
          </a:p>
        </p:txBody>
      </p:sp>
      <p:sp>
        <p:nvSpPr>
          <p:cNvPr id="12" name="">
            <a:extLst xmlns:a="http://schemas.openxmlformats.org/drawingml/2006/main">
              <a:ext uri="{FF2B5EF4-FFF2-40B4-BE49-F238E27FC236}">
                <a16:creationId xmlns:a16="http://schemas.microsoft.com/office/drawing/2014/main" id="{70368178-358D-46BB-8B36-0DF3FAE56DBB}"/>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Population changes can weaken an otherwise successful model after deployment.</a:t>
            </a:r>
          </a:p>
        </p:txBody>
      </p:sp>
      <p:sp>
        <p:nvSpPr>
          <p:cNvPr id="13" name="">
            <a:extLst xmlns:a="http://schemas.openxmlformats.org/drawingml/2006/main">
              <a:ext uri="{FF2B5EF4-FFF2-40B4-BE49-F238E27FC236}">
                <a16:creationId xmlns:a16="http://schemas.microsoft.com/office/drawing/2014/main" id="{C27E404F-8CEC-4D61-8923-C587D2758EE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04B3C802-1F4E-415E-A582-7B191ABF63D2}"/>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568A70D3-F84E-4C2A-805D-2149783E2AEE}"/>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02 / 24</a:t>
            </a:r>
          </a:p>
        </p:txBody>
      </p:sp>
    </p:spTree>
    <p:extLst>
      <p:ext uri="{BB962C8B-B14F-4D97-AF65-F5344CB8AC3E}">
        <p14:creationId xmlns:p14="http://schemas.microsoft.com/office/powerpoint/2010/main" val="1143223202"/>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5362421ffde4748"/>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041283A-98C1-42CC-A85E-633BC25540CC}"/>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data science showcase</a:t>
            </a:r>
          </a:p>
        </p:txBody>
      </p:sp>
      <p:sp>
        <p:nvSpPr>
          <p:cNvPr id="3" name="">
            <a:extLst xmlns:a="http://schemas.openxmlformats.org/drawingml/2006/main">
              <a:ext uri="{FF2B5EF4-FFF2-40B4-BE49-F238E27FC236}">
                <a16:creationId xmlns:a16="http://schemas.microsoft.com/office/drawing/2014/main" id="{0E4C22B9-A17C-43F1-9AD3-9FD52A18A1B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policy-service prioritisation model illustrates the complete lifecycle.</a:t>
            </a:r>
          </a:p>
        </p:txBody>
      </p:sp>
      <p:sp>
        <p:nvSpPr>
          <p:cNvPr id="4" name="">
            <a:extLst xmlns:a="http://schemas.openxmlformats.org/drawingml/2006/main">
              <a:ext uri="{FF2B5EF4-FFF2-40B4-BE49-F238E27FC236}">
                <a16:creationId xmlns:a16="http://schemas.microsoft.com/office/drawing/2014/main" id="{730D1A05-F07D-4EA4-88D0-80A242618312}"/>
              </a:ext>
            </a:extLst>
          </p:cNvPr>
          <p:cNvSpPr>
            <a:spLocks xmlns:a="http://schemas.openxmlformats.org/drawingml/2006/main" noGrp="1"/>
          </p:cNvSpPr>
          <p:nvPr/>
        </p:nvSpPr>
        <p:spPr>
          <a:xfrm xmlns:a="http://schemas.openxmlformats.org/drawingml/2006/main">
            <a:off x="647700"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01  Purpose</a:t>
            </a:r>
          </a:p>
        </p:txBody>
      </p:sp>
      <p:sp>
        <p:nvSpPr>
          <p:cNvPr id="5" name="">
            <a:extLst xmlns:a="http://schemas.openxmlformats.org/drawingml/2006/main">
              <a:ext uri="{FF2B5EF4-FFF2-40B4-BE49-F238E27FC236}">
                <a16:creationId xmlns:a16="http://schemas.microsoft.com/office/drawing/2014/main" id="{1F1637A5-649B-4F4B-9783-713F10EF636C}"/>
              </a:ext>
            </a:extLst>
          </p:cNvPr>
          <p:cNvSpPr>
            <a:spLocks xmlns:a="http://schemas.openxmlformats.org/drawingml/2006/main" noGrp="1"/>
          </p:cNvSpPr>
          <p:nvPr/>
        </p:nvSpPr>
        <p:spPr>
          <a:xfrm xmlns:a="http://schemas.openxmlformats.org/drawingml/2006/main">
            <a:off x="647700"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Decision boundary and data contract</a:t>
            </a:r>
          </a:p>
        </p:txBody>
      </p:sp>
      <p:sp>
        <p:nvSpPr>
          <p:cNvPr id="6" name="">
            <a:extLst xmlns:a="http://schemas.openxmlformats.org/drawingml/2006/main">
              <a:ext uri="{FF2B5EF4-FFF2-40B4-BE49-F238E27FC236}">
                <a16:creationId xmlns:a16="http://schemas.microsoft.com/office/drawing/2014/main" id="{ED38E5FC-E616-4C31-9963-4F3363C75BE3}"/>
              </a:ext>
            </a:extLst>
          </p:cNvPr>
          <p:cNvSpPr>
            <a:spLocks xmlns:a="http://schemas.openxmlformats.org/drawingml/2006/main" noGrp="1"/>
          </p:cNvSpPr>
          <p:nvPr/>
        </p:nvSpPr>
        <p:spPr>
          <a:xfrm xmlns:a="http://schemas.openxmlformats.org/drawingml/2006/main">
            <a:off x="6315075"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02  Features</a:t>
            </a:r>
          </a:p>
        </p:txBody>
      </p:sp>
      <p:sp>
        <p:nvSpPr>
          <p:cNvPr id="7" name="">
            <a:extLst xmlns:a="http://schemas.openxmlformats.org/drawingml/2006/main">
              <a:ext uri="{FF2B5EF4-FFF2-40B4-BE49-F238E27FC236}">
                <a16:creationId xmlns:a16="http://schemas.microsoft.com/office/drawing/2014/main" id="{00DC1841-A5F7-49AF-9F7C-1F005FFD7A7D}"/>
              </a:ext>
            </a:extLst>
          </p:cNvPr>
          <p:cNvSpPr>
            <a:spLocks xmlns:a="http://schemas.openxmlformats.org/drawingml/2006/main" noGrp="1"/>
          </p:cNvSpPr>
          <p:nvPr/>
        </p:nvSpPr>
        <p:spPr>
          <a:xfrm xmlns:a="http://schemas.openxmlformats.org/drawingml/2006/main">
            <a:off x="6315075"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Time-correct datasets and experiments</a:t>
            </a:r>
          </a:p>
        </p:txBody>
      </p:sp>
      <p:sp>
        <p:nvSpPr>
          <p:cNvPr id="8" name="">
            <a:extLst xmlns:a="http://schemas.openxmlformats.org/drawingml/2006/main">
              <a:ext uri="{FF2B5EF4-FFF2-40B4-BE49-F238E27FC236}">
                <a16:creationId xmlns:a16="http://schemas.microsoft.com/office/drawing/2014/main" id="{5BA78964-6CD5-4295-92B1-2B234B854757}"/>
              </a:ext>
            </a:extLst>
          </p:cNvPr>
          <p:cNvSpPr>
            <a:spLocks xmlns:a="http://schemas.openxmlformats.org/drawingml/2006/main" noGrp="1"/>
          </p:cNvSpPr>
          <p:nvPr/>
        </p:nvSpPr>
        <p:spPr>
          <a:xfrm xmlns:a="http://schemas.openxmlformats.org/drawingml/2006/main">
            <a:off x="647700"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03  Evaluation</a:t>
            </a:r>
          </a:p>
        </p:txBody>
      </p:sp>
      <p:sp>
        <p:nvSpPr>
          <p:cNvPr id="9" name="">
            <a:extLst xmlns:a="http://schemas.openxmlformats.org/drawingml/2006/main">
              <a:ext uri="{FF2B5EF4-FFF2-40B4-BE49-F238E27FC236}">
                <a16:creationId xmlns:a16="http://schemas.microsoft.com/office/drawing/2014/main" id="{6E8795AF-38F4-42B1-8C12-0691B3480602}"/>
              </a:ext>
            </a:extLst>
          </p:cNvPr>
          <p:cNvSpPr>
            <a:spLocks xmlns:a="http://schemas.openxmlformats.org/drawingml/2006/main" noGrp="1"/>
          </p:cNvSpPr>
          <p:nvPr/>
        </p:nvSpPr>
        <p:spPr>
          <a:xfrm xmlns:a="http://schemas.openxmlformats.org/drawingml/2006/main">
            <a:off x="647700"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Errors, calibration and cohorts</a:t>
            </a:r>
          </a:p>
        </p:txBody>
      </p:sp>
      <p:sp>
        <p:nvSpPr>
          <p:cNvPr id="10" name="">
            <a:extLst xmlns:a="http://schemas.openxmlformats.org/drawingml/2006/main">
              <a:ext uri="{FF2B5EF4-FFF2-40B4-BE49-F238E27FC236}">
                <a16:creationId xmlns:a16="http://schemas.microsoft.com/office/drawing/2014/main" id="{0907E72A-710C-44BD-94DF-FEF47E94B19A}"/>
              </a:ext>
            </a:extLst>
          </p:cNvPr>
          <p:cNvSpPr>
            <a:spLocks xmlns:a="http://schemas.openxmlformats.org/drawingml/2006/main" noGrp="1"/>
          </p:cNvSpPr>
          <p:nvPr/>
        </p:nvSpPr>
        <p:spPr>
          <a:xfrm xmlns:a="http://schemas.openxmlformats.org/drawingml/2006/main">
            <a:off x="6315075"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04  Deployment</a:t>
            </a:r>
          </a:p>
        </p:txBody>
      </p:sp>
      <p:sp>
        <p:nvSpPr>
          <p:cNvPr id="11" name="">
            <a:extLst xmlns:a="http://schemas.openxmlformats.org/drawingml/2006/main">
              <a:ext uri="{FF2B5EF4-FFF2-40B4-BE49-F238E27FC236}">
                <a16:creationId xmlns:a16="http://schemas.microsoft.com/office/drawing/2014/main" id="{B0290B90-B5D8-45B1-AA4B-F12CC1A8839E}"/>
              </a:ext>
            </a:extLst>
          </p:cNvPr>
          <p:cNvSpPr>
            <a:spLocks xmlns:a="http://schemas.openxmlformats.org/drawingml/2006/main" noGrp="1"/>
          </p:cNvSpPr>
          <p:nvPr/>
        </p:nvSpPr>
        <p:spPr>
          <a:xfrm xmlns:a="http://schemas.openxmlformats.org/drawingml/2006/main">
            <a:off x="6315075"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Approval, serving and monitoring</a:t>
            </a:r>
          </a:p>
        </p:txBody>
      </p:sp>
      <p:sp>
        <p:nvSpPr>
          <p:cNvPr id="12" name="">
            <a:extLst xmlns:a="http://schemas.openxmlformats.org/drawingml/2006/main">
              <a:ext uri="{FF2B5EF4-FFF2-40B4-BE49-F238E27FC236}">
                <a16:creationId xmlns:a16="http://schemas.microsoft.com/office/drawing/2014/main" id="{91B16096-449B-4486-8E39-5E58D0C33BA6}"/>
              </a:ext>
            </a:extLst>
          </p:cNvPr>
          <p:cNvSpPr>
            <a:spLocks xmlns:a="http://schemas.openxmlformats.org/drawingml/2006/main" noGrp="1"/>
          </p:cNvSpPr>
          <p:nvPr/>
        </p:nvSpPr>
        <p:spPr>
          <a:xfrm xmlns:a="http://schemas.openxmlformats.org/drawingml/2006/main">
            <a:off x="647700"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05  Security</a:t>
            </a:r>
          </a:p>
        </p:txBody>
      </p:sp>
      <p:sp>
        <p:nvSpPr>
          <p:cNvPr id="13" name="">
            <a:extLst xmlns:a="http://schemas.openxmlformats.org/drawingml/2006/main">
              <a:ext uri="{FF2B5EF4-FFF2-40B4-BE49-F238E27FC236}">
                <a16:creationId xmlns:a16="http://schemas.microsoft.com/office/drawing/2014/main" id="{987F7A25-3792-4339-80F3-94205916D170}"/>
              </a:ext>
            </a:extLst>
          </p:cNvPr>
          <p:cNvSpPr>
            <a:spLocks xmlns:a="http://schemas.openxmlformats.org/drawingml/2006/main" noGrp="1"/>
          </p:cNvSpPr>
          <p:nvPr/>
        </p:nvSpPr>
        <p:spPr>
          <a:xfrm xmlns:a="http://schemas.openxmlformats.org/drawingml/2006/main">
            <a:off x="647700"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Privacy and AI controls</a:t>
            </a:r>
          </a:p>
        </p:txBody>
      </p:sp>
      <p:sp>
        <p:nvSpPr>
          <p:cNvPr id="14" name="">
            <a:extLst xmlns:a="http://schemas.openxmlformats.org/drawingml/2006/main">
              <a:ext uri="{FF2B5EF4-FFF2-40B4-BE49-F238E27FC236}">
                <a16:creationId xmlns:a16="http://schemas.microsoft.com/office/drawing/2014/main" id="{76B808E2-E5B8-4AB9-A373-05BB138517D2}"/>
              </a:ext>
            </a:extLst>
          </p:cNvPr>
          <p:cNvSpPr>
            <a:spLocks xmlns:a="http://schemas.openxmlformats.org/drawingml/2006/main" noGrp="1"/>
          </p:cNvSpPr>
          <p:nvPr/>
        </p:nvSpPr>
        <p:spPr>
          <a:xfrm xmlns:a="http://schemas.openxmlformats.org/drawingml/2006/main">
            <a:off x="6315075"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06  Value</a:t>
            </a:r>
          </a:p>
        </p:txBody>
      </p:sp>
      <p:sp>
        <p:nvSpPr>
          <p:cNvPr id="15" name="">
            <a:extLst xmlns:a="http://schemas.openxmlformats.org/drawingml/2006/main">
              <a:ext uri="{FF2B5EF4-FFF2-40B4-BE49-F238E27FC236}">
                <a16:creationId xmlns:a16="http://schemas.microsoft.com/office/drawing/2014/main" id="{2A5CB102-A508-4DC6-9F23-D4257419AADB}"/>
              </a:ext>
            </a:extLst>
          </p:cNvPr>
          <p:cNvSpPr>
            <a:spLocks xmlns:a="http://schemas.openxmlformats.org/drawingml/2006/main" noGrp="1"/>
          </p:cNvSpPr>
          <p:nvPr/>
        </p:nvSpPr>
        <p:spPr>
          <a:xfrm xmlns:a="http://schemas.openxmlformats.org/drawingml/2006/main">
            <a:off x="6315075"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Controlled experiment and economics</a:t>
            </a:r>
          </a:p>
        </p:txBody>
      </p:sp>
      <p:sp>
        <p:nvSpPr>
          <p:cNvPr id="16" name="">
            <a:extLst xmlns:a="http://schemas.openxmlformats.org/drawingml/2006/main">
              <a:ext uri="{FF2B5EF4-FFF2-40B4-BE49-F238E27FC236}">
                <a16:creationId xmlns:a16="http://schemas.microsoft.com/office/drawing/2014/main" id="{652713A8-6EED-420D-B097-4D7B0763BD1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64ED06BF-67B2-4C41-B705-C1AC14AF43F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19EF7843-EA1B-4791-8B2E-384BA143C8E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03 / 24</a:t>
            </a:r>
          </a:p>
        </p:txBody>
      </p:sp>
    </p:spTree>
    <p:extLst>
      <p:ext uri="{BB962C8B-B14F-4D97-AF65-F5344CB8AC3E}">
        <p14:creationId xmlns:p14="http://schemas.microsoft.com/office/powerpoint/2010/main" val="2147444842"/>
      </p:ext>
    </p:extLst>
  </p:cSld>
</p:sld>
</file>

<file path=ppt/slides/slide4.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59945be8cc3e4c78"/>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3D43F55-D9AF-4DD4-B022-A8F490300154}"/>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service-prioritisation use case</a:t>
            </a:r>
          </a:p>
        </p:txBody>
      </p:sp>
      <p:sp>
        <p:nvSpPr>
          <p:cNvPr id="3" name="">
            <a:extLst xmlns:a="http://schemas.openxmlformats.org/drawingml/2006/main">
              <a:ext uri="{FF2B5EF4-FFF2-40B4-BE49-F238E27FC236}">
                <a16:creationId xmlns:a16="http://schemas.microsoft.com/office/drawing/2014/main" id="{03508AF7-F50F-4F1F-9A46-D26E3A481464}"/>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identify policyholders who may benefit from a service follow-up. Staff decide the action.</a:t>
            </a:r>
          </a:p>
        </p:txBody>
      </p:sp>
      <p:sp>
        <p:nvSpPr>
          <p:cNvPr id="4" name="">
            <a:extLst xmlns:a="http://schemas.openxmlformats.org/drawingml/2006/main">
              <a:ext uri="{FF2B5EF4-FFF2-40B4-BE49-F238E27FC236}">
                <a16:creationId xmlns:a16="http://schemas.microsoft.com/office/drawing/2014/main" id="{AFFB7AE5-3CE7-4444-8570-AE8B041DEA5A}"/>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28F0DB7-4241-40FB-9E95-FF2BD973E8B8}"/>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737EE97-E206-4233-B7EA-9DDDB822C757}"/>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Define</a:t>
            </a:r>
          </a:p>
        </p:txBody>
      </p:sp>
      <p:sp>
        <p:nvSpPr>
          <p:cNvPr id="7" name="">
            <a:extLst xmlns:a="http://schemas.openxmlformats.org/drawingml/2006/main">
              <a:ext uri="{FF2B5EF4-FFF2-40B4-BE49-F238E27FC236}">
                <a16:creationId xmlns:a16="http://schemas.microsoft.com/office/drawing/2014/main" id="{1ADAC5B0-F07E-4856-A660-6BF83A3F9157}"/>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Agree the outcome, permitted use and intervention rules.</a:t>
            </a:r>
          </a:p>
        </p:txBody>
      </p:sp>
      <p:sp>
        <p:nvSpPr>
          <p:cNvPr id="8" name="">
            <a:extLst xmlns:a="http://schemas.openxmlformats.org/drawingml/2006/main">
              <a:ext uri="{FF2B5EF4-FFF2-40B4-BE49-F238E27FC236}">
                <a16:creationId xmlns:a16="http://schemas.microsoft.com/office/drawing/2014/main" id="{64471658-0443-41CF-8CDD-19B1295983BE}"/>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2C3DBE7-443E-4EF9-ABE6-190CA5531B30}"/>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8DE811D9-86C3-4D52-B23E-CCCC85F67017}"/>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Prepare</a:t>
            </a:r>
          </a:p>
        </p:txBody>
      </p:sp>
      <p:sp>
        <p:nvSpPr>
          <p:cNvPr id="11" name="">
            <a:extLst xmlns:a="http://schemas.openxmlformats.org/drawingml/2006/main">
              <a:ext uri="{FF2B5EF4-FFF2-40B4-BE49-F238E27FC236}">
                <a16:creationId xmlns:a16="http://schemas.microsoft.com/office/drawing/2014/main" id="{921B49FD-226F-47D6-A300-03D9059F7CE0}"/>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Build features from information available at the decision time.</a:t>
            </a:r>
          </a:p>
        </p:txBody>
      </p:sp>
      <p:sp>
        <p:nvSpPr>
          <p:cNvPr id="12" name="">
            <a:extLst xmlns:a="http://schemas.openxmlformats.org/drawingml/2006/main">
              <a:ext uri="{FF2B5EF4-FFF2-40B4-BE49-F238E27FC236}">
                <a16:creationId xmlns:a16="http://schemas.microsoft.com/office/drawing/2014/main" id="{D744969F-7190-4348-A530-E74E1D6D802C}"/>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AF4338F5-00F5-41B5-9968-A0A43E3DB6D0}"/>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2F697481-8FE6-4E59-81C6-CE45D28F42AB}"/>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Evaluate</a:t>
            </a:r>
          </a:p>
        </p:txBody>
      </p:sp>
      <p:sp>
        <p:nvSpPr>
          <p:cNvPr id="15" name="">
            <a:extLst xmlns:a="http://schemas.openxmlformats.org/drawingml/2006/main">
              <a:ext uri="{FF2B5EF4-FFF2-40B4-BE49-F238E27FC236}">
                <a16:creationId xmlns:a16="http://schemas.microsoft.com/office/drawing/2014/main" id="{EE342FF0-A05B-4F9A-8F73-D7EB102B7D33}"/>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Compare to the current approach and inspect errors.</a:t>
            </a:r>
          </a:p>
        </p:txBody>
      </p:sp>
      <p:sp>
        <p:nvSpPr>
          <p:cNvPr id="16" name="">
            <a:extLst xmlns:a="http://schemas.openxmlformats.org/drawingml/2006/main">
              <a:ext uri="{FF2B5EF4-FFF2-40B4-BE49-F238E27FC236}">
                <a16:creationId xmlns:a16="http://schemas.microsoft.com/office/drawing/2014/main" id="{E4248DB2-2A91-4050-BD07-BA9735CD5440}"/>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329FAA4C-9961-4FFE-9738-A12D2D5B2AC9}"/>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A94C2C38-7217-4EBD-87CD-4C95B28523D8}"/>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Operate</a:t>
            </a:r>
          </a:p>
        </p:txBody>
      </p:sp>
      <p:sp>
        <p:nvSpPr>
          <p:cNvPr id="19" name="">
            <a:extLst xmlns:a="http://schemas.openxmlformats.org/drawingml/2006/main">
              <a:ext uri="{FF2B5EF4-FFF2-40B4-BE49-F238E27FC236}">
                <a16:creationId xmlns:a16="http://schemas.microsoft.com/office/drawing/2014/main" id="{D02FC48F-5638-4860-A01C-7D740170205E}"/>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Release through approval and monitor business outcomes.</a:t>
            </a:r>
          </a:p>
        </p:txBody>
      </p:sp>
      <p:sp>
        <p:nvSpPr>
          <p:cNvPr id="23" name="">
            <a:extLst xmlns:a="http://schemas.openxmlformats.org/drawingml/2006/main">
              <a:ext uri="{FF2B5EF4-FFF2-40B4-BE49-F238E27FC236}">
                <a16:creationId xmlns:a16="http://schemas.microsoft.com/office/drawing/2014/main" id="{BAD79F87-769F-456D-ADBF-80897073FBF6}"/>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BD9F2DE4-A1F8-4F2D-9410-C6CA6D89F04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0902621D-9F82-462E-8FF3-AE06B41116E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E46C5F87-0338-419B-9463-55F53DE6525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04 / 24</a:t>
            </a:r>
          </a:p>
        </p:txBody>
      </p:sp>
    </p:spTree>
    <p:extLst>
      <p:ext uri="{BB962C8B-B14F-4D97-AF65-F5344CB8AC3E}">
        <p14:creationId xmlns:p14="http://schemas.microsoft.com/office/powerpoint/2010/main" val="1803256736"/>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2588b59863d4b34"/>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E0FBFE6-9C30-4E58-89DB-38564A143220}"/>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modelling contract</a:t>
            </a:r>
          </a:p>
        </p:txBody>
      </p:sp>
      <p:sp>
        <p:nvSpPr>
          <p:cNvPr id="3" name="">
            <a:extLst xmlns:a="http://schemas.openxmlformats.org/drawingml/2006/main">
              <a:ext uri="{FF2B5EF4-FFF2-40B4-BE49-F238E27FC236}">
                <a16:creationId xmlns:a16="http://schemas.microsoft.com/office/drawing/2014/main" id="{364CD717-E8E4-45FC-9C54-B4EC1EAF07B4}"/>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clear target prevents an impressive score from solving the wrong problem.</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Element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Example design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Review requirement</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Unit</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One policy at a monthly cutoff</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Stable policy identity</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Target</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Service need in the next period</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Reliable outcome label</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Features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Permitted historical service data</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Available before cutoff</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Action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Prioritise staff review</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No autonomous coverage decision</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Owner</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Business owner + model reviewer</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Approval and monitoring duties</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FA915F53-CC27-4861-A6CE-816CDF4D167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E18450F1-03ED-4269-AA63-C6F6AE540085}"/>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13628972-F317-4151-B0F2-A71FB805BAA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05 / 24</a:t>
            </a:r>
          </a:p>
        </p:txBody>
      </p:sp>
    </p:spTree>
    <p:extLst>
      <p:ext uri="{BB962C8B-B14F-4D97-AF65-F5344CB8AC3E}">
        <p14:creationId xmlns:p14="http://schemas.microsoft.com/office/powerpoint/2010/main" val="1843047665"/>
      </p:ext>
    </p:extLst>
  </p:cSld>
</p:sld>
</file>

<file path=ppt/slides/slide6.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32f40b921294c15"/>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6D080A8-28E9-4926-AD02-75DD9B47CEF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Point-in-time features prevent leakage</a:t>
            </a:r>
          </a:p>
        </p:txBody>
      </p:sp>
      <p:sp>
        <p:nvSpPr>
          <p:cNvPr id="3" name="">
            <a:extLst xmlns:a="http://schemas.openxmlformats.org/drawingml/2006/main">
              <a:ext uri="{FF2B5EF4-FFF2-40B4-BE49-F238E27FC236}">
                <a16:creationId xmlns:a16="http://schemas.microsoft.com/office/drawing/2014/main" id="{0B54E9A7-F5CC-440A-899E-F24D07D30F1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Training must reflect what the team could have known when it made the decision.</a:t>
            </a:r>
          </a:p>
        </p:txBody>
      </p:sp>
      <p:sp>
        <p:nvSpPr>
          <p:cNvPr id="4" name="">
            <a:extLst xmlns:a="http://schemas.openxmlformats.org/drawingml/2006/main">
              <a:ext uri="{FF2B5EF4-FFF2-40B4-BE49-F238E27FC236}">
                <a16:creationId xmlns:a16="http://schemas.microsoft.com/office/drawing/2014/main" id="{A47DA886-B46F-47DF-A074-A0FE8C9FAEC9}"/>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BA9F0E8-D999-422B-86A7-0B3FD0F29E35}"/>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Leakage risks</a:t>
            </a:r>
          </a:p>
        </p:txBody>
      </p:sp>
      <p:sp>
        <p:nvSpPr>
          <p:cNvPr id="6" name="">
            <a:extLst xmlns:a="http://schemas.openxmlformats.org/drawingml/2006/main">
              <a:ext uri="{FF2B5EF4-FFF2-40B4-BE49-F238E27FC236}">
                <a16:creationId xmlns:a16="http://schemas.microsoft.com/office/drawing/2014/main" id="{9848D098-4C43-4CEC-804A-E079AE5B834D}"/>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Future outcomes enter a training feature.</a:t>
            </a:r>
          </a:p>
        </p:txBody>
      </p:sp>
      <p:sp>
        <p:nvSpPr>
          <p:cNvPr id="7" name="">
            <a:extLst xmlns:a="http://schemas.openxmlformats.org/drawingml/2006/main">
              <a:ext uri="{FF2B5EF4-FFF2-40B4-BE49-F238E27FC236}">
                <a16:creationId xmlns:a16="http://schemas.microsoft.com/office/drawing/2014/main" id="{EC08EA0D-A96F-4425-A096-6D72DD2979A2}"/>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A corrected record replaces old knowledge.</a:t>
            </a:r>
          </a:p>
        </p:txBody>
      </p:sp>
      <p:sp>
        <p:nvSpPr>
          <p:cNvPr id="8" name="">
            <a:extLst xmlns:a="http://schemas.openxmlformats.org/drawingml/2006/main">
              <a:ext uri="{FF2B5EF4-FFF2-40B4-BE49-F238E27FC236}">
                <a16:creationId xmlns:a16="http://schemas.microsoft.com/office/drawing/2014/main" id="{654921FB-240C-4E33-BB51-8BCEBB87B8DF}"/>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One customer appears in train and test.</a:t>
            </a:r>
          </a:p>
        </p:txBody>
      </p:sp>
      <p:sp>
        <p:nvSpPr>
          <p:cNvPr id="9" name="">
            <a:extLst xmlns:a="http://schemas.openxmlformats.org/drawingml/2006/main">
              <a:ext uri="{FF2B5EF4-FFF2-40B4-BE49-F238E27FC236}">
                <a16:creationId xmlns:a16="http://schemas.microsoft.com/office/drawing/2014/main" id="{AC670DE9-071D-420C-9819-1F43636859C8}"/>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CAE238C-20B1-45C6-91A2-7E7380AADBFD}"/>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Dataset controls</a:t>
            </a:r>
          </a:p>
        </p:txBody>
      </p:sp>
      <p:sp>
        <p:nvSpPr>
          <p:cNvPr id="11" name="">
            <a:extLst xmlns:a="http://schemas.openxmlformats.org/drawingml/2006/main">
              <a:ext uri="{FF2B5EF4-FFF2-40B4-BE49-F238E27FC236}">
                <a16:creationId xmlns:a16="http://schemas.microsoft.com/office/drawing/2014/main" id="{1562E3DF-EFB6-45BC-A93F-2EA27F61D5BF}"/>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Apply event and availability cutoffs.</a:t>
            </a:r>
          </a:p>
        </p:txBody>
      </p:sp>
      <p:sp>
        <p:nvSpPr>
          <p:cNvPr id="12" name="">
            <a:extLst xmlns:a="http://schemas.openxmlformats.org/drawingml/2006/main">
              <a:ext uri="{FF2B5EF4-FFF2-40B4-BE49-F238E27FC236}">
                <a16:creationId xmlns:a16="http://schemas.microsoft.com/office/drawing/2014/main" id="{D5A27FD5-4F2F-4F7D-99BB-8642E8679D06}"/>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Retain dataset snapshots and feature versions.</a:t>
            </a:r>
          </a:p>
        </p:txBody>
      </p:sp>
      <p:sp>
        <p:nvSpPr>
          <p:cNvPr id="13" name="">
            <a:extLst xmlns:a="http://schemas.openxmlformats.org/drawingml/2006/main">
              <a:ext uri="{FF2B5EF4-FFF2-40B4-BE49-F238E27FC236}">
                <a16:creationId xmlns:a16="http://schemas.microsoft.com/office/drawing/2014/main" id="{9D4D2A6F-C1CB-4269-8F7E-F069CAEBE4EC}"/>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Use time and entity-aware evaluation splits.</a:t>
            </a:r>
          </a:p>
        </p:txBody>
      </p:sp>
      <p:sp>
        <p:nvSpPr>
          <p:cNvPr id="14" name="">
            <a:extLst xmlns:a="http://schemas.openxmlformats.org/drawingml/2006/main">
              <a:ext uri="{FF2B5EF4-FFF2-40B4-BE49-F238E27FC236}">
                <a16:creationId xmlns:a16="http://schemas.microsoft.com/office/drawing/2014/main" id="{78BFB908-E633-46B7-A8D2-0AEF6B885BE2}"/>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5" name="">
            <a:extLst xmlns:a="http://schemas.openxmlformats.org/drawingml/2006/main">
              <a:ext uri="{FF2B5EF4-FFF2-40B4-BE49-F238E27FC236}">
                <a16:creationId xmlns:a16="http://schemas.microsoft.com/office/drawing/2014/main" id="{F144038C-3A46-4115-82B7-638F47E28A9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BD621FC-8F96-4563-BA20-630BFE7DE2E8}"/>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06 / 24</a:t>
            </a:r>
          </a:p>
        </p:txBody>
      </p:sp>
    </p:spTree>
    <p:extLst>
      <p:ext uri="{BB962C8B-B14F-4D97-AF65-F5344CB8AC3E}">
        <p14:creationId xmlns:p14="http://schemas.microsoft.com/office/powerpoint/2010/main" val="997676923"/>
      </p:ext>
    </p:extLst>
  </p:cSld>
</p:sld>
</file>

<file path=ppt/slides/slide7.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18001aff61884a37"/>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480AA35-C391-45E5-BEE1-0464879FD2D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reproducible experiment</a:t>
            </a:r>
          </a:p>
        </p:txBody>
      </p:sp>
      <p:sp>
        <p:nvSpPr>
          <p:cNvPr id="3" name="">
            <a:extLst xmlns:a="http://schemas.openxmlformats.org/drawingml/2006/main">
              <a:ext uri="{FF2B5EF4-FFF2-40B4-BE49-F238E27FC236}">
                <a16:creationId xmlns:a16="http://schemas.microsoft.com/office/drawing/2014/main" id="{B67F79AC-D7BD-4913-9801-022DC292B9B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GeneData connects notebooks and experiment records to governed data.</a:t>
            </a:r>
          </a:p>
        </p:txBody>
      </p:sp>
      <p:sp>
        <p:nvSpPr>
          <p:cNvPr id="4" name="">
            <a:extLst xmlns:a="http://schemas.openxmlformats.org/drawingml/2006/main">
              <a:ext uri="{FF2B5EF4-FFF2-40B4-BE49-F238E27FC236}">
                <a16:creationId xmlns:a16="http://schemas.microsoft.com/office/drawing/2014/main" id="{D40ACFD5-04DD-4355-A3DD-05B30364C935}"/>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7693060-873D-4813-AFAC-BF43EAC63280}"/>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9278FB24-A8FE-49DE-9046-BABB685526A5}"/>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Explore</a:t>
            </a:r>
          </a:p>
        </p:txBody>
      </p:sp>
      <p:sp>
        <p:nvSpPr>
          <p:cNvPr id="7" name="">
            <a:extLst xmlns:a="http://schemas.openxmlformats.org/drawingml/2006/main">
              <a:ext uri="{FF2B5EF4-FFF2-40B4-BE49-F238E27FC236}">
                <a16:creationId xmlns:a16="http://schemas.microsoft.com/office/drawing/2014/main" id="{AF78CC73-8269-4EE4-A262-D5FE735B84E5}"/>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Query permitted datasets in a managed workspace.</a:t>
            </a:r>
          </a:p>
        </p:txBody>
      </p:sp>
      <p:sp>
        <p:nvSpPr>
          <p:cNvPr id="8" name="">
            <a:extLst xmlns:a="http://schemas.openxmlformats.org/drawingml/2006/main">
              <a:ext uri="{FF2B5EF4-FFF2-40B4-BE49-F238E27FC236}">
                <a16:creationId xmlns:a16="http://schemas.microsoft.com/office/drawing/2014/main" id="{B955796F-C43D-495F-B202-2A7EA6F39152}"/>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B6FBA3A8-56D2-48E4-8181-C9F37E1E06B6}"/>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25D7ABC8-DE39-4684-A1E9-2279027617A0}"/>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Feature</a:t>
            </a:r>
          </a:p>
        </p:txBody>
      </p:sp>
      <p:sp>
        <p:nvSpPr>
          <p:cNvPr id="11" name="">
            <a:extLst xmlns:a="http://schemas.openxmlformats.org/drawingml/2006/main">
              <a:ext uri="{FF2B5EF4-FFF2-40B4-BE49-F238E27FC236}">
                <a16:creationId xmlns:a16="http://schemas.microsoft.com/office/drawing/2014/main" id="{BC63DFBA-3F21-4536-ACF9-75C72745EC4A}"/>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Version definitions and document missing-value treatment.</a:t>
            </a:r>
          </a:p>
        </p:txBody>
      </p:sp>
      <p:sp>
        <p:nvSpPr>
          <p:cNvPr id="12" name="">
            <a:extLst xmlns:a="http://schemas.openxmlformats.org/drawingml/2006/main">
              <a:ext uri="{FF2B5EF4-FFF2-40B4-BE49-F238E27FC236}">
                <a16:creationId xmlns:a16="http://schemas.microsoft.com/office/drawing/2014/main" id="{4F329894-5149-4C04-90A6-691F861E1AD7}"/>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B52E302-897B-4AAC-BC69-AFEA4555D37C}"/>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B9EC05CB-7CEC-4616-8FC9-823E4E9143AA}"/>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Train</a:t>
            </a:r>
          </a:p>
        </p:txBody>
      </p:sp>
      <p:sp>
        <p:nvSpPr>
          <p:cNvPr id="15" name="">
            <a:extLst xmlns:a="http://schemas.openxmlformats.org/drawingml/2006/main">
              <a:ext uri="{FF2B5EF4-FFF2-40B4-BE49-F238E27FC236}">
                <a16:creationId xmlns:a16="http://schemas.microsoft.com/office/drawing/2014/main" id="{86706FD9-E4DA-49B0-AFB5-6CC022676A3B}"/>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Capture code, parameters, environment and snapshot.</a:t>
            </a:r>
          </a:p>
        </p:txBody>
      </p:sp>
      <p:sp>
        <p:nvSpPr>
          <p:cNvPr id="16" name="">
            <a:extLst xmlns:a="http://schemas.openxmlformats.org/drawingml/2006/main">
              <a:ext uri="{FF2B5EF4-FFF2-40B4-BE49-F238E27FC236}">
                <a16:creationId xmlns:a16="http://schemas.microsoft.com/office/drawing/2014/main" id="{B8AB0B65-FC04-46CA-9550-C187DFB08DCE}"/>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12AA9A6E-91D3-414B-8049-2FE480BDFE47}"/>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E34D45D8-7333-4088-82FE-D5B082005614}"/>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Compare</a:t>
            </a:r>
          </a:p>
        </p:txBody>
      </p:sp>
      <p:sp>
        <p:nvSpPr>
          <p:cNvPr id="19" name="">
            <a:extLst xmlns:a="http://schemas.openxmlformats.org/drawingml/2006/main">
              <a:ext uri="{FF2B5EF4-FFF2-40B4-BE49-F238E27FC236}">
                <a16:creationId xmlns:a16="http://schemas.microsoft.com/office/drawing/2014/main" id="{2C29D5C4-C0B5-4325-BC53-13D3D9189E81}"/>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Evaluate candidates against a recorded baseline.</a:t>
            </a:r>
          </a:p>
        </p:txBody>
      </p:sp>
      <p:sp>
        <p:nvSpPr>
          <p:cNvPr id="23" name="">
            <a:extLst xmlns:a="http://schemas.openxmlformats.org/drawingml/2006/main">
              <a:ext uri="{FF2B5EF4-FFF2-40B4-BE49-F238E27FC236}">
                <a16:creationId xmlns:a16="http://schemas.microsoft.com/office/drawing/2014/main" id="{557E86F1-F839-42DE-A0A2-3C5E18056D2B}"/>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413FBA12-D73B-4992-A996-7FB88DCE7937}"/>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280E5B93-47D0-4E8A-8750-33661EC59E7E}"/>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08BBFFAB-EADA-4C33-BA3F-4C3A9A4B437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07 / 24</a:t>
            </a:r>
          </a:p>
        </p:txBody>
      </p:sp>
    </p:spTree>
    <p:extLst>
      <p:ext uri="{BB962C8B-B14F-4D97-AF65-F5344CB8AC3E}">
        <p14:creationId xmlns:p14="http://schemas.microsoft.com/office/powerpoint/2010/main" val="1821972595"/>
      </p:ext>
    </p:extLst>
  </p:cSld>
</p:sld>
</file>

<file path=ppt/slides/slide8.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5490ccf82ad4a3d"/>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809A0B0-26A2-4068-8ECC-FCA769E87F9A}"/>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Shared feature definitions</a:t>
            </a:r>
          </a:p>
        </p:txBody>
      </p:sp>
      <p:sp>
        <p:nvSpPr>
          <p:cNvPr id="3" name="">
            <a:extLst xmlns:a="http://schemas.openxmlformats.org/drawingml/2006/main">
              <a:ext uri="{FF2B5EF4-FFF2-40B4-BE49-F238E27FC236}">
                <a16:creationId xmlns:a16="http://schemas.microsoft.com/office/drawing/2014/main" id="{AEED2FEE-462B-41C4-86CE-74FC1271A6F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The feature store helps keep training and serving aligned.</a:t>
            </a:r>
          </a:p>
        </p:txBody>
      </p:sp>
      <p:sp>
        <p:nvSpPr>
          <p:cNvPr id="4" name="">
            <a:extLst xmlns:a="http://schemas.openxmlformats.org/drawingml/2006/main">
              <a:ext uri="{FF2B5EF4-FFF2-40B4-BE49-F238E27FC236}">
                <a16:creationId xmlns:a16="http://schemas.microsoft.com/office/drawing/2014/main" id="{7308464C-643E-471D-A7F5-17134F9DFBC7}"/>
              </a:ext>
            </a:extLst>
          </p:cNvPr>
          <p:cNvSpPr>
            <a:spLocks xmlns:a="http://schemas.openxmlformats.org/drawingml/2006/main" noGrp="1"/>
          </p:cNvSpPr>
          <p:nvPr/>
        </p:nvSpPr>
        <p:spPr>
          <a:xfrm xmlns:a="http://schemas.openxmlformats.org/drawingml/2006/main">
            <a:off x="647700"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C567A71-5E61-447D-B142-47A51F3EA014}"/>
              </a:ext>
            </a:extLst>
          </p:cNvPr>
          <p:cNvSpPr>
            <a:spLocks xmlns:a="http://schemas.openxmlformats.org/drawingml/2006/main" noGrp="1"/>
          </p:cNvSpPr>
          <p:nvPr/>
        </p:nvSpPr>
        <p:spPr>
          <a:xfrm xmlns:a="http://schemas.openxmlformats.org/drawingml/2006/main">
            <a:off x="647700"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Training context</a:t>
            </a:r>
          </a:p>
        </p:txBody>
      </p:sp>
      <p:sp>
        <p:nvSpPr>
          <p:cNvPr id="6" name="">
            <a:extLst xmlns:a="http://schemas.openxmlformats.org/drawingml/2006/main">
              <a:ext uri="{FF2B5EF4-FFF2-40B4-BE49-F238E27FC236}">
                <a16:creationId xmlns:a16="http://schemas.microsoft.com/office/drawing/2014/main" id="{23F25D75-08DF-4B91-B3D0-67AAC5E223F5}"/>
              </a:ext>
            </a:extLst>
          </p:cNvPr>
          <p:cNvSpPr>
            <a:spLocks xmlns:a="http://schemas.openxmlformats.org/drawingml/2006/main" noGrp="1"/>
          </p:cNvSpPr>
          <p:nvPr/>
        </p:nvSpPr>
        <p:spPr>
          <a:xfrm xmlns:a="http://schemas.openxmlformats.org/drawingml/2006/main">
            <a:off x="647700"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Approved historical snapshot</a:t>
            </a:r>
          </a:p>
        </p:txBody>
      </p:sp>
      <p:sp>
        <p:nvSpPr>
          <p:cNvPr id="7" name="">
            <a:extLst xmlns:a="http://schemas.openxmlformats.org/drawingml/2006/main">
              <a:ext uri="{FF2B5EF4-FFF2-40B4-BE49-F238E27FC236}">
                <a16:creationId xmlns:a16="http://schemas.microsoft.com/office/drawing/2014/main" id="{A3B62D84-E184-483E-99F4-2F479B19C819}"/>
              </a:ext>
            </a:extLst>
          </p:cNvPr>
          <p:cNvSpPr>
            <a:spLocks xmlns:a="http://schemas.openxmlformats.org/drawingml/2006/main" noGrp="1"/>
          </p:cNvSpPr>
          <p:nvPr/>
        </p:nvSpPr>
        <p:spPr>
          <a:xfrm xmlns:a="http://schemas.openxmlformats.org/drawingml/2006/main">
            <a:off x="647700"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Versioned feature computation</a:t>
            </a:r>
          </a:p>
        </p:txBody>
      </p:sp>
      <p:sp>
        <p:nvSpPr>
          <p:cNvPr id="8" name="">
            <a:extLst xmlns:a="http://schemas.openxmlformats.org/drawingml/2006/main">
              <a:ext uri="{FF2B5EF4-FFF2-40B4-BE49-F238E27FC236}">
                <a16:creationId xmlns:a16="http://schemas.microsoft.com/office/drawing/2014/main" id="{2A8741A4-2CFE-40D5-BB07-BB13EC1B3F8A}"/>
              </a:ext>
            </a:extLst>
          </p:cNvPr>
          <p:cNvSpPr>
            <a:spLocks xmlns:a="http://schemas.openxmlformats.org/drawingml/2006/main" noGrp="1"/>
          </p:cNvSpPr>
          <p:nvPr/>
        </p:nvSpPr>
        <p:spPr>
          <a:xfrm xmlns:a="http://schemas.openxmlformats.org/drawingml/2006/main">
            <a:off x="647700"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Experiment and evaluation record</a:t>
            </a:r>
          </a:p>
        </p:txBody>
      </p:sp>
      <p:sp>
        <p:nvSpPr>
          <p:cNvPr id="9" name="">
            <a:extLst xmlns:a="http://schemas.openxmlformats.org/drawingml/2006/main">
              <a:ext uri="{FF2B5EF4-FFF2-40B4-BE49-F238E27FC236}">
                <a16:creationId xmlns:a16="http://schemas.microsoft.com/office/drawing/2014/main" id="{690187EF-B14E-4E50-A109-1C9B2FB48C39}"/>
              </a:ext>
            </a:extLst>
          </p:cNvPr>
          <p:cNvSpPr>
            <a:spLocks xmlns:a="http://schemas.openxmlformats.org/drawingml/2006/main" noGrp="1"/>
          </p:cNvSpPr>
          <p:nvPr/>
        </p:nvSpPr>
        <p:spPr>
          <a:xfrm xmlns:a="http://schemas.openxmlformats.org/drawingml/2006/main">
            <a:off x="6315075"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4512C9F-9D4C-4039-B621-F6AE86D90280}"/>
              </a:ext>
            </a:extLst>
          </p:cNvPr>
          <p:cNvSpPr>
            <a:spLocks xmlns:a="http://schemas.openxmlformats.org/drawingml/2006/main" noGrp="1"/>
          </p:cNvSpPr>
          <p:nvPr/>
        </p:nvSpPr>
        <p:spPr>
          <a:xfrm xmlns:a="http://schemas.openxmlformats.org/drawingml/2006/main">
            <a:off x="6315075"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Serving context</a:t>
            </a:r>
          </a:p>
        </p:txBody>
      </p:sp>
      <p:sp>
        <p:nvSpPr>
          <p:cNvPr id="11" name="">
            <a:extLst xmlns:a="http://schemas.openxmlformats.org/drawingml/2006/main">
              <a:ext uri="{FF2B5EF4-FFF2-40B4-BE49-F238E27FC236}">
                <a16:creationId xmlns:a16="http://schemas.microsoft.com/office/drawing/2014/main" id="{4C659FD1-F8B8-4D96-83DD-A28B17C6E331}"/>
              </a:ext>
            </a:extLst>
          </p:cNvPr>
          <p:cNvSpPr>
            <a:spLocks xmlns:a="http://schemas.openxmlformats.org/drawingml/2006/main" noGrp="1"/>
          </p:cNvSpPr>
          <p:nvPr/>
        </p:nvSpPr>
        <p:spPr>
          <a:xfrm xmlns:a="http://schemas.openxmlformats.org/drawingml/2006/main">
            <a:off x="6315075"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Same feature definition</a:t>
            </a:r>
          </a:p>
        </p:txBody>
      </p:sp>
      <p:sp>
        <p:nvSpPr>
          <p:cNvPr id="12" name="">
            <a:extLst xmlns:a="http://schemas.openxmlformats.org/drawingml/2006/main">
              <a:ext uri="{FF2B5EF4-FFF2-40B4-BE49-F238E27FC236}">
                <a16:creationId xmlns:a16="http://schemas.microsoft.com/office/drawing/2014/main" id="{BBC17ADF-73C4-4988-893E-CE87CBA4E5DB}"/>
              </a:ext>
            </a:extLst>
          </p:cNvPr>
          <p:cNvSpPr>
            <a:spLocks xmlns:a="http://schemas.openxmlformats.org/drawingml/2006/main" noGrp="1"/>
          </p:cNvSpPr>
          <p:nvPr/>
        </p:nvSpPr>
        <p:spPr>
          <a:xfrm xmlns:a="http://schemas.openxmlformats.org/drawingml/2006/main">
            <a:off x="6315075"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Documented freshness expectations</a:t>
            </a:r>
          </a:p>
        </p:txBody>
      </p:sp>
      <p:sp>
        <p:nvSpPr>
          <p:cNvPr id="13" name="">
            <a:extLst xmlns:a="http://schemas.openxmlformats.org/drawingml/2006/main">
              <a:ext uri="{FF2B5EF4-FFF2-40B4-BE49-F238E27FC236}">
                <a16:creationId xmlns:a16="http://schemas.microsoft.com/office/drawing/2014/main" id="{8DD58381-AE46-4C13-840A-DE410E6057AB}"/>
              </a:ext>
            </a:extLst>
          </p:cNvPr>
          <p:cNvSpPr>
            <a:spLocks xmlns:a="http://schemas.openxmlformats.org/drawingml/2006/main" noGrp="1"/>
          </p:cNvSpPr>
          <p:nvPr/>
        </p:nvSpPr>
        <p:spPr>
          <a:xfrm xmlns:a="http://schemas.openxmlformats.org/drawingml/2006/main">
            <a:off x="6315075"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Model version and request evidence</a:t>
            </a:r>
          </a:p>
        </p:txBody>
      </p:sp>
      <p:sp>
        <p:nvSpPr>
          <p:cNvPr id="14" name="">
            <a:extLst xmlns:a="http://schemas.openxmlformats.org/drawingml/2006/main">
              <a:ext uri="{FF2B5EF4-FFF2-40B4-BE49-F238E27FC236}">
                <a16:creationId xmlns:a16="http://schemas.microsoft.com/office/drawing/2014/main" id="{E53838DD-26DE-4654-82B3-6003D1C6124E}"/>
              </a:ext>
            </a:extLst>
          </p:cNvPr>
          <p:cNvSpPr>
            <a:spLocks xmlns:a="http://schemas.openxmlformats.org/drawingml/2006/main" noGrp="1"/>
          </p:cNvSpPr>
          <p:nvPr/>
        </p:nvSpPr>
        <p:spPr>
          <a:xfrm xmlns:a="http://schemas.openxmlformats.org/drawingml/2006/main">
            <a:off x="647700" y="5638800"/>
            <a:ext cx="10810875" cy="19050"/>
          </a:xfrm>
          <a:prstGeom xmlns:a="http://schemas.openxmlformats.org/drawingml/2006/main" prst="rect">
            <a:avLst/>
          </a:prstGeom>
          <a:solidFill xmlns:a="http://schemas.openxmlformats.org/drawingml/2006/main">
            <a:srgbClr val="688A7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D3F17DBA-4CF4-4956-8227-7115676BD0D9}"/>
              </a:ext>
            </a:extLst>
          </p:cNvPr>
          <p:cNvSpPr>
            <a:spLocks xmlns:a="http://schemas.openxmlformats.org/drawingml/2006/main" noGrp="1"/>
          </p:cNvSpPr>
          <p:nvPr/>
        </p:nvSpPr>
        <p:spPr>
          <a:xfrm xmlns:a="http://schemas.openxmlformats.org/drawingml/2006/main">
            <a:off x="647700" y="5734050"/>
            <a:ext cx="10810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D1B37E"/>
                </a:solidFill>
                <a:latin typeface="Liberation Sans"/>
                <a:ea typeface="Liberation Sans"/>
                <a:cs typeface="Liberation Sans"/>
              </a:defRPr>
            </a:pPr>
            <a:r>
              <a:rPr sz="1725" b="1">
                <a:solidFill>
                  <a:srgbClr val="D1B37E"/>
                </a:solidFill>
                <a:latin typeface="Liberation Sans"/>
                <a:ea typeface="Liberation Sans"/>
                <a:cs typeface="Liberation Sans"/>
              </a:rPr>
              <a:t>Test training-serving agreement and prohibit unauthorised sensitive features</a:t>
            </a:r>
          </a:p>
        </p:txBody>
      </p:sp>
      <p:sp>
        <p:nvSpPr>
          <p:cNvPr id="16" name="">
            <a:extLst xmlns:a="http://schemas.openxmlformats.org/drawingml/2006/main">
              <a:ext uri="{FF2B5EF4-FFF2-40B4-BE49-F238E27FC236}">
                <a16:creationId xmlns:a16="http://schemas.microsoft.com/office/drawing/2014/main" id="{E2DDB831-FC9F-424D-BC39-03A1CED31F4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F5CE2843-9C2C-40DF-80A4-51AB63C5D06E}"/>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808EB781-2366-4E70-B50D-B52FFB8BFF1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08 / 24</a:t>
            </a:r>
          </a:p>
        </p:txBody>
      </p:sp>
    </p:spTree>
    <p:extLst>
      <p:ext uri="{BB962C8B-B14F-4D97-AF65-F5344CB8AC3E}">
        <p14:creationId xmlns:p14="http://schemas.microsoft.com/office/powerpoint/2010/main" val="940887263"/>
      </p:ext>
    </p:extLst>
  </p:cSld>
</p:sld>
</file>

<file path=ppt/slides/slide9.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9c9d0afa1fa4b2a"/>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0AE38A1-65B0-45CB-B61F-799DA6DADDC5}"/>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confusion matrix with business meaning</a:t>
            </a:r>
          </a:p>
        </p:txBody>
      </p:sp>
      <p:sp>
        <p:nvSpPr>
          <p:cNvPr id="3" name="">
            <a:extLst xmlns:a="http://schemas.openxmlformats.org/drawingml/2006/main">
              <a:ext uri="{FF2B5EF4-FFF2-40B4-BE49-F238E27FC236}">
                <a16:creationId xmlns:a16="http://schemas.microsoft.com/office/drawing/2014/main" id="{D9072B0B-1421-45DC-9E53-FA8EEEC1991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evaluation: 1,000 cases, with 100 cases actually requiring follow-up.</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785813">
                <a:tc>
                  <a:txBody>
                    <a:bodyPr>
                      <a:noAutofit/>
                    </a:bodyPr>
                    <a:lstStyle/>
                    <a:p>
                      <a:r>
                        <a:rPr sz="1575" b="1">
                          <a:solidFill>
                            <a:srgbClr val="FFFFFF"/>
                          </a:solidFill>
                          <a:latin typeface="Liberation Sans"/>
                          <a:ea typeface="Liberation Sans"/>
                          <a:cs typeface="Liberation Sans"/>
                        </a:rPr>
                        <a:t>Prediction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Actual need</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No actual need</a:t>
                      </a:r>
                    </a:p>
                  </a:txBody>
                  <a:tcPr marL="114300" marR="114300" marT="47625" marB="47625" anchor="ctr">
                    <a:solidFill>
                      <a:srgbClr val="102736"/>
                    </a:solidFill>
                  </a:tcPr>
                </a:tc>
              </a:tr>
              <a:tr h="785813">
                <a:tc>
                  <a:txBody>
                    <a:bodyPr>
                      <a:noAutofit/>
                    </a:bodyPr>
                    <a:lstStyle/>
                    <a:p>
                      <a:r>
                        <a:rPr sz="1575" b="1">
                          <a:solidFill>
                            <a:srgbClr val="102736"/>
                          </a:solidFill>
                          <a:latin typeface="Liberation Sans"/>
                          <a:ea typeface="Liberation Sans"/>
                          <a:cs typeface="Liberation Sans"/>
                        </a:rPr>
                        <a:t>Flag for review</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80 true positives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120 false positives</a:t>
                      </a:r>
                    </a:p>
                  </a:txBody>
                  <a:tcPr marL="114300" marR="114300" marT="47625" marB="47625" anchor="ctr">
                    <a:solidFill>
                      <a:srgbClr val="FFFFFF"/>
                    </a:solidFill>
                  </a:tcPr>
                </a:tc>
              </a:tr>
              <a:tr h="785813">
                <a:tc>
                  <a:txBody>
                    <a:bodyPr>
                      <a:noAutofit/>
                    </a:bodyPr>
                    <a:lstStyle/>
                    <a:p>
                      <a:r>
                        <a:rPr sz="1575" b="1">
                          <a:solidFill>
                            <a:srgbClr val="102736"/>
                          </a:solidFill>
                          <a:latin typeface="Liberation Sans"/>
                          <a:ea typeface="Liberation Sans"/>
                          <a:cs typeface="Liberation Sans"/>
                        </a:rPr>
                        <a:t>Do not flag</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20 false negatives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780 true negatives</a:t>
                      </a:r>
                    </a:p>
                  </a:txBody>
                  <a:tcPr marL="114300" marR="114300" marT="47625" marB="47625" anchor="ctr">
                    <a:solidFill>
                      <a:srgbClr val="EAEFE8"/>
                    </a:solidFill>
                  </a:tcPr>
                </a:tc>
              </a:tr>
              <a:tr h="785813">
                <a:tc>
                  <a:txBody>
                    <a:bodyPr>
                      <a:noAutofit/>
                    </a:bodyPr>
                    <a:lstStyle/>
                    <a:p>
                      <a:r>
                        <a:rPr sz="1575" b="1">
                          <a:solidFill>
                            <a:srgbClr val="102736"/>
                          </a:solidFill>
                          <a:latin typeface="Liberation Sans"/>
                          <a:ea typeface="Liberation Sans"/>
                          <a:cs typeface="Liberation Sans"/>
                        </a:rPr>
                        <a:t>Interpretation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80% recall</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40% precision among flags</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9C788752-EB4D-42A6-B2CE-F93F26A357B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model output. Recall = 80/100. Precision = 80/200. No measured GeneData model performance is implied.</a:t>
            </a:r>
          </a:p>
        </p:txBody>
      </p:sp>
      <p:sp>
        <p:nvSpPr>
          <p:cNvPr id="6" name="">
            <a:extLst xmlns:a="http://schemas.openxmlformats.org/drawingml/2006/main">
              <a:ext uri="{FF2B5EF4-FFF2-40B4-BE49-F238E27FC236}">
                <a16:creationId xmlns:a16="http://schemas.microsoft.com/office/drawing/2014/main" id="{0DB84BC0-CBA8-4484-9A06-0346F021503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0227B057-3B2E-405E-AE92-ED23C1DC72A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09 / 24</a:t>
            </a:r>
          </a:p>
        </p:txBody>
      </p:sp>
    </p:spTree>
    <p:extLst>
      <p:ext uri="{BB962C8B-B14F-4D97-AF65-F5344CB8AC3E}">
        <p14:creationId xmlns:p14="http://schemas.microsoft.com/office/powerpoint/2010/main" val="1218821943"/>
      </p:ext>
    </p:extLst>
  </p:cSld>
</p:sld>
</file>

<file path=ppt/slides/slide10.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af939bd788749c9"/>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18B7ACD-AEB0-47F7-9B13-8AD646D017F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Review capacity changes the threshold</a:t>
            </a:r>
          </a:p>
        </p:txBody>
      </p:sp>
      <p:sp>
        <p:nvSpPr>
          <p:cNvPr id="3" name="">
            <a:extLst xmlns:a="http://schemas.openxmlformats.org/drawingml/2006/main">
              <a:ext uri="{FF2B5EF4-FFF2-40B4-BE49-F238E27FC236}">
                <a16:creationId xmlns:a16="http://schemas.microsoft.com/office/drawing/2014/main" id="{C34F2957-FF8F-45AC-A2CF-F58DF77A2A6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choices show the trade-off between missed cases and staff workload.</a:t>
            </a:r>
          </a:p>
        </p:txBody>
      </p:sp>
      <p:sp>
        <p:nvSpPr>
          <p:cNvPr id="4" name="">
            <a:extLst xmlns:a="http://schemas.openxmlformats.org/drawingml/2006/main">
              <a:ext uri="{FF2B5EF4-FFF2-40B4-BE49-F238E27FC236}">
                <a16:creationId xmlns:a16="http://schemas.microsoft.com/office/drawing/2014/main" id="{ACE05DF1-593F-4ADA-9585-B0A33F470412}"/>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9606B"/>
                </a:solidFill>
                <a:latin typeface="Liberation Sans"/>
                <a:ea typeface="Liberation Sans"/>
                <a:cs typeface="Liberation Sans"/>
              </a:defRPr>
            </a:pPr>
            <a:r>
              <a:rPr sz="1425" b="1">
                <a:solidFill>
                  <a:srgbClr val="49606B"/>
                </a:solidFill>
                <a:latin typeface="Liberation Sans"/>
                <a:ea typeface="Liberation Sans"/>
                <a:cs typeface="Liberation Sans"/>
              </a:rPr>
              <a:t>Cases routed to review per 1,000</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a04bb4a9b6334f07"/>
          </a:graphicData>
        </a:graphic>
      </p:graphicFrame>
      <p:sp>
        <p:nvSpPr>
          <p:cNvPr id="6" name="">
            <a:extLst xmlns:a="http://schemas.openxmlformats.org/drawingml/2006/main">
              <a:ext uri="{FF2B5EF4-FFF2-40B4-BE49-F238E27FC236}">
                <a16:creationId xmlns:a16="http://schemas.microsoft.com/office/drawing/2014/main" id="{C5A273C7-5937-4B76-A2F4-2F1574FB832B}"/>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B90BC51-94AF-44EF-ABE7-85CDF2D08C79}"/>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87C72"/>
                </a:solidFill>
                <a:latin typeface="Liberation Sans"/>
                <a:ea typeface="Liberation Sans"/>
                <a:cs typeface="Liberation Sans"/>
              </a:defRPr>
            </a:pPr>
            <a:r>
              <a:rPr sz="2700" b="1">
                <a:solidFill>
                  <a:srgbClr val="087C72"/>
                </a:solidFill>
                <a:latin typeface="Liberation Sans"/>
                <a:ea typeface="Liberation Sans"/>
                <a:cs typeface="Liberation Sans"/>
              </a:rPr>
              <a:t>200 reviews</a:t>
            </a:r>
          </a:p>
        </p:txBody>
      </p:sp>
      <p:sp>
        <p:nvSpPr>
          <p:cNvPr id="8" name="">
            <a:extLst xmlns:a="http://schemas.openxmlformats.org/drawingml/2006/main">
              <a:ext uri="{FF2B5EF4-FFF2-40B4-BE49-F238E27FC236}">
                <a16:creationId xmlns:a16="http://schemas.microsoft.com/office/drawing/2014/main" id="{98227557-A9F0-4BD4-A3B9-D44EB79B6561}"/>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A capacity decision</a:t>
            </a:r>
          </a:p>
        </p:txBody>
      </p:sp>
      <p:sp>
        <p:nvSpPr>
          <p:cNvPr id="9" name="">
            <a:extLst xmlns:a="http://schemas.openxmlformats.org/drawingml/2006/main">
              <a:ext uri="{FF2B5EF4-FFF2-40B4-BE49-F238E27FC236}">
                <a16:creationId xmlns:a16="http://schemas.microsoft.com/office/drawing/2014/main" id="{D76CD9AE-945B-4DBF-BB45-807F6E0F5BD6}"/>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06B"/>
                </a:solidFill>
                <a:latin typeface="Liberation Sans"/>
                <a:ea typeface="Liberation Sans"/>
                <a:cs typeface="Liberation Sans"/>
              </a:defRPr>
            </a:pPr>
            <a:r>
              <a:rPr sz="1725" b="0">
                <a:solidFill>
                  <a:srgbClr val="49606B"/>
                </a:solidFill>
                <a:latin typeface="Liberation Sans"/>
                <a:ea typeface="Liberation Sans"/>
                <a:cs typeface="Liberation Sans"/>
              </a:rPr>
              <a:t>Evaluate recall, precision and staff effort together before choosing a threshold.</a:t>
            </a:r>
          </a:p>
        </p:txBody>
      </p:sp>
      <p:sp>
        <p:nvSpPr>
          <p:cNvPr id="10" name="">
            <a:extLst xmlns:a="http://schemas.openxmlformats.org/drawingml/2006/main">
              <a:ext uri="{FF2B5EF4-FFF2-40B4-BE49-F238E27FC236}">
                <a16:creationId xmlns:a16="http://schemas.microsoft.com/office/drawing/2014/main" id="{8420B0B1-82DF-4563-815E-F77BECB42D72}"/>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planning example. Assumptions are illustrative, not measured customer outcomes.</a:t>
            </a:r>
          </a:p>
        </p:txBody>
      </p:sp>
      <p:sp>
        <p:nvSpPr>
          <p:cNvPr id="11" name="">
            <a:extLst xmlns:a="http://schemas.openxmlformats.org/drawingml/2006/main">
              <a:ext uri="{FF2B5EF4-FFF2-40B4-BE49-F238E27FC236}">
                <a16:creationId xmlns:a16="http://schemas.microsoft.com/office/drawing/2014/main" id="{7D4B3835-12D9-459E-B923-946C066A518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F1960B38-71B5-4112-8286-5ED96AE956E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10 / 24</a:t>
            </a:r>
          </a:p>
        </p:txBody>
      </p:sp>
    </p:spTree>
    <p:extLst>
      <p:ext uri="{BB962C8B-B14F-4D97-AF65-F5344CB8AC3E}">
        <p14:creationId xmlns:p14="http://schemas.microsoft.com/office/powerpoint/2010/main" val="50642663"/>
      </p:ext>
    </p:extLst>
  </p:cSld>
</p:sld>
</file>

<file path=ppt/slides/slide1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7baec6e2ef84c5e"/>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4807427-A032-4F30-A859-269CA9EA535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Evaluation beyond a single score</a:t>
            </a:r>
          </a:p>
        </p:txBody>
      </p:sp>
      <p:sp>
        <p:nvSpPr>
          <p:cNvPr id="3" name="">
            <a:extLst xmlns:a="http://schemas.openxmlformats.org/drawingml/2006/main">
              <a:ext uri="{FF2B5EF4-FFF2-40B4-BE49-F238E27FC236}">
                <a16:creationId xmlns:a16="http://schemas.microsoft.com/office/drawing/2014/main" id="{56798176-4BEC-41F4-B1AE-78F16D2B22F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The evidence pack should explain when the model is safe and useful for its intended purpose.</a:t>
            </a:r>
          </a:p>
        </p:txBody>
      </p:sp>
      <p:sp>
        <p:nvSpPr>
          <p:cNvPr id="4" name="">
            <a:extLst xmlns:a="http://schemas.openxmlformats.org/drawingml/2006/main">
              <a:ext uri="{FF2B5EF4-FFF2-40B4-BE49-F238E27FC236}">
                <a16:creationId xmlns:a16="http://schemas.microsoft.com/office/drawing/2014/main" id="{90857E7A-02E8-4F29-A251-EF75BC5B4905}"/>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FE7ECDA-2561-468E-B7D1-76A30F230AA6}"/>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Calibration</a:t>
            </a:r>
          </a:p>
        </p:txBody>
      </p:sp>
      <p:sp>
        <p:nvSpPr>
          <p:cNvPr id="6" name="">
            <a:extLst xmlns:a="http://schemas.openxmlformats.org/drawingml/2006/main">
              <a:ext uri="{FF2B5EF4-FFF2-40B4-BE49-F238E27FC236}">
                <a16:creationId xmlns:a16="http://schemas.microsoft.com/office/drawing/2014/main" id="{370D0027-CBAE-457F-B481-8ECBD78D30CD}"/>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Compare predicted probabilities to actual outcomes across score bands.</a:t>
            </a:r>
          </a:p>
        </p:txBody>
      </p:sp>
      <p:sp>
        <p:nvSpPr>
          <p:cNvPr id="7" name="">
            <a:extLst xmlns:a="http://schemas.openxmlformats.org/drawingml/2006/main">
              <a:ext uri="{FF2B5EF4-FFF2-40B4-BE49-F238E27FC236}">
                <a16:creationId xmlns:a16="http://schemas.microsoft.com/office/drawing/2014/main" id="{7DBA19F5-250D-459A-A379-06C2C811C569}"/>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F7A4BA4-2542-4FF7-8581-EC4F9E177F2D}"/>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Cohort performance</a:t>
            </a:r>
          </a:p>
        </p:txBody>
      </p:sp>
      <p:sp>
        <p:nvSpPr>
          <p:cNvPr id="9" name="">
            <a:extLst xmlns:a="http://schemas.openxmlformats.org/drawingml/2006/main">
              <a:ext uri="{FF2B5EF4-FFF2-40B4-BE49-F238E27FC236}">
                <a16:creationId xmlns:a16="http://schemas.microsoft.com/office/drawing/2014/main" id="{F4A62209-7596-49A5-B752-6E88314C15BA}"/>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Inspect data coverage and errors across relevant groups. Investigate unstable or inequitable patterns.</a:t>
            </a:r>
          </a:p>
        </p:txBody>
      </p:sp>
      <p:sp>
        <p:nvSpPr>
          <p:cNvPr id="10" name="">
            <a:extLst xmlns:a="http://schemas.openxmlformats.org/drawingml/2006/main">
              <a:ext uri="{FF2B5EF4-FFF2-40B4-BE49-F238E27FC236}">
                <a16:creationId xmlns:a16="http://schemas.microsoft.com/office/drawing/2014/main" id="{A867DA0D-A4E6-4729-A419-1EFC6E1382F1}"/>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D8EEB99-24BD-466D-9EAB-A52A25503CEB}"/>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Business usefulness</a:t>
            </a:r>
          </a:p>
        </p:txBody>
      </p:sp>
      <p:sp>
        <p:nvSpPr>
          <p:cNvPr id="12" name="">
            <a:extLst xmlns:a="http://schemas.openxmlformats.org/drawingml/2006/main">
              <a:ext uri="{FF2B5EF4-FFF2-40B4-BE49-F238E27FC236}">
                <a16:creationId xmlns:a16="http://schemas.microsoft.com/office/drawing/2014/main" id="{9111C638-1568-48E4-981F-39B6A83D3080}"/>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Measure action quality and incremental outcomes against the current process. Include review effort.</a:t>
            </a:r>
          </a:p>
        </p:txBody>
      </p:sp>
      <p:sp>
        <p:nvSpPr>
          <p:cNvPr id="13" name="">
            <a:extLst xmlns:a="http://schemas.openxmlformats.org/drawingml/2006/main">
              <a:ext uri="{FF2B5EF4-FFF2-40B4-BE49-F238E27FC236}">
                <a16:creationId xmlns:a16="http://schemas.microsoft.com/office/drawing/2014/main" id="{31A9F1D8-C7A9-40FA-98BD-E06C54F78DB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349A9DFF-8227-41E8-8835-CE09BDC74B7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0B649811-79BF-40AC-96EF-4B13D604D7E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11 / 24</a:t>
            </a:r>
          </a:p>
        </p:txBody>
      </p:sp>
    </p:spTree>
    <p:extLst>
      <p:ext uri="{BB962C8B-B14F-4D97-AF65-F5344CB8AC3E}">
        <p14:creationId xmlns:p14="http://schemas.microsoft.com/office/powerpoint/2010/main" val="131187864"/>
      </p:ext>
    </p:extLst>
  </p:cSld>
</p:sld>
</file>

<file path=ppt/slides/slide1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e78d9b1476f4de2"/>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92D3717-CAFD-45E5-BB5A-01A9EACB2B6F}"/>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promotion evidence pack</a:t>
            </a:r>
          </a:p>
        </p:txBody>
      </p:sp>
      <p:sp>
        <p:nvSpPr>
          <p:cNvPr id="3" name="">
            <a:extLst xmlns:a="http://schemas.openxmlformats.org/drawingml/2006/main">
              <a:ext uri="{FF2B5EF4-FFF2-40B4-BE49-F238E27FC236}">
                <a16:creationId xmlns:a16="http://schemas.microsoft.com/office/drawing/2014/main" id="{2B870361-A43D-45DC-82DD-8C82224433BD}"/>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reviewer needs the complete reason for approving this version.</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Evidence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What it answers</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Accountable reviewer</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Data record</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Which sources, dates and exclusions?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Data owner</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Evaluation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How does it compare to baseline?</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Independent model reviewer</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Risk assessment</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Where might it fail or harm users?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Risk and business owner</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Operating plan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Who monitors and can roll back?</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Service owner</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Approval</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Who authorised the version and use?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Designated approver</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42D62193-EA93-4110-BAD4-67E0D4DC943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5CB9E3E6-AC23-42C1-97A3-5124948A325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8DFA5F4F-B349-43F5-AF95-A9A6DF0E260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12 / 24</a:t>
            </a:r>
          </a:p>
        </p:txBody>
      </p:sp>
    </p:spTree>
    <p:extLst>
      <p:ext uri="{BB962C8B-B14F-4D97-AF65-F5344CB8AC3E}">
        <p14:creationId xmlns:p14="http://schemas.microsoft.com/office/powerpoint/2010/main" val="831901802"/>
      </p:ext>
    </p:extLst>
  </p:cSld>
</p:sld>
</file>

<file path=ppt/slides/slide13.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5fa96eb5279f460f"/>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3A680EC-8C4F-4862-8C9E-76C5EB4EAE9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Controlled model release</a:t>
            </a:r>
          </a:p>
        </p:txBody>
      </p:sp>
      <p:sp>
        <p:nvSpPr>
          <p:cNvPr id="3" name="">
            <a:extLst xmlns:a="http://schemas.openxmlformats.org/drawingml/2006/main">
              <a:ext uri="{FF2B5EF4-FFF2-40B4-BE49-F238E27FC236}">
                <a16:creationId xmlns:a16="http://schemas.microsoft.com/office/drawing/2014/main" id="{F91FEC88-7B31-4750-9FC1-F4EFFE865D3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Serving follows approval and observable rollout rather than a notebook handoff.</a:t>
            </a:r>
          </a:p>
        </p:txBody>
      </p:sp>
      <p:sp>
        <p:nvSpPr>
          <p:cNvPr id="4" name="">
            <a:extLst xmlns:a="http://schemas.openxmlformats.org/drawingml/2006/main">
              <a:ext uri="{FF2B5EF4-FFF2-40B4-BE49-F238E27FC236}">
                <a16:creationId xmlns:a16="http://schemas.microsoft.com/office/drawing/2014/main" id="{A0D9D22C-F1EE-4C24-B1E2-E9AF32E3EEB9}"/>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0720992-E721-475C-9FF4-F6C2E046D4E0}"/>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EFE27EA-2323-4974-9685-3B8303590CFC}"/>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Stage</a:t>
            </a:r>
          </a:p>
        </p:txBody>
      </p:sp>
      <p:sp>
        <p:nvSpPr>
          <p:cNvPr id="7" name="">
            <a:extLst xmlns:a="http://schemas.openxmlformats.org/drawingml/2006/main">
              <a:ext uri="{FF2B5EF4-FFF2-40B4-BE49-F238E27FC236}">
                <a16:creationId xmlns:a16="http://schemas.microsoft.com/office/drawing/2014/main" id="{09721FB1-9A8F-41C3-80C5-AE0B2514A4F2}"/>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Register the candidate with its evidence pack.</a:t>
            </a:r>
          </a:p>
        </p:txBody>
      </p:sp>
      <p:sp>
        <p:nvSpPr>
          <p:cNvPr id="8" name="">
            <a:extLst xmlns:a="http://schemas.openxmlformats.org/drawingml/2006/main">
              <a:ext uri="{FF2B5EF4-FFF2-40B4-BE49-F238E27FC236}">
                <a16:creationId xmlns:a16="http://schemas.microsoft.com/office/drawing/2014/main" id="{93EE9F26-BF5A-4A03-B241-5834C12A1423}"/>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8C87438B-B1BF-4812-86C8-EA6CEC105098}"/>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79649934-2E67-46E8-95FD-63F961A9CB2D}"/>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Approve</a:t>
            </a:r>
          </a:p>
        </p:txBody>
      </p:sp>
      <p:sp>
        <p:nvSpPr>
          <p:cNvPr id="11" name="">
            <a:extLst xmlns:a="http://schemas.openxmlformats.org/drawingml/2006/main">
              <a:ext uri="{FF2B5EF4-FFF2-40B4-BE49-F238E27FC236}">
                <a16:creationId xmlns:a16="http://schemas.microsoft.com/office/drawing/2014/main" id="{C4EC92DB-C11D-424C-AF09-9725615C1F34}"/>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Review intended use, thresholds and unresolved risks.</a:t>
            </a:r>
          </a:p>
        </p:txBody>
      </p:sp>
      <p:sp>
        <p:nvSpPr>
          <p:cNvPr id="12" name="">
            <a:extLst xmlns:a="http://schemas.openxmlformats.org/drawingml/2006/main">
              <a:ext uri="{FF2B5EF4-FFF2-40B4-BE49-F238E27FC236}">
                <a16:creationId xmlns:a16="http://schemas.microsoft.com/office/drawing/2014/main" id="{D8877308-86F2-41DB-BA33-7A60C6191EFD}"/>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222924C4-9C5B-4B82-BE36-5C0D76222BC0}"/>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3F0F79F0-DA20-4F6E-B76A-705869C350D5}"/>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Canary</a:t>
            </a:r>
          </a:p>
        </p:txBody>
      </p:sp>
      <p:sp>
        <p:nvSpPr>
          <p:cNvPr id="15" name="">
            <a:extLst xmlns:a="http://schemas.openxmlformats.org/drawingml/2006/main">
              <a:ext uri="{FF2B5EF4-FFF2-40B4-BE49-F238E27FC236}">
                <a16:creationId xmlns:a16="http://schemas.microsoft.com/office/drawing/2014/main" id="{70AA5A8C-337B-4176-B55B-2344F6D93F00}"/>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Route a controlled share and compare behaviour.</a:t>
            </a:r>
          </a:p>
        </p:txBody>
      </p:sp>
      <p:sp>
        <p:nvSpPr>
          <p:cNvPr id="16" name="">
            <a:extLst xmlns:a="http://schemas.openxmlformats.org/drawingml/2006/main">
              <a:ext uri="{FF2B5EF4-FFF2-40B4-BE49-F238E27FC236}">
                <a16:creationId xmlns:a16="http://schemas.microsoft.com/office/drawing/2014/main" id="{B269C53B-EBAA-42F4-A3C3-EC9EF6BDD5DA}"/>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EFC6BCD6-D242-4FFD-A06A-2A398594AE6D}"/>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73A2B726-D292-44C0-8D2A-B636AADA368D}"/>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Expand</a:t>
            </a:r>
          </a:p>
        </p:txBody>
      </p:sp>
      <p:sp>
        <p:nvSpPr>
          <p:cNvPr id="19" name="">
            <a:extLst xmlns:a="http://schemas.openxmlformats.org/drawingml/2006/main">
              <a:ext uri="{FF2B5EF4-FFF2-40B4-BE49-F238E27FC236}">
                <a16:creationId xmlns:a16="http://schemas.microsoft.com/office/drawing/2014/main" id="{DA3B46E3-0ED5-42AE-8BB7-98AFBEF84D7C}"/>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Increase traffic only after acceptance tests pass.</a:t>
            </a:r>
          </a:p>
        </p:txBody>
      </p:sp>
      <p:sp>
        <p:nvSpPr>
          <p:cNvPr id="23" name="">
            <a:extLst xmlns:a="http://schemas.openxmlformats.org/drawingml/2006/main">
              <a:ext uri="{FF2B5EF4-FFF2-40B4-BE49-F238E27FC236}">
                <a16:creationId xmlns:a16="http://schemas.microsoft.com/office/drawing/2014/main" id="{5ABAB20F-B267-4447-90ED-124DF04B3ED9}"/>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0645C977-B43C-4385-AFA3-4BA09E324E2E}"/>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3476829D-CE96-4AAC-A172-90D965D21C7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84EC36A2-F8C5-4177-8FB4-ADBF8DC746E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13 / 24</a:t>
            </a:r>
          </a:p>
        </p:txBody>
      </p:sp>
    </p:spTree>
    <p:extLst>
      <p:ext uri="{BB962C8B-B14F-4D97-AF65-F5344CB8AC3E}">
        <p14:creationId xmlns:p14="http://schemas.microsoft.com/office/powerpoint/2010/main" val="709438007"/>
      </p:ext>
    </p:extLst>
  </p:cSld>
</p:sld>
</file>

<file path=ppt/slides/slide1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e1bb2e59987406c"/>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1CA0B17-B3BD-40D8-9CCA-7BB27C8D7344}"/>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Drift is a signal to investigate</a:t>
            </a:r>
          </a:p>
        </p:txBody>
      </p:sp>
      <p:sp>
        <p:nvSpPr>
          <p:cNvPr id="3" name="">
            <a:extLst xmlns:a="http://schemas.openxmlformats.org/drawingml/2006/main">
              <a:ext uri="{FF2B5EF4-FFF2-40B4-BE49-F238E27FC236}">
                <a16:creationId xmlns:a16="http://schemas.microsoft.com/office/drawing/2014/main" id="{07584BDF-6ACE-4DCC-9BA3-FE9A1389D6EA}"/>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monthly feature-missingness trend after deployment.</a:t>
            </a:r>
          </a:p>
        </p:txBody>
      </p:sp>
      <p:sp>
        <p:nvSpPr>
          <p:cNvPr id="4" name="">
            <a:extLst xmlns:a="http://schemas.openxmlformats.org/drawingml/2006/main">
              <a:ext uri="{FF2B5EF4-FFF2-40B4-BE49-F238E27FC236}">
                <a16:creationId xmlns:a16="http://schemas.microsoft.com/office/drawing/2014/main" id="{88E01842-3773-4A62-85BB-F16A55BE5AFE}"/>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9606B"/>
                </a:solidFill>
                <a:latin typeface="Liberation Sans"/>
                <a:ea typeface="Liberation Sans"/>
                <a:cs typeface="Liberation Sans"/>
              </a:defRPr>
            </a:pPr>
            <a:r>
              <a:rPr sz="1425" b="1">
                <a:solidFill>
                  <a:srgbClr val="49606B"/>
                </a:solidFill>
                <a:latin typeface="Liberation Sans"/>
                <a:ea typeface="Liberation Sans"/>
                <a:cs typeface="Liberation Sans"/>
              </a:rPr>
              <a:t>Share of records missing an important feature</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0351465ccd084f48"/>
          </a:graphicData>
        </a:graphic>
      </p:graphicFrame>
      <p:sp>
        <p:nvSpPr>
          <p:cNvPr id="6" name="">
            <a:extLst xmlns:a="http://schemas.openxmlformats.org/drawingml/2006/main">
              <a:ext uri="{FF2B5EF4-FFF2-40B4-BE49-F238E27FC236}">
                <a16:creationId xmlns:a16="http://schemas.microsoft.com/office/drawing/2014/main" id="{DAA13F1C-F9E1-48AC-A61A-EF4909619E07}"/>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5AEA3F1-396E-48A9-8A04-674A9F8CF573}"/>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87C72"/>
                </a:solidFill>
                <a:latin typeface="Liberation Sans"/>
                <a:ea typeface="Liberation Sans"/>
                <a:cs typeface="Liberation Sans"/>
              </a:defRPr>
            </a:pPr>
            <a:r>
              <a:rPr sz="2700" b="1">
                <a:solidFill>
                  <a:srgbClr val="087C72"/>
                </a:solidFill>
                <a:latin typeface="Liberation Sans"/>
                <a:ea typeface="Liberation Sans"/>
                <a:cs typeface="Liberation Sans"/>
              </a:rPr>
              <a:t>11%</a:t>
            </a:r>
          </a:p>
        </p:txBody>
      </p:sp>
      <p:sp>
        <p:nvSpPr>
          <p:cNvPr id="8" name="">
            <a:extLst xmlns:a="http://schemas.openxmlformats.org/drawingml/2006/main">
              <a:ext uri="{FF2B5EF4-FFF2-40B4-BE49-F238E27FC236}">
                <a16:creationId xmlns:a16="http://schemas.microsoft.com/office/drawing/2014/main" id="{E490CDF1-03FA-4A16-841F-4928156F34B6}"/>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Missing in month five</a:t>
            </a:r>
          </a:p>
        </p:txBody>
      </p:sp>
      <p:sp>
        <p:nvSpPr>
          <p:cNvPr id="9" name="">
            <a:extLst xmlns:a="http://schemas.openxmlformats.org/drawingml/2006/main">
              <a:ext uri="{FF2B5EF4-FFF2-40B4-BE49-F238E27FC236}">
                <a16:creationId xmlns:a16="http://schemas.microsoft.com/office/drawing/2014/main" id="{4D49942F-2D91-4522-BE6E-29D678EBFE91}"/>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06B"/>
                </a:solidFill>
                <a:latin typeface="Liberation Sans"/>
                <a:ea typeface="Liberation Sans"/>
                <a:cs typeface="Liberation Sans"/>
              </a:defRPr>
            </a:pPr>
            <a:r>
              <a:rPr sz="1725" b="0">
                <a:solidFill>
                  <a:srgbClr val="49606B"/>
                </a:solidFill>
                <a:latin typeface="Liberation Sans"/>
                <a:ea typeface="Liberation Sans"/>
                <a:cs typeface="Liberation Sans"/>
              </a:rPr>
              <a:t>Investigate the source and affected cohorts. Retraining alone may not fix a broken feed.</a:t>
            </a:r>
          </a:p>
        </p:txBody>
      </p:sp>
      <p:sp>
        <p:nvSpPr>
          <p:cNvPr id="10" name="">
            <a:extLst xmlns:a="http://schemas.openxmlformats.org/drawingml/2006/main">
              <a:ext uri="{FF2B5EF4-FFF2-40B4-BE49-F238E27FC236}">
                <a16:creationId xmlns:a16="http://schemas.microsoft.com/office/drawing/2014/main" id="{5A69396D-486A-4CAA-BBA4-892C39EA2FE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planning example. Assumptions are illustrative, not measured customer outcomes.</a:t>
            </a:r>
          </a:p>
        </p:txBody>
      </p:sp>
      <p:sp>
        <p:nvSpPr>
          <p:cNvPr id="11" name="">
            <a:extLst xmlns:a="http://schemas.openxmlformats.org/drawingml/2006/main">
              <a:ext uri="{FF2B5EF4-FFF2-40B4-BE49-F238E27FC236}">
                <a16:creationId xmlns:a16="http://schemas.microsoft.com/office/drawing/2014/main" id="{2CA5418D-82D9-4669-9BBA-B213B23E7B1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3964441D-0314-4748-8413-9DC284AEA8D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14 / 24</a:t>
            </a:r>
          </a:p>
        </p:txBody>
      </p:sp>
    </p:spTree>
    <p:extLst>
      <p:ext uri="{BB962C8B-B14F-4D97-AF65-F5344CB8AC3E}">
        <p14:creationId xmlns:p14="http://schemas.microsoft.com/office/powerpoint/2010/main" val="1612247798"/>
      </p:ext>
    </p:extLst>
  </p:cSld>
</p:sld>
</file>

<file path=ppt/slides/slide15.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097eaa803cf947a3"/>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590A75C-7413-454B-8065-1C6BCAF8018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drift response with human control</a:t>
            </a:r>
          </a:p>
        </p:txBody>
      </p:sp>
      <p:sp>
        <p:nvSpPr>
          <p:cNvPr id="3" name="">
            <a:extLst xmlns:a="http://schemas.openxmlformats.org/drawingml/2006/main">
              <a:ext uri="{FF2B5EF4-FFF2-40B4-BE49-F238E27FC236}">
                <a16:creationId xmlns:a16="http://schemas.microsoft.com/office/drawing/2014/main" id="{3B60CF8A-DC3A-4B90-B985-72B4F60567CF}"/>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a source change increases missing values in an important feature.</a:t>
            </a:r>
          </a:p>
        </p:txBody>
      </p:sp>
      <p:sp>
        <p:nvSpPr>
          <p:cNvPr id="4" name="">
            <a:extLst xmlns:a="http://schemas.openxmlformats.org/drawingml/2006/main">
              <a:ext uri="{FF2B5EF4-FFF2-40B4-BE49-F238E27FC236}">
                <a16:creationId xmlns:a16="http://schemas.microsoft.com/office/drawing/2014/main" id="{F0AD7174-C512-43CB-8A10-80A09CC4F2AF}"/>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79EEF7F-399C-4E0C-AAD2-3FEBE04AE754}"/>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061BFCB-00CE-4CFC-9440-99FB44F6DDFA}"/>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Detect</a:t>
            </a:r>
          </a:p>
        </p:txBody>
      </p:sp>
      <p:sp>
        <p:nvSpPr>
          <p:cNvPr id="7" name="">
            <a:extLst xmlns:a="http://schemas.openxmlformats.org/drawingml/2006/main">
              <a:ext uri="{FF2B5EF4-FFF2-40B4-BE49-F238E27FC236}">
                <a16:creationId xmlns:a16="http://schemas.microsoft.com/office/drawing/2014/main" id="{25EE67BC-29AA-4C3B-96BC-0AD27A8CE11F}"/>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Monitoring identifies the shift and affected model.</a:t>
            </a:r>
          </a:p>
        </p:txBody>
      </p:sp>
      <p:sp>
        <p:nvSpPr>
          <p:cNvPr id="8" name="">
            <a:extLst xmlns:a="http://schemas.openxmlformats.org/drawingml/2006/main">
              <a:ext uri="{FF2B5EF4-FFF2-40B4-BE49-F238E27FC236}">
                <a16:creationId xmlns:a16="http://schemas.microsoft.com/office/drawing/2014/main" id="{3BE68EC9-310B-42D9-96CD-52B4BC1AB515}"/>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E98479D0-6BEF-413C-B251-11230242A35A}"/>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20DE050A-0E02-40BF-9E24-384BB346068E}"/>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Diagnose</a:t>
            </a:r>
          </a:p>
        </p:txBody>
      </p:sp>
      <p:sp>
        <p:nvSpPr>
          <p:cNvPr id="11" name="">
            <a:extLst xmlns:a="http://schemas.openxmlformats.org/drawingml/2006/main">
              <a:ext uri="{FF2B5EF4-FFF2-40B4-BE49-F238E27FC236}">
                <a16:creationId xmlns:a16="http://schemas.microsoft.com/office/drawing/2014/main" id="{A688C0F4-C10E-41E5-91E4-C9DCBCE6FA1B}"/>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Trace the change to source and feature lineage.</a:t>
            </a:r>
          </a:p>
        </p:txBody>
      </p:sp>
      <p:sp>
        <p:nvSpPr>
          <p:cNvPr id="12" name="">
            <a:extLst xmlns:a="http://schemas.openxmlformats.org/drawingml/2006/main">
              <a:ext uri="{FF2B5EF4-FFF2-40B4-BE49-F238E27FC236}">
                <a16:creationId xmlns:a16="http://schemas.microsoft.com/office/drawing/2014/main" id="{86660C44-E5FD-4A51-B188-073DEC705390}"/>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AACDAFD-34B0-42FA-A16A-CCF006F54845}"/>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F6796F9E-1798-4CD8-BB99-5D00E0350326}"/>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Mitigate</a:t>
            </a:r>
          </a:p>
        </p:txBody>
      </p:sp>
      <p:sp>
        <p:nvSpPr>
          <p:cNvPr id="15" name="">
            <a:extLst xmlns:a="http://schemas.openxmlformats.org/drawingml/2006/main">
              <a:ext uri="{FF2B5EF4-FFF2-40B4-BE49-F238E27FC236}">
                <a16:creationId xmlns:a16="http://schemas.microsoft.com/office/drawing/2014/main" id="{87E3249D-4A61-4F0E-A893-032370EFEE32}"/>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Pause or roll back according to the approved runbook.</a:t>
            </a:r>
          </a:p>
        </p:txBody>
      </p:sp>
      <p:sp>
        <p:nvSpPr>
          <p:cNvPr id="16" name="">
            <a:extLst xmlns:a="http://schemas.openxmlformats.org/drawingml/2006/main">
              <a:ext uri="{FF2B5EF4-FFF2-40B4-BE49-F238E27FC236}">
                <a16:creationId xmlns:a16="http://schemas.microsoft.com/office/drawing/2014/main" id="{2ACF5795-E68F-4343-8DD5-BB855369D1B3}"/>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BDD7DC6C-34C4-4C20-9790-B93B03859E3A}"/>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16EA7D13-9F2C-413A-96EE-23FE2BA52EFB}"/>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Revalidate</a:t>
            </a:r>
          </a:p>
        </p:txBody>
      </p:sp>
      <p:sp>
        <p:nvSpPr>
          <p:cNvPr id="19" name="">
            <a:extLst xmlns:a="http://schemas.openxmlformats.org/drawingml/2006/main">
              <a:ext uri="{FF2B5EF4-FFF2-40B4-BE49-F238E27FC236}">
                <a16:creationId xmlns:a16="http://schemas.microsoft.com/office/drawing/2014/main" id="{AD306722-EEF2-4A7B-9916-1B5DA8634EFC}"/>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Repair data and evaluate before re-promotion.</a:t>
            </a:r>
          </a:p>
        </p:txBody>
      </p:sp>
      <p:sp>
        <p:nvSpPr>
          <p:cNvPr id="23" name="">
            <a:extLst xmlns:a="http://schemas.openxmlformats.org/drawingml/2006/main">
              <a:ext uri="{FF2B5EF4-FFF2-40B4-BE49-F238E27FC236}">
                <a16:creationId xmlns:a16="http://schemas.microsoft.com/office/drawing/2014/main" id="{05951336-43A4-4820-B389-CCBA51F16571}"/>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B0F91754-62C5-40A3-BA44-08924C556ED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A78FFE7A-C0FE-4C29-BAF0-855D0FF722B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B4860724-A271-4074-9BDD-8FD0CC8556C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15 / 24</a:t>
            </a:r>
          </a:p>
        </p:txBody>
      </p:sp>
    </p:spTree>
    <p:extLst>
      <p:ext uri="{BB962C8B-B14F-4D97-AF65-F5344CB8AC3E}">
        <p14:creationId xmlns:p14="http://schemas.microsoft.com/office/powerpoint/2010/main" val="624762078"/>
      </p:ext>
    </p:extLst>
  </p:cSld>
</p:sld>
</file>

<file path=ppt/slides/slide16.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7576524046f54ff7"/>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6E744E2-1D92-425C-BEF2-C02D2DC97D85}"/>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Security for data science and AI</a:t>
            </a:r>
          </a:p>
        </p:txBody>
      </p:sp>
      <p:sp>
        <p:nvSpPr>
          <p:cNvPr id="3" name="">
            <a:extLst xmlns:a="http://schemas.openxmlformats.org/drawingml/2006/main">
              <a:ext uri="{FF2B5EF4-FFF2-40B4-BE49-F238E27FC236}">
                <a16:creationId xmlns:a16="http://schemas.microsoft.com/office/drawing/2014/main" id="{B156FC39-C0EF-4BEC-9570-C41B8CD7CCC4}"/>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An exploratory workspace must preserve the same data boundary as production.</a:t>
            </a:r>
          </a:p>
        </p:txBody>
      </p:sp>
      <p:sp>
        <p:nvSpPr>
          <p:cNvPr id="4" name="">
            <a:extLst xmlns:a="http://schemas.openxmlformats.org/drawingml/2006/main">
              <a:ext uri="{FF2B5EF4-FFF2-40B4-BE49-F238E27FC236}">
                <a16:creationId xmlns:a16="http://schemas.microsoft.com/office/drawing/2014/main" id="{6D7AAEF0-D75B-4006-A41B-5FF44D6ABEE6}"/>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D668F00-7DF8-451B-9D26-1231B1B0DB8C}"/>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Data minimisation</a:t>
            </a:r>
          </a:p>
        </p:txBody>
      </p:sp>
      <p:sp>
        <p:nvSpPr>
          <p:cNvPr id="6" name="">
            <a:extLst xmlns:a="http://schemas.openxmlformats.org/drawingml/2006/main">
              <a:ext uri="{FF2B5EF4-FFF2-40B4-BE49-F238E27FC236}">
                <a16:creationId xmlns:a16="http://schemas.microsoft.com/office/drawing/2014/main" id="{C18E4C3A-2678-4198-BCBE-68B9C4072564}"/>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Use permitted features and masked or synthetic development data where appropriate.</a:t>
            </a:r>
          </a:p>
        </p:txBody>
      </p:sp>
      <p:sp>
        <p:nvSpPr>
          <p:cNvPr id="7" name="">
            <a:extLst xmlns:a="http://schemas.openxmlformats.org/drawingml/2006/main">
              <a:ext uri="{FF2B5EF4-FFF2-40B4-BE49-F238E27FC236}">
                <a16:creationId xmlns:a16="http://schemas.microsoft.com/office/drawing/2014/main" id="{BAC1EC97-2DCA-435D-8367-CEED92005A1B}"/>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B46B8C19-8F38-40F9-A4FE-CC46D25E2AE5}"/>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Model protection</a:t>
            </a:r>
          </a:p>
        </p:txBody>
      </p:sp>
      <p:sp>
        <p:nvSpPr>
          <p:cNvPr id="9" name="">
            <a:extLst xmlns:a="http://schemas.openxmlformats.org/drawingml/2006/main">
              <a:ext uri="{FF2B5EF4-FFF2-40B4-BE49-F238E27FC236}">
                <a16:creationId xmlns:a16="http://schemas.microsoft.com/office/drawing/2014/main" id="{B6AEE6AD-438E-48C9-A1F1-32F58DD9AFFD}"/>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Control access to artefacts, endpoints and secrets. Review extraction and sensitive-output risks.</a:t>
            </a:r>
          </a:p>
        </p:txBody>
      </p:sp>
      <p:sp>
        <p:nvSpPr>
          <p:cNvPr id="10" name="">
            <a:extLst xmlns:a="http://schemas.openxmlformats.org/drawingml/2006/main">
              <a:ext uri="{FF2B5EF4-FFF2-40B4-BE49-F238E27FC236}">
                <a16:creationId xmlns:a16="http://schemas.microsoft.com/office/drawing/2014/main" id="{0B12A2FF-4417-40D9-8F32-9C470750AE77}"/>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322D7C0A-67CC-4319-888B-7FCADBDC0752}"/>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External models</a:t>
            </a:r>
          </a:p>
        </p:txBody>
      </p:sp>
      <p:sp>
        <p:nvSpPr>
          <p:cNvPr id="12" name="">
            <a:extLst xmlns:a="http://schemas.openxmlformats.org/drawingml/2006/main">
              <a:ext uri="{FF2B5EF4-FFF2-40B4-BE49-F238E27FC236}">
                <a16:creationId xmlns:a16="http://schemas.microsoft.com/office/drawing/2014/main" id="{72E485CE-746A-47D9-B7B4-AB89E003B175}"/>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Approve provider processing terms and context limits. Keep prompts and responses within retention policy.</a:t>
            </a:r>
          </a:p>
        </p:txBody>
      </p:sp>
      <p:sp>
        <p:nvSpPr>
          <p:cNvPr id="13" name="">
            <a:extLst xmlns:a="http://schemas.openxmlformats.org/drawingml/2006/main">
              <a:ext uri="{FF2B5EF4-FFF2-40B4-BE49-F238E27FC236}">
                <a16:creationId xmlns:a16="http://schemas.microsoft.com/office/drawing/2014/main" id="{C2BF7DF7-89A6-4496-913E-B4C0BF37AE5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AA7E9EEB-9EC8-41F7-9033-B61A9532053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5D318C8B-49F4-4BB5-8561-088FAF5D270C}"/>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16 / 24</a:t>
            </a:r>
          </a:p>
        </p:txBody>
      </p:sp>
    </p:spTree>
    <p:extLst>
      <p:ext uri="{BB962C8B-B14F-4D97-AF65-F5344CB8AC3E}">
        <p14:creationId xmlns:p14="http://schemas.microsoft.com/office/powerpoint/2010/main" val="1565025080"/>
      </p:ext>
    </p:extLst>
  </p:cSld>
</p:sld>
</file>

<file path=ppt/slides/slide17.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7512d3e143ce45f5"/>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29C5CB-D5F4-4127-B36D-A64FFE485B92}"/>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Additional scientific workflows</a:t>
            </a:r>
          </a:p>
        </p:txBody>
      </p:sp>
      <p:sp>
        <p:nvSpPr>
          <p:cNvPr id="3" name="">
            <a:extLst xmlns:a="http://schemas.openxmlformats.org/drawingml/2006/main">
              <a:ext uri="{FF2B5EF4-FFF2-40B4-BE49-F238E27FC236}">
                <a16:creationId xmlns:a16="http://schemas.microsoft.com/office/drawing/2014/main" id="{0AE6E768-7212-41BE-A807-8C9F1425706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Models support specialist judgment across industries.</a:t>
            </a:r>
          </a:p>
        </p:txBody>
      </p:sp>
      <p:sp>
        <p:nvSpPr>
          <p:cNvPr id="4" name="">
            <a:extLst xmlns:a="http://schemas.openxmlformats.org/drawingml/2006/main">
              <a:ext uri="{FF2B5EF4-FFF2-40B4-BE49-F238E27FC236}">
                <a16:creationId xmlns:a16="http://schemas.microsoft.com/office/drawing/2014/main" id="{649C4F59-66AA-4FAD-8712-DC868189DC33}"/>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3684173-E92E-4E67-80FC-7AC54BED46DE}"/>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Retail demand</a:t>
            </a:r>
          </a:p>
        </p:txBody>
      </p:sp>
      <p:sp>
        <p:nvSpPr>
          <p:cNvPr id="6" name="">
            <a:extLst xmlns:a="http://schemas.openxmlformats.org/drawingml/2006/main">
              <a:ext uri="{FF2B5EF4-FFF2-40B4-BE49-F238E27FC236}">
                <a16:creationId xmlns:a16="http://schemas.microsoft.com/office/drawing/2014/main" id="{4862FF6B-0701-45B5-88D4-E341D80B95ED}"/>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Forecast by product and location. Validate promotions, missing sales and changing assortments.</a:t>
            </a:r>
          </a:p>
        </p:txBody>
      </p:sp>
      <p:sp>
        <p:nvSpPr>
          <p:cNvPr id="7" name="">
            <a:extLst xmlns:a="http://schemas.openxmlformats.org/drawingml/2006/main">
              <a:ext uri="{FF2B5EF4-FFF2-40B4-BE49-F238E27FC236}">
                <a16:creationId xmlns:a16="http://schemas.microsoft.com/office/drawing/2014/main" id="{08FADF71-A74D-4F5B-8F40-BF22636AC761}"/>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6A74C37A-4854-46A0-B55E-E0AC758A1CD0}"/>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Manufacturing</a:t>
            </a:r>
          </a:p>
        </p:txBody>
      </p:sp>
      <p:sp>
        <p:nvSpPr>
          <p:cNvPr id="9" name="">
            <a:extLst xmlns:a="http://schemas.openxmlformats.org/drawingml/2006/main">
              <a:ext uri="{FF2B5EF4-FFF2-40B4-BE49-F238E27FC236}">
                <a16:creationId xmlns:a16="http://schemas.microsoft.com/office/drawing/2014/main" id="{67D93714-6D39-48CD-97F3-C6DD48017999}"/>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Prioritise maintenance using equipment history. Engineers review recommendations before intervention.</a:t>
            </a:r>
          </a:p>
        </p:txBody>
      </p:sp>
      <p:sp>
        <p:nvSpPr>
          <p:cNvPr id="10" name="">
            <a:extLst xmlns:a="http://schemas.openxmlformats.org/drawingml/2006/main">
              <a:ext uri="{FF2B5EF4-FFF2-40B4-BE49-F238E27FC236}">
                <a16:creationId xmlns:a16="http://schemas.microsoft.com/office/drawing/2014/main" id="{1B5A9CFE-DD6B-4778-9A2F-74D38B431AB8}"/>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A8A1850-B509-4136-9D80-B095458B0EF2}"/>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Actuarial analysis</a:t>
            </a:r>
          </a:p>
        </p:txBody>
      </p:sp>
      <p:sp>
        <p:nvSpPr>
          <p:cNvPr id="12" name="">
            <a:extLst xmlns:a="http://schemas.openxmlformats.org/drawingml/2006/main">
              <a:ext uri="{FF2B5EF4-FFF2-40B4-BE49-F238E27FC236}">
                <a16:creationId xmlns:a16="http://schemas.microsoft.com/office/drawing/2014/main" id="{B74655E2-1277-44CD-93F9-B9B5EEAC7B13}"/>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Prepare experience-study datasets and compare assumptions. Qualified actuaries retain model and sign-off authority.</a:t>
            </a:r>
          </a:p>
        </p:txBody>
      </p:sp>
      <p:sp>
        <p:nvSpPr>
          <p:cNvPr id="13" name="">
            <a:extLst xmlns:a="http://schemas.openxmlformats.org/drawingml/2006/main">
              <a:ext uri="{FF2B5EF4-FFF2-40B4-BE49-F238E27FC236}">
                <a16:creationId xmlns:a16="http://schemas.microsoft.com/office/drawing/2014/main" id="{687221E4-96F3-4571-BE22-67038BE8FA43}"/>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7F8E13D4-8990-4A28-913A-C0969C9AFDA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670D836C-906F-46AB-A2A8-9E453406946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17 / 24</a:t>
            </a:r>
          </a:p>
        </p:txBody>
      </p:sp>
    </p:spTree>
    <p:extLst>
      <p:ext uri="{BB962C8B-B14F-4D97-AF65-F5344CB8AC3E}">
        <p14:creationId xmlns:p14="http://schemas.microsoft.com/office/powerpoint/2010/main" val="1947501417"/>
      </p:ext>
    </p:extLst>
  </p:cSld>
</p:sld>
</file>

<file path=ppt/slides/slide18.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45db99377998422d"/>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0987C33-A174-427F-B6C3-24A800FC3E1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An experiment that measures business value</a:t>
            </a:r>
          </a:p>
        </p:txBody>
      </p:sp>
      <p:sp>
        <p:nvSpPr>
          <p:cNvPr id="3" name="">
            <a:extLst xmlns:a="http://schemas.openxmlformats.org/drawingml/2006/main">
              <a:ext uri="{FF2B5EF4-FFF2-40B4-BE49-F238E27FC236}">
                <a16:creationId xmlns:a16="http://schemas.microsoft.com/office/drawing/2014/main" id="{03F32A6D-FDE5-4EC0-A263-E77B62CFB9E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Prediction quality alone does not prove the intervention caused an improvement.</a:t>
            </a:r>
          </a:p>
        </p:txBody>
      </p:sp>
      <p:sp>
        <p:nvSpPr>
          <p:cNvPr id="4" name="">
            <a:extLst xmlns:a="http://schemas.openxmlformats.org/drawingml/2006/main">
              <a:ext uri="{FF2B5EF4-FFF2-40B4-BE49-F238E27FC236}">
                <a16:creationId xmlns:a16="http://schemas.microsoft.com/office/drawing/2014/main" id="{E4BC4795-CE86-4FE7-B9C7-B1DEBA3B0973}"/>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A477D71-149A-4D9D-B516-56FAE7C63B56}"/>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92AE7491-6627-4BB6-8DFB-4551C8FD1AAA}"/>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Design</a:t>
            </a:r>
          </a:p>
        </p:txBody>
      </p:sp>
      <p:sp>
        <p:nvSpPr>
          <p:cNvPr id="7" name="">
            <a:extLst xmlns:a="http://schemas.openxmlformats.org/drawingml/2006/main">
              <a:ext uri="{FF2B5EF4-FFF2-40B4-BE49-F238E27FC236}">
                <a16:creationId xmlns:a16="http://schemas.microsoft.com/office/drawing/2014/main" id="{350AFB9E-FF3E-46A2-B472-BECFA8624052}"/>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Agree a comparison group and outcome window.</a:t>
            </a:r>
          </a:p>
        </p:txBody>
      </p:sp>
      <p:sp>
        <p:nvSpPr>
          <p:cNvPr id="8" name="">
            <a:extLst xmlns:a="http://schemas.openxmlformats.org/drawingml/2006/main">
              <a:ext uri="{FF2B5EF4-FFF2-40B4-BE49-F238E27FC236}">
                <a16:creationId xmlns:a16="http://schemas.microsoft.com/office/drawing/2014/main" id="{C2A46E72-7BE2-4D74-8E07-80EE08D201D6}"/>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8A41C48C-A56C-4931-8F9E-B2C6A40198A4}"/>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0F530246-EFBE-4713-92C8-39F7DFF2A0D6}"/>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Allocate</a:t>
            </a:r>
          </a:p>
        </p:txBody>
      </p:sp>
      <p:sp>
        <p:nvSpPr>
          <p:cNvPr id="11" name="">
            <a:extLst xmlns:a="http://schemas.openxmlformats.org/drawingml/2006/main">
              <a:ext uri="{FF2B5EF4-FFF2-40B4-BE49-F238E27FC236}">
                <a16:creationId xmlns:a16="http://schemas.microsoft.com/office/drawing/2014/main" id="{0B3635D5-CD64-4158-8497-8F74A9D99D75}"/>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Use an approved experimental or evaluation method.</a:t>
            </a:r>
          </a:p>
        </p:txBody>
      </p:sp>
      <p:sp>
        <p:nvSpPr>
          <p:cNvPr id="12" name="">
            <a:extLst xmlns:a="http://schemas.openxmlformats.org/drawingml/2006/main">
              <a:ext uri="{FF2B5EF4-FFF2-40B4-BE49-F238E27FC236}">
                <a16:creationId xmlns:a16="http://schemas.microsoft.com/office/drawing/2014/main" id="{07CFDD29-EE3E-478E-93C7-B5A4145D89E9}"/>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4D87BFD-1289-45D5-993D-BF1F09729613}"/>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3C4954C9-9BE8-4506-87ED-DE498DB8F22A}"/>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Measure</a:t>
            </a:r>
          </a:p>
        </p:txBody>
      </p:sp>
      <p:sp>
        <p:nvSpPr>
          <p:cNvPr id="15" name="">
            <a:extLst xmlns:a="http://schemas.openxmlformats.org/drawingml/2006/main">
              <a:ext uri="{FF2B5EF4-FFF2-40B4-BE49-F238E27FC236}">
                <a16:creationId xmlns:a16="http://schemas.microsoft.com/office/drawing/2014/main" id="{7A0736D3-ED3F-41F2-875A-46D2251B1418}"/>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Compare incremental outcomes and delivery cost.</a:t>
            </a:r>
          </a:p>
        </p:txBody>
      </p:sp>
      <p:sp>
        <p:nvSpPr>
          <p:cNvPr id="16" name="">
            <a:extLst xmlns:a="http://schemas.openxmlformats.org/drawingml/2006/main">
              <a:ext uri="{FF2B5EF4-FFF2-40B4-BE49-F238E27FC236}">
                <a16:creationId xmlns:a16="http://schemas.microsoft.com/office/drawing/2014/main" id="{B19C4E3D-0117-4CA6-A0C7-5162C6879161}"/>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199CB62F-2A1D-44EE-89FB-73775B31F7A8}"/>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8B0D7106-B93A-4915-A031-C81800AD1D91}"/>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Decide</a:t>
            </a:r>
          </a:p>
        </p:txBody>
      </p:sp>
      <p:sp>
        <p:nvSpPr>
          <p:cNvPr id="19" name="">
            <a:extLst xmlns:a="http://schemas.openxmlformats.org/drawingml/2006/main">
              <a:ext uri="{FF2B5EF4-FFF2-40B4-BE49-F238E27FC236}">
                <a16:creationId xmlns:a16="http://schemas.microsoft.com/office/drawing/2014/main" id="{1913FAF6-9B1C-4C84-8203-BBFB037CCF2E}"/>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Expand only when the evidence supports the use.</a:t>
            </a:r>
          </a:p>
        </p:txBody>
      </p:sp>
      <p:sp>
        <p:nvSpPr>
          <p:cNvPr id="23" name="">
            <a:extLst xmlns:a="http://schemas.openxmlformats.org/drawingml/2006/main">
              <a:ext uri="{FF2B5EF4-FFF2-40B4-BE49-F238E27FC236}">
                <a16:creationId xmlns:a16="http://schemas.microsoft.com/office/drawing/2014/main" id="{A67A5D75-7695-4014-9902-CB20AF763398}"/>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C0A09A4F-C8F8-43DA-B3E7-A4E47A2C873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464A63DA-A4D2-41C8-99EB-1DBFD0687A75}"/>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268E2C56-6487-4881-969F-137FADF2184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18 / 24</a:t>
            </a:r>
          </a:p>
        </p:txBody>
      </p:sp>
    </p:spTree>
    <p:extLst>
      <p:ext uri="{BB962C8B-B14F-4D97-AF65-F5344CB8AC3E}">
        <p14:creationId xmlns:p14="http://schemas.microsoft.com/office/powerpoint/2010/main" val="143759171"/>
      </p:ext>
    </p:extLst>
  </p:cSld>
</p:sld>
</file>

<file path=ppt/slides/slide19.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7b7597a5c3040d8"/>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A924A0F-D48C-42A9-8918-CBA52C53E63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economics of assisted review</a:t>
            </a:r>
          </a:p>
        </p:txBody>
      </p:sp>
      <p:sp>
        <p:nvSpPr>
          <p:cNvPr id="3" name="">
            <a:extLst xmlns:a="http://schemas.openxmlformats.org/drawingml/2006/main">
              <a:ext uri="{FF2B5EF4-FFF2-40B4-BE49-F238E27FC236}">
                <a16:creationId xmlns:a16="http://schemas.microsoft.com/office/drawing/2014/main" id="{A9395F73-E721-4D4D-9362-62A7901F8EC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example for a review workflow, not an assumed model accuracy benefit.</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Measure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Assumption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Result</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Review capacity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10,000 cases × 6 minutes released</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1,000 hours per year</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Realised benefit</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1,000 × 70 × 60%</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42,000 currency units</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Recurring / setup</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18,000 / 14,000</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32,000 year-one cost</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Net / ROI</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42,000 − 32,000</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10,000 / 31.25%</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AF4C728B-ADCF-455E-9276-69E6E696952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capacity model. Review-quality benefits require separate evidence and are not double-counted.</a:t>
            </a:r>
          </a:p>
        </p:txBody>
      </p:sp>
      <p:sp>
        <p:nvSpPr>
          <p:cNvPr id="6" name="">
            <a:extLst xmlns:a="http://schemas.openxmlformats.org/drawingml/2006/main">
              <a:ext uri="{FF2B5EF4-FFF2-40B4-BE49-F238E27FC236}">
                <a16:creationId xmlns:a16="http://schemas.microsoft.com/office/drawing/2014/main" id="{9022B499-3022-457F-8EF7-11588A43BB9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2748ADCC-C344-4B22-8A12-E229152003E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19 / 24</a:t>
            </a:r>
          </a:p>
        </p:txBody>
      </p:sp>
    </p:spTree>
    <p:extLst>
      <p:ext uri="{BB962C8B-B14F-4D97-AF65-F5344CB8AC3E}">
        <p14:creationId xmlns:p14="http://schemas.microsoft.com/office/powerpoint/2010/main" val="1067561861"/>
      </p:ext>
    </p:extLst>
  </p:cSld>
</p:sld>
</file>

<file path=ppt/slides/slide20.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cb3bdf186bf4198"/>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6906EA7-823C-445D-8F41-4AC181285EC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scientific handoff</a:t>
            </a:r>
          </a:p>
        </p:txBody>
      </p:sp>
      <p:sp>
        <p:nvSpPr>
          <p:cNvPr id="3" name="">
            <a:extLst xmlns:a="http://schemas.openxmlformats.org/drawingml/2006/main">
              <a:ext uri="{FF2B5EF4-FFF2-40B4-BE49-F238E27FC236}">
                <a16:creationId xmlns:a16="http://schemas.microsoft.com/office/drawing/2014/main" id="{D48913AB-6B18-4359-82E8-A072944E527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The model remains connected to the people who own its inputs and effects.</a:t>
            </a:r>
          </a:p>
        </p:txBody>
      </p:sp>
      <p:sp>
        <p:nvSpPr>
          <p:cNvPr id="4" name="">
            <a:extLst xmlns:a="http://schemas.openxmlformats.org/drawingml/2006/main">
              <a:ext uri="{FF2B5EF4-FFF2-40B4-BE49-F238E27FC236}">
                <a16:creationId xmlns:a16="http://schemas.microsoft.com/office/drawing/2014/main" id="{E21C6A74-AF31-4162-BE87-ABBB2F266D8F}"/>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AB083F4-F676-4C8F-8607-BE5131B2D837}"/>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Data Engineer</a:t>
            </a:r>
          </a:p>
        </p:txBody>
      </p:sp>
      <p:sp>
        <p:nvSpPr>
          <p:cNvPr id="6" name="">
            <a:extLst xmlns:a="http://schemas.openxmlformats.org/drawingml/2006/main">
              <a:ext uri="{FF2B5EF4-FFF2-40B4-BE49-F238E27FC236}">
                <a16:creationId xmlns:a16="http://schemas.microsoft.com/office/drawing/2014/main" id="{DA4A78DE-0AD7-4278-8AD7-26423D67EC50}"/>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Supplies the governed dataset and publishes freshness and exception status.</a:t>
            </a:r>
          </a:p>
        </p:txBody>
      </p:sp>
      <p:sp>
        <p:nvSpPr>
          <p:cNvPr id="7" name="">
            <a:extLst xmlns:a="http://schemas.openxmlformats.org/drawingml/2006/main">
              <a:ext uri="{FF2B5EF4-FFF2-40B4-BE49-F238E27FC236}">
                <a16:creationId xmlns:a16="http://schemas.microsoft.com/office/drawing/2014/main" id="{5E353150-3207-4E3B-B038-C1BD62650B9F}"/>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B038FB6-CA0E-4015-837A-57A3F7FCB8E3}"/>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Modeler and Analyst</a:t>
            </a:r>
          </a:p>
        </p:txBody>
      </p:sp>
      <p:sp>
        <p:nvSpPr>
          <p:cNvPr id="9" name="">
            <a:extLst xmlns:a="http://schemas.openxmlformats.org/drawingml/2006/main">
              <a:ext uri="{FF2B5EF4-FFF2-40B4-BE49-F238E27FC236}">
                <a16:creationId xmlns:a16="http://schemas.microsoft.com/office/drawing/2014/main" id="{D2DA0359-14A4-48A1-B1C7-DFF571BFD4FF}"/>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Maintain definitions and interpret business outcomes against consistent measures.</a:t>
            </a:r>
          </a:p>
        </p:txBody>
      </p:sp>
      <p:sp>
        <p:nvSpPr>
          <p:cNvPr id="10" name="">
            <a:extLst xmlns:a="http://schemas.openxmlformats.org/drawingml/2006/main">
              <a:ext uri="{FF2B5EF4-FFF2-40B4-BE49-F238E27FC236}">
                <a16:creationId xmlns:a16="http://schemas.microsoft.com/office/drawing/2014/main" id="{CB746480-7649-483F-8378-307C1CA4AEA9}"/>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C2B09B78-8330-4B47-86AB-19D0436C2CDF}"/>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Database Engineer</a:t>
            </a:r>
          </a:p>
        </p:txBody>
      </p:sp>
      <p:sp>
        <p:nvSpPr>
          <p:cNvPr id="12" name="">
            <a:extLst xmlns:a="http://schemas.openxmlformats.org/drawingml/2006/main">
              <a:ext uri="{FF2B5EF4-FFF2-40B4-BE49-F238E27FC236}">
                <a16:creationId xmlns:a16="http://schemas.microsoft.com/office/drawing/2014/main" id="{6310F6D3-20BF-4FEE-9E22-C5F3E5644655}"/>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Supports reliable storage, access and the recovery needs of the serving workflow.</a:t>
            </a:r>
          </a:p>
        </p:txBody>
      </p:sp>
      <p:sp>
        <p:nvSpPr>
          <p:cNvPr id="13" name="">
            <a:extLst xmlns:a="http://schemas.openxmlformats.org/drawingml/2006/main">
              <a:ext uri="{FF2B5EF4-FFF2-40B4-BE49-F238E27FC236}">
                <a16:creationId xmlns:a16="http://schemas.microsoft.com/office/drawing/2014/main" id="{95A54DD6-37F8-48FE-B676-BE7508BA83F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2B796996-D68A-4018-9717-DD67FC3872E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248B259B-97C0-4C94-A949-8C90249527F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20 / 24</a:t>
            </a:r>
          </a:p>
        </p:txBody>
      </p:sp>
    </p:spTree>
    <p:extLst>
      <p:ext uri="{BB962C8B-B14F-4D97-AF65-F5344CB8AC3E}">
        <p14:creationId xmlns:p14="http://schemas.microsoft.com/office/powerpoint/2010/main" val="1152985062"/>
      </p:ext>
    </p:extLst>
  </p:cSld>
</p:sld>
</file>

<file path=ppt/slides/slide2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cc206b61a494381"/>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DF9305E-479E-46F4-B88D-166131A5C6DB}"/>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measurable first delivery</a:t>
            </a:r>
          </a:p>
        </p:txBody>
      </p:sp>
      <p:sp>
        <p:nvSpPr>
          <p:cNvPr id="3" name="">
            <a:extLst xmlns:a="http://schemas.openxmlformats.org/drawingml/2006/main">
              <a:ext uri="{FF2B5EF4-FFF2-40B4-BE49-F238E27FC236}">
                <a16:creationId xmlns:a16="http://schemas.microsoft.com/office/drawing/2014/main" id="{1797C46B-78EC-495F-B41F-897E877FCBF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Genellipse scopes an MVP within six weeks around one agreed workflow and its acceptance tests.</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Stage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Working output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Acceptance evidence</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Weeks 1–2</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Approved modelling contract and dataset</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Source access and baseline agreed</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Weeks 3–4</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Tracked baseline and evaluation pack</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Exception and security tests pass</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Weeks 5–6</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Reviewed model workflow and monitoring</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Reproducibility and review gates accepted</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Expansion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Add sources and consuming teams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Review value and operating capacity</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D1CB492E-698D-4320-A15A-1A28AB86414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92D0C0B1-A090-40CF-82AA-6F50E79C464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DF80030B-8DB0-419C-8753-42924388084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21 / 24</a:t>
            </a:r>
          </a:p>
        </p:txBody>
      </p:sp>
    </p:spTree>
    <p:extLst>
      <p:ext uri="{BB962C8B-B14F-4D97-AF65-F5344CB8AC3E}">
        <p14:creationId xmlns:p14="http://schemas.microsoft.com/office/powerpoint/2010/main" val="1376506705"/>
      </p:ext>
    </p:extLst>
  </p:cSld>
</p:sld>
</file>

<file path=ppt/slides/slide2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700dbfe4e57e481d"/>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24BACEA-C0BD-4D24-A18F-A92C0569ABD2}"/>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Security evidence before scale</a:t>
            </a:r>
          </a:p>
        </p:txBody>
      </p:sp>
      <p:sp>
        <p:nvSpPr>
          <p:cNvPr id="3" name="">
            <a:extLst xmlns:a="http://schemas.openxmlformats.org/drawingml/2006/main">
              <a:ext uri="{FF2B5EF4-FFF2-40B4-BE49-F238E27FC236}">
                <a16:creationId xmlns:a16="http://schemas.microsoft.com/office/drawing/2014/main" id="{6A504D0E-6DD6-4512-B7EE-5EFFFF844A2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GeneData’s Trust Center makes workload-specific review part of adoption.</a:t>
            </a:r>
          </a:p>
        </p:txBody>
      </p:sp>
      <p:sp>
        <p:nvSpPr>
          <p:cNvPr id="4" name="">
            <a:extLst xmlns:a="http://schemas.openxmlformats.org/drawingml/2006/main">
              <a:ext uri="{FF2B5EF4-FFF2-40B4-BE49-F238E27FC236}">
                <a16:creationId xmlns:a16="http://schemas.microsoft.com/office/drawing/2014/main" id="{2682BE1C-1C04-4E6E-B9E8-96EDE73AFE36}"/>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2A225AF-1EB2-4D95-9496-1756BAC4635C}"/>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Identity and data</a:t>
            </a:r>
          </a:p>
        </p:txBody>
      </p:sp>
      <p:sp>
        <p:nvSpPr>
          <p:cNvPr id="6" name="">
            <a:extLst xmlns:a="http://schemas.openxmlformats.org/drawingml/2006/main">
              <a:ext uri="{FF2B5EF4-FFF2-40B4-BE49-F238E27FC236}">
                <a16:creationId xmlns:a16="http://schemas.microsoft.com/office/drawing/2014/main" id="{18013203-DC51-4A92-9C90-5205A55BEA48}"/>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Validate SSO, role boundaries, row and column controls, encryption and secret ownership against the chosen deployment.</a:t>
            </a:r>
          </a:p>
        </p:txBody>
      </p:sp>
      <p:sp>
        <p:nvSpPr>
          <p:cNvPr id="7" name="">
            <a:extLst xmlns:a="http://schemas.openxmlformats.org/drawingml/2006/main">
              <a:ext uri="{FF2B5EF4-FFF2-40B4-BE49-F238E27FC236}">
                <a16:creationId xmlns:a16="http://schemas.microsoft.com/office/drawing/2014/main" id="{D0BC4465-04F3-49D4-ACFF-EAF1551D1A82}"/>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DC09F8F-4CD3-4249-B9EE-A28413AAC6AF}"/>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AI and operations</a:t>
            </a:r>
          </a:p>
        </p:txBody>
      </p:sp>
      <p:sp>
        <p:nvSpPr>
          <p:cNvPr id="9" name="">
            <a:extLst xmlns:a="http://schemas.openxmlformats.org/drawingml/2006/main">
              <a:ext uri="{FF2B5EF4-FFF2-40B4-BE49-F238E27FC236}">
                <a16:creationId xmlns:a16="http://schemas.microsoft.com/office/drawing/2014/main" id="{BAE279CA-7EC5-463F-A67E-1C99431FFAA8}"/>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Agree permitted models, data sent to providers, human approvals, recovery tests and retention responsibilities.</a:t>
            </a:r>
          </a:p>
        </p:txBody>
      </p:sp>
      <p:sp>
        <p:nvSpPr>
          <p:cNvPr id="10" name="">
            <a:extLst xmlns:a="http://schemas.openxmlformats.org/drawingml/2006/main">
              <a:ext uri="{FF2B5EF4-FFF2-40B4-BE49-F238E27FC236}">
                <a16:creationId xmlns:a16="http://schemas.microsoft.com/office/drawing/2014/main" id="{6D4018F6-9F90-4CAA-AE09-96850A7FAA63}"/>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CE396229-83C4-4A8C-A96E-607967FACC89}"/>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Assurance status</a:t>
            </a:r>
          </a:p>
        </p:txBody>
      </p:sp>
      <p:sp>
        <p:nvSpPr>
          <p:cNvPr id="12" name="">
            <a:extLst xmlns:a="http://schemas.openxmlformats.org/drawingml/2006/main">
              <a:ext uri="{FF2B5EF4-FFF2-40B4-BE49-F238E27FC236}">
                <a16:creationId xmlns:a16="http://schemas.microsoft.com/office/drawing/2014/main" id="{9E92A106-524D-4CDE-997E-B58443113DF2}"/>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SOC 2 controls are mapped, without an attestation. ISO 27001 certification is not held. Request current control evidence.</a:t>
            </a:r>
          </a:p>
        </p:txBody>
      </p:sp>
      <p:sp>
        <p:nvSpPr>
          <p:cNvPr id="13" name="">
            <a:extLst xmlns:a="http://schemas.openxmlformats.org/drawingml/2006/main">
              <a:ext uri="{FF2B5EF4-FFF2-40B4-BE49-F238E27FC236}">
                <a16:creationId xmlns:a16="http://schemas.microsoft.com/office/drawing/2014/main" id="{D5F6618D-3968-4040-96C2-6948B1970116}"/>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21551CFE-54A8-488D-8F2B-5B9621479ECE}"/>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5E9D8A30-5A76-464F-8B22-CCB0AC28559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22 / 24</a:t>
            </a:r>
          </a:p>
        </p:txBody>
      </p:sp>
    </p:spTree>
    <p:extLst>
      <p:ext uri="{BB962C8B-B14F-4D97-AF65-F5344CB8AC3E}">
        <p14:creationId xmlns:p14="http://schemas.microsoft.com/office/powerpoint/2010/main" val="1263884731"/>
      </p:ext>
    </p:extLst>
  </p:cSld>
</p:sld>
</file>

<file path=ppt/slides/slide2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456551a78694ae2"/>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8D5CA05-B726-4669-B806-063587A90B8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Product references and example scope</a:t>
            </a:r>
          </a:p>
        </p:txBody>
      </p:sp>
      <p:sp>
        <p:nvSpPr>
          <p:cNvPr id="3" name="">
            <a:extLst xmlns:a="http://schemas.openxmlformats.org/drawingml/2006/main">
              <a:ext uri="{FF2B5EF4-FFF2-40B4-BE49-F238E27FC236}">
                <a16:creationId xmlns:a16="http://schemas.microsoft.com/office/drawing/2014/main" id="{C7887552-D754-4B51-8375-29901B161F2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Detailed workflows show implementation designs. Numerical examples use synthetic assumptions.</a:t>
            </a:r>
          </a:p>
        </p:txBody>
      </p:sp>
      <p:sp>
        <p:nvSpPr>
          <p:cNvPr id="4" name="">
            <a:extLst xmlns:a="http://schemas.openxmlformats.org/drawingml/2006/main">
              <a:ext uri="{FF2B5EF4-FFF2-40B4-BE49-F238E27FC236}">
                <a16:creationId xmlns:a16="http://schemas.microsoft.com/office/drawing/2014/main" id="{79953750-29F7-4D86-A825-52C70D86598E}"/>
              </a:ext>
            </a:extLst>
          </p:cNvPr>
          <p:cNvSpPr>
            <a:spLocks xmlns:a="http://schemas.openxmlformats.org/drawingml/2006/main" noGrp="1"/>
          </p:cNvSpPr>
          <p:nvPr/>
        </p:nvSpPr>
        <p:spPr>
          <a:xfrm xmlns:a="http://schemas.openxmlformats.org/drawingml/2006/main">
            <a:off x="647700" y="316230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Platform capabilities</a:t>
            </a:r>
          </a:p>
        </p:txBody>
      </p:sp>
      <p:sp>
        <p:nvSpPr>
          <p:cNvPr id="5" name="">
            <a:extLst xmlns:a="http://schemas.openxmlformats.org/drawingml/2006/main">
              <a:ext uri="{FF2B5EF4-FFF2-40B4-BE49-F238E27FC236}">
                <a16:creationId xmlns:a16="http://schemas.microsoft.com/office/drawing/2014/main" id="{AF54411B-898E-487E-9164-696B2AB79264}"/>
              </a:ext>
            </a:extLst>
          </p:cNvPr>
          <p:cNvSpPr>
            <a:spLocks xmlns:a="http://schemas.openxmlformats.org/drawingml/2006/main" noGrp="1"/>
          </p:cNvSpPr>
          <p:nvPr/>
        </p:nvSpPr>
        <p:spPr>
          <a:xfrm xmlns:a="http://schemas.openxmlformats.org/drawingml/2006/main">
            <a:off x="3676650" y="316230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data.genellipse.ai/product/overview</a:t>
            </a:r>
          </a:p>
        </p:txBody>
      </p:sp>
      <p:sp>
        <p:nvSpPr>
          <p:cNvPr id="6" name="">
            <a:extLst xmlns:a="http://schemas.openxmlformats.org/drawingml/2006/main">
              <a:ext uri="{FF2B5EF4-FFF2-40B4-BE49-F238E27FC236}">
                <a16:creationId xmlns:a16="http://schemas.microsoft.com/office/drawing/2014/main" id="{2C110FE1-C0F0-473A-9717-C9A60E0D78AD}"/>
              </a:ext>
            </a:extLst>
          </p:cNvPr>
          <p:cNvSpPr>
            <a:spLocks xmlns:a="http://schemas.openxmlformats.org/drawingml/2006/main" noGrp="1"/>
          </p:cNvSpPr>
          <p:nvPr/>
        </p:nvSpPr>
        <p:spPr>
          <a:xfrm xmlns:a="http://schemas.openxmlformats.org/drawingml/2006/main">
            <a:off x="647700" y="389572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Role-specific material</a:t>
            </a:r>
          </a:p>
        </p:txBody>
      </p:sp>
      <p:sp>
        <p:nvSpPr>
          <p:cNvPr id="7" name="">
            <a:extLst xmlns:a="http://schemas.openxmlformats.org/drawingml/2006/main">
              <a:ext uri="{FF2B5EF4-FFF2-40B4-BE49-F238E27FC236}">
                <a16:creationId xmlns:a16="http://schemas.microsoft.com/office/drawing/2014/main" id="{B0E2F317-E7DE-4CC3-B5DD-77AEFB671CE5}"/>
              </a:ext>
            </a:extLst>
          </p:cNvPr>
          <p:cNvSpPr>
            <a:spLocks xmlns:a="http://schemas.openxmlformats.org/drawingml/2006/main" noGrp="1"/>
          </p:cNvSpPr>
          <p:nvPr/>
        </p:nvSpPr>
        <p:spPr>
          <a:xfrm xmlns:a="http://schemas.openxmlformats.org/drawingml/2006/main">
            <a:off x="3676650" y="389572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data.genellipse.ai/product/data-science</a:t>
            </a:r>
          </a:p>
        </p:txBody>
      </p:sp>
      <p:sp>
        <p:nvSpPr>
          <p:cNvPr id="8" name="">
            <a:extLst xmlns:a="http://schemas.openxmlformats.org/drawingml/2006/main">
              <a:ext uri="{FF2B5EF4-FFF2-40B4-BE49-F238E27FC236}">
                <a16:creationId xmlns:a16="http://schemas.microsoft.com/office/drawing/2014/main" id="{D1E3D437-FF2F-4F20-817C-BEDCBBC872C9}"/>
              </a:ext>
            </a:extLst>
          </p:cNvPr>
          <p:cNvSpPr>
            <a:spLocks xmlns:a="http://schemas.openxmlformats.org/drawingml/2006/main" noGrp="1"/>
          </p:cNvSpPr>
          <p:nvPr/>
        </p:nvSpPr>
        <p:spPr>
          <a:xfrm xmlns:a="http://schemas.openxmlformats.org/drawingml/2006/main">
            <a:off x="647700" y="462915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Integration readiness</a:t>
            </a:r>
          </a:p>
        </p:txBody>
      </p:sp>
      <p:sp>
        <p:nvSpPr>
          <p:cNvPr id="9" name="">
            <a:extLst xmlns:a="http://schemas.openxmlformats.org/drawingml/2006/main">
              <a:ext uri="{FF2B5EF4-FFF2-40B4-BE49-F238E27FC236}">
                <a16:creationId xmlns:a16="http://schemas.microsoft.com/office/drawing/2014/main" id="{570EA572-047B-4E72-9126-716153F477FF}"/>
              </a:ext>
            </a:extLst>
          </p:cNvPr>
          <p:cNvSpPr>
            <a:spLocks xmlns:a="http://schemas.openxmlformats.org/drawingml/2006/main" noGrp="1"/>
          </p:cNvSpPr>
          <p:nvPr/>
        </p:nvSpPr>
        <p:spPr>
          <a:xfrm xmlns:a="http://schemas.openxmlformats.org/drawingml/2006/main">
            <a:off x="3676650" y="462915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data.genellipse.ai/integrations</a:t>
            </a:r>
          </a:p>
        </p:txBody>
      </p:sp>
      <p:sp>
        <p:nvSpPr>
          <p:cNvPr id="10" name="">
            <a:extLst xmlns:a="http://schemas.openxmlformats.org/drawingml/2006/main">
              <a:ext uri="{FF2B5EF4-FFF2-40B4-BE49-F238E27FC236}">
                <a16:creationId xmlns:a16="http://schemas.microsoft.com/office/drawing/2014/main" id="{390370F3-1241-4D84-B88C-68CA04E3A53A}"/>
              </a:ext>
            </a:extLst>
          </p:cNvPr>
          <p:cNvSpPr>
            <a:spLocks xmlns:a="http://schemas.openxmlformats.org/drawingml/2006/main" noGrp="1"/>
          </p:cNvSpPr>
          <p:nvPr/>
        </p:nvSpPr>
        <p:spPr>
          <a:xfrm xmlns:a="http://schemas.openxmlformats.org/drawingml/2006/main">
            <a:off x="647700" y="536257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Controls and assurance</a:t>
            </a:r>
          </a:p>
        </p:txBody>
      </p:sp>
      <p:sp>
        <p:nvSpPr>
          <p:cNvPr id="11" name="">
            <a:extLst xmlns:a="http://schemas.openxmlformats.org/drawingml/2006/main">
              <a:ext uri="{FF2B5EF4-FFF2-40B4-BE49-F238E27FC236}">
                <a16:creationId xmlns:a16="http://schemas.microsoft.com/office/drawing/2014/main" id="{CD96EE67-545A-46BF-B720-AA95A27E22D9}"/>
              </a:ext>
            </a:extLst>
          </p:cNvPr>
          <p:cNvSpPr>
            <a:spLocks xmlns:a="http://schemas.openxmlformats.org/drawingml/2006/main" noGrp="1"/>
          </p:cNvSpPr>
          <p:nvPr/>
        </p:nvSpPr>
        <p:spPr>
          <a:xfrm xmlns:a="http://schemas.openxmlformats.org/drawingml/2006/main">
            <a:off x="3676650" y="536257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data.genellipse.ai/trust</a:t>
            </a:r>
          </a:p>
        </p:txBody>
      </p:sp>
      <p:sp>
        <p:nvSpPr>
          <p:cNvPr id="12" name="">
            <a:extLst xmlns:a="http://schemas.openxmlformats.org/drawingml/2006/main">
              <a:ext uri="{FF2B5EF4-FFF2-40B4-BE49-F238E27FC236}">
                <a16:creationId xmlns:a16="http://schemas.microsoft.com/office/drawing/2014/main" id="{AC4D2ECB-4AFA-49B8-8F46-E83BAE7BA9E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3" name="">
            <a:extLst xmlns:a="http://schemas.openxmlformats.org/drawingml/2006/main">
              <a:ext uri="{FF2B5EF4-FFF2-40B4-BE49-F238E27FC236}">
                <a16:creationId xmlns:a16="http://schemas.microsoft.com/office/drawing/2014/main" id="{AAE44036-7FAB-4141-ACDB-D2550C58F28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4" name="">
            <a:extLst xmlns:a="http://schemas.openxmlformats.org/drawingml/2006/main">
              <a:ext uri="{FF2B5EF4-FFF2-40B4-BE49-F238E27FC236}">
                <a16:creationId xmlns:a16="http://schemas.microsoft.com/office/drawing/2014/main" id="{A11EF53C-9035-4B0C-A8DF-7A4AF79675D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23 / 24</a:t>
            </a:r>
          </a:p>
        </p:txBody>
      </p:sp>
    </p:spTree>
    <p:extLst>
      <p:ext uri="{BB962C8B-B14F-4D97-AF65-F5344CB8AC3E}">
        <p14:creationId xmlns:p14="http://schemas.microsoft.com/office/powerpoint/2010/main" val="1369818257"/>
      </p:ext>
    </p:extLst>
  </p:cSld>
</p:sld>
</file>

<file path=ppt/slides/slide24.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2b85dd9918c4aba"/>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b66ab4cb87dd4d3c"/>
          <a:stretch xmlns:a="http://schemas.openxmlformats.org/drawingml/2006/main"/>
        </p:blipFill>
        <p:spPr>
          <a:xfrm xmlns:a="http://schemas.openxmlformats.org/drawingml/2006/main">
            <a:off x="8096250" y="401547"/>
            <a:ext cx="3429000" cy="32085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EE99249-8FDD-4A8C-8F37-5F76D0BF52C6}"/>
              </a:ext>
            </a:extLst>
          </p:cNvPr>
          <p:cNvSpPr>
            <a:spLocks xmlns:a="http://schemas.openxmlformats.org/drawingml/2006/main" noGrp="1"/>
          </p:cNvSpPr>
          <p:nvPr/>
        </p:nvSpPr>
        <p:spPr>
          <a:xfrm xmlns:a="http://schemas.openxmlformats.org/drawingml/2006/main">
            <a:off x="619125" y="1638300"/>
            <a:ext cx="1071562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0">
                <a:solidFill>
                  <a:srgbClr val="F5F3EC"/>
                </a:solidFill>
                <a:latin typeface="Liberation Sans"/>
                <a:ea typeface="Liberation Sans"/>
                <a:cs typeface="Liberation Sans"/>
              </a:defRPr>
            </a:pPr>
            <a:r>
              <a:rPr sz="4425" b="0">
                <a:solidFill>
                  <a:srgbClr val="F5F3EC"/>
                </a:solidFill>
                <a:latin typeface="Liberation Sans"/>
                <a:ea typeface="Liberation Sans"/>
                <a:cs typeface="Liberation Sans"/>
              </a:rPr>
              <a:t>Your next data workflow</a:t>
            </a:r>
          </a:p>
        </p:txBody>
      </p:sp>
      <p:sp>
        <p:nvSpPr>
          <p:cNvPr id="4" name="">
            <a:extLst xmlns:a="http://schemas.openxmlformats.org/drawingml/2006/main">
              <a:ext uri="{FF2B5EF4-FFF2-40B4-BE49-F238E27FC236}">
                <a16:creationId xmlns:a16="http://schemas.microsoft.com/office/drawing/2014/main" id="{4027E63E-8398-4182-AAB4-EF43C23D37B7}"/>
              </a:ext>
            </a:extLst>
          </p:cNvPr>
          <p:cNvSpPr>
            <a:spLocks xmlns:a="http://schemas.openxmlformats.org/drawingml/2006/main" noGrp="1"/>
          </p:cNvSpPr>
          <p:nvPr/>
        </p:nvSpPr>
        <p:spPr>
          <a:xfrm xmlns:a="http://schemas.openxmlformats.org/drawingml/2006/main">
            <a:off x="647700" y="3524250"/>
            <a:ext cx="962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1DA"/>
                </a:solidFill>
                <a:latin typeface="Liberation Sans"/>
                <a:ea typeface="Liberation Sans"/>
                <a:cs typeface="Liberation Sans"/>
              </a:defRPr>
            </a:pPr>
            <a:r>
              <a:rPr sz="2250" b="0">
                <a:solidFill>
                  <a:srgbClr val="D5E1DA"/>
                </a:solidFill>
                <a:latin typeface="Liberation Sans"/>
                <a:ea typeface="Liberation Sans"/>
                <a:cs typeface="Liberation Sans"/>
              </a:rPr>
              <a:t>Bring the business question, the source systems and the people accountable for the result. Genellipse will help define the architecture, implement the workflow and measure the outcome.</a:t>
            </a:r>
          </a:p>
        </p:txBody>
      </p:sp>
      <p:sp>
        <p:nvSpPr>
          <p:cNvPr id="5" name="">
            <a:extLst xmlns:a="http://schemas.openxmlformats.org/drawingml/2006/main">
              <a:ext uri="{FF2B5EF4-FFF2-40B4-BE49-F238E27FC236}">
                <a16:creationId xmlns:a16="http://schemas.microsoft.com/office/drawing/2014/main" id="{83F0B2F7-5472-42FC-8058-850C82EBE424}"/>
              </a:ext>
            </a:extLst>
          </p:cNvPr>
          <p:cNvSpPr>
            <a:spLocks xmlns:a="http://schemas.openxmlformats.org/drawingml/2006/main" noGrp="1"/>
          </p:cNvSpPr>
          <p:nvPr/>
        </p:nvSpPr>
        <p:spPr>
          <a:xfrm xmlns:a="http://schemas.openxmlformats.org/drawingml/2006/main">
            <a:off x="647700" y="4886325"/>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0">
                <a:solidFill>
                  <a:srgbClr val="BA935D"/>
                </a:solidFill>
                <a:latin typeface="Liberation Sans"/>
                <a:ea typeface="Liberation Sans"/>
                <a:cs typeface="Liberation Sans"/>
              </a:defRPr>
            </a:pPr>
            <a:r>
              <a:rPr sz="2925" b="0">
                <a:solidFill>
                  <a:srgbClr val="BA935D"/>
                </a:solidFill>
                <a:latin typeface="Liberation Sans"/>
                <a:ea typeface="Liberation Sans"/>
                <a:cs typeface="Liberation Sans"/>
                <a:hlinkClick xmlns:r="http://schemas.openxmlformats.org/officeDocument/2006/relationships" r:id="Rfc0b494a23f54606"/>
              </a:rPr>
              <a:t>Genellipse.com</a:t>
            </a:r>
          </a:p>
        </p:txBody>
      </p:sp>
      <p:sp>
        <p:nvSpPr>
          <p:cNvPr id="6" name="">
            <a:extLst xmlns:a="http://schemas.openxmlformats.org/drawingml/2006/main">
              <a:ext uri="{FF2B5EF4-FFF2-40B4-BE49-F238E27FC236}">
                <a16:creationId xmlns:a16="http://schemas.microsoft.com/office/drawing/2014/main" id="{D3F7A41B-C9B8-4D04-B617-7E60A1F3CA9F}"/>
              </a:ext>
            </a:extLst>
          </p:cNvPr>
          <p:cNvSpPr>
            <a:spLocks xmlns:a="http://schemas.openxmlformats.org/drawingml/2006/main" noGrp="1"/>
          </p:cNvSpPr>
          <p:nvPr/>
        </p:nvSpPr>
        <p:spPr>
          <a:xfrm xmlns:a="http://schemas.openxmlformats.org/drawingml/2006/main">
            <a:off x="6096000" y="4886325"/>
            <a:ext cx="5619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A935D"/>
                </a:solidFill>
                <a:latin typeface="Liberation Sans"/>
                <a:ea typeface="Liberation Sans"/>
                <a:cs typeface="Liberation Sans"/>
              </a:defRPr>
            </a:pPr>
            <a:r>
              <a:rPr sz="2700" b="0">
                <a:solidFill>
                  <a:srgbClr val="BA935D"/>
                </a:solidFill>
                <a:latin typeface="Liberation Sans"/>
                <a:ea typeface="Liberation Sans"/>
                <a:cs typeface="Liberation Sans"/>
                <a:hlinkClick xmlns:r="http://schemas.openxmlformats.org/officeDocument/2006/relationships" r:id="R513babed080a4b2c"/>
              </a:rPr>
              <a:t>info@genellipse.com</a:t>
            </a:r>
          </a:p>
        </p:txBody>
      </p:sp>
      <p:sp>
        <p:nvSpPr>
          <p:cNvPr id="7" name="">
            <a:extLst xmlns:a="http://schemas.openxmlformats.org/drawingml/2006/main">
              <a:ext uri="{FF2B5EF4-FFF2-40B4-BE49-F238E27FC236}">
                <a16:creationId xmlns:a16="http://schemas.microsoft.com/office/drawing/2014/main" id="{88F9031B-B1A6-4263-9FDF-DE7EBD455ABC}"/>
              </a:ext>
            </a:extLst>
          </p:cNvPr>
          <p:cNvSpPr>
            <a:spLocks xmlns:a="http://schemas.openxmlformats.org/drawingml/2006/main" noGrp="1"/>
          </p:cNvSpPr>
          <p:nvPr/>
        </p:nvSpPr>
        <p:spPr>
          <a:xfrm xmlns:a="http://schemas.openxmlformats.org/drawingml/2006/main">
            <a:off x="647700" y="56102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A935D"/>
                </a:solidFill>
                <a:latin typeface="Liberation Sans"/>
                <a:ea typeface="Liberation Sans"/>
                <a:cs typeface="Liberation Sans"/>
              </a:defRPr>
            </a:pPr>
            <a:r>
              <a:rPr sz="2100" b="0">
                <a:solidFill>
                  <a:srgbClr val="BA935D"/>
                </a:solidFill>
                <a:latin typeface="Liberation Sans"/>
                <a:ea typeface="Liberation Sans"/>
                <a:cs typeface="Liberation Sans"/>
                <a:hlinkClick xmlns:r="http://schemas.openxmlformats.org/officeDocument/2006/relationships" r:id="R3972d22cd9ab4092"/>
              </a:rPr>
              <a:t>data.genellipse.ai</a:t>
            </a:r>
          </a:p>
        </p:txBody>
      </p:sp>
      <p:sp>
        <p:nvSpPr>
          <p:cNvPr id="8" name="">
            <a:extLst xmlns:a="http://schemas.openxmlformats.org/drawingml/2006/main">
              <a:ext uri="{FF2B5EF4-FFF2-40B4-BE49-F238E27FC236}">
                <a16:creationId xmlns:a16="http://schemas.microsoft.com/office/drawing/2014/main" id="{D2D9E22F-84B3-46C6-B196-AC06648C6A5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9" name="">
            <a:extLst xmlns:a="http://schemas.openxmlformats.org/drawingml/2006/main">
              <a:ext uri="{FF2B5EF4-FFF2-40B4-BE49-F238E27FC236}">
                <a16:creationId xmlns:a16="http://schemas.microsoft.com/office/drawing/2014/main" id="{361DBD70-688E-4266-9CAD-F6681C85344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0" name="">
            <a:extLst xmlns:a="http://schemas.openxmlformats.org/drawingml/2006/main">
              <a:ext uri="{FF2B5EF4-FFF2-40B4-BE49-F238E27FC236}">
                <a16:creationId xmlns:a16="http://schemas.microsoft.com/office/drawing/2014/main" id="{7EB9F3D7-9A58-4483-A221-A47B823B71E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24 / 24</a:t>
            </a:r>
          </a:p>
        </p:txBody>
      </p:sp>
    </p:spTree>
    <p:extLst>
      <p:ext uri="{BB962C8B-B14F-4D97-AF65-F5344CB8AC3E}">
        <p14:creationId xmlns:p14="http://schemas.microsoft.com/office/powerpoint/2010/main" val="1891057107"/>
      </p:ext>
    </p:extLst>
  </p:cSld>
</p:sld>
</file>

<file path=ppt/theme/theme1.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2026-09-27T22:14:04.5550000Z</dcterms:created>
  <dcterms:modified xsi:type="dcterms:W3CDTF">2026-09-27T22:14:04.5550000Z</dcterms:modified>
</coreProperties>
</file>