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1.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0efdce4866a4cea" /><Relationship Type="http://schemas.openxmlformats.org/officeDocument/2006/relationships/extended-properties" Target="/docProps/app.xml" Id="R01be3d38c9494ae8" /><Relationship Type="http://schemas.openxmlformats.org/officeDocument/2006/relationships/officeDocument" Target="/ppt/presentation.xml" Id="Rbb470dd2af8e4304" /></Relationships>
</file>

<file path=ppt/presentation.xml><?xml version="1.0" encoding="utf-8"?>
<p:presentation xmlns:p="http://schemas.openxmlformats.org/presentationml/2006/main">
  <p:sldMasterIdLst>
    <p:sldMasterId xmlns:r="http://schemas.openxmlformats.org/officeDocument/2006/relationships" id="2147483648" r:id="R96098dead2ce45ac"/>
  </p:sldMasterIdLst>
  <p:notesMasterIdLst>
    <p:notesMasterId xmlns:r="http://schemas.openxmlformats.org/officeDocument/2006/relationships" r:id="R7a4760a32d504a0f"/>
  </p:notesMasterIdLst>
  <p:sldIdLst>
    <p:sldId xmlns:r="http://schemas.openxmlformats.org/officeDocument/2006/relationships" id="256" r:id="Rb33f10813f7d48fd"/>
    <p:sldId xmlns:r="http://schemas.openxmlformats.org/officeDocument/2006/relationships" id="257" r:id="R1207d53c819a402e"/>
    <p:sldId xmlns:r="http://schemas.openxmlformats.org/officeDocument/2006/relationships" id="258" r:id="R357dcecbd199433e"/>
    <p:sldId xmlns:r="http://schemas.openxmlformats.org/officeDocument/2006/relationships" id="259" r:id="R54adc6ffa6a94e6f"/>
    <p:sldId xmlns:r="http://schemas.openxmlformats.org/officeDocument/2006/relationships" id="260" r:id="R4853a86c77f240ae"/>
    <p:sldId xmlns:r="http://schemas.openxmlformats.org/officeDocument/2006/relationships" id="261" r:id="Ref115225a6eb4af7"/>
    <p:sldId xmlns:r="http://schemas.openxmlformats.org/officeDocument/2006/relationships" id="262" r:id="R763ed3d865f74c95"/>
    <p:sldId xmlns:r="http://schemas.openxmlformats.org/officeDocument/2006/relationships" id="263" r:id="Ra27d565152d24f2a"/>
    <p:sldId xmlns:r="http://schemas.openxmlformats.org/officeDocument/2006/relationships" id="264" r:id="R68576fff78c448eb"/>
    <p:sldId xmlns:r="http://schemas.openxmlformats.org/officeDocument/2006/relationships" id="265" r:id="R44eeb790df90402d"/>
    <p:sldId xmlns:r="http://schemas.openxmlformats.org/officeDocument/2006/relationships" id="266" r:id="R1affbd72d679414d"/>
    <p:sldId xmlns:r="http://schemas.openxmlformats.org/officeDocument/2006/relationships" id="267" r:id="R4f35dea3595f4f19"/>
    <p:sldId xmlns:r="http://schemas.openxmlformats.org/officeDocument/2006/relationships" id="268" r:id="Rb32a468672fa435e"/>
    <p:sldId xmlns:r="http://schemas.openxmlformats.org/officeDocument/2006/relationships" id="269" r:id="Rddc1eae2c866431e"/>
    <p:sldId xmlns:r="http://schemas.openxmlformats.org/officeDocument/2006/relationships" id="270" r:id="Rb676bfa06b22483d"/>
    <p:sldId xmlns:r="http://schemas.openxmlformats.org/officeDocument/2006/relationships" id="271" r:id="Rec4d125f68e64775"/>
    <p:sldId xmlns:r="http://schemas.openxmlformats.org/officeDocument/2006/relationships" id="272" r:id="R54d821ffdf764341"/>
    <p:sldId xmlns:r="http://schemas.openxmlformats.org/officeDocument/2006/relationships" id="273" r:id="Rd6d6a9a8378b42b8"/>
    <p:sldId xmlns:r="http://schemas.openxmlformats.org/officeDocument/2006/relationships" id="274" r:id="Rbba195e0c7af4550"/>
    <p:sldId xmlns:r="http://schemas.openxmlformats.org/officeDocument/2006/relationships" id="275" r:id="R8f2888fc8dd548b6"/>
    <p:sldId xmlns:r="http://schemas.openxmlformats.org/officeDocument/2006/relationships" id="276" r:id="R791aea6109154d9a"/>
    <p:sldId xmlns:r="http://schemas.openxmlformats.org/officeDocument/2006/relationships" id="277" r:id="R28a8d2c839514faa"/>
    <p:sldId xmlns:r="http://schemas.openxmlformats.org/officeDocument/2006/relationships" id="278" r:id="Re4d499002c5144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56961f2f4ce4f70" /><Relationship Type="http://schemas.openxmlformats.org/officeDocument/2006/relationships/slideMaster" Target="/ppt/slideMasters/slideMaster1.xml" Id="R96098dead2ce45ac" /><Relationship Type="http://schemas.openxmlformats.org/officeDocument/2006/relationships/notesMaster" Target="/ppt/notesMasters/notesMaster1.xml" Id="R7a4760a32d504a0f" /><Relationship Type="http://schemas.openxmlformats.org/officeDocument/2006/relationships/presProps" Target="/ppt/presProps.xml" Id="Rfb4a632ba6864095" /><Relationship Type="http://schemas.openxmlformats.org/officeDocument/2006/relationships/tableStyles" Target="/ppt/tableStyles.xml" Id="Rb9cd99b3984c4e16" /><Relationship Type="http://schemas.openxmlformats.org/officeDocument/2006/relationships/slide" Target="/ppt/slides/slide1.xml" Id="Rb33f10813f7d48fd" /><Relationship Type="http://schemas.openxmlformats.org/officeDocument/2006/relationships/slide" Target="/ppt/slides/slide2.xml" Id="R1207d53c819a402e" /><Relationship Type="http://schemas.openxmlformats.org/officeDocument/2006/relationships/slide" Target="/ppt/slides/slide3.xml" Id="R357dcecbd199433e" /><Relationship Type="http://schemas.openxmlformats.org/officeDocument/2006/relationships/slide" Target="/ppt/slides/slide4.xml" Id="R54adc6ffa6a94e6f" /><Relationship Type="http://schemas.openxmlformats.org/officeDocument/2006/relationships/slide" Target="/ppt/slides/slide5.xml" Id="R4853a86c77f240ae" /><Relationship Type="http://schemas.openxmlformats.org/officeDocument/2006/relationships/slide" Target="/ppt/slides/slide6.xml" Id="Ref115225a6eb4af7" /><Relationship Type="http://schemas.openxmlformats.org/officeDocument/2006/relationships/slide" Target="/ppt/slides/slide7.xml" Id="R763ed3d865f74c95" /><Relationship Type="http://schemas.openxmlformats.org/officeDocument/2006/relationships/slide" Target="/ppt/slides/slide8.xml" Id="Ra27d565152d24f2a" /><Relationship Type="http://schemas.openxmlformats.org/officeDocument/2006/relationships/slide" Target="/ppt/slides/slide9.xml" Id="R68576fff78c448eb" /><Relationship Type="http://schemas.openxmlformats.org/officeDocument/2006/relationships/slide" Target="/ppt/slides/slide10.xml" Id="R44eeb790df90402d" /><Relationship Type="http://schemas.openxmlformats.org/officeDocument/2006/relationships/slide" Target="/ppt/slides/slide11.xml" Id="R1affbd72d679414d" /><Relationship Type="http://schemas.openxmlformats.org/officeDocument/2006/relationships/slide" Target="/ppt/slides/slide12.xml" Id="R4f35dea3595f4f19" /><Relationship Type="http://schemas.openxmlformats.org/officeDocument/2006/relationships/slide" Target="/ppt/slides/slide13.xml" Id="Rb32a468672fa435e" /><Relationship Type="http://schemas.openxmlformats.org/officeDocument/2006/relationships/slide" Target="/ppt/slides/slide14.xml" Id="Rddc1eae2c866431e" /><Relationship Type="http://schemas.openxmlformats.org/officeDocument/2006/relationships/slide" Target="/ppt/slides/slide15.xml" Id="Rb676bfa06b22483d" /><Relationship Type="http://schemas.openxmlformats.org/officeDocument/2006/relationships/slide" Target="/ppt/slides/slide16.xml" Id="Rec4d125f68e64775" /><Relationship Type="http://schemas.openxmlformats.org/officeDocument/2006/relationships/slide" Target="/ppt/slides/slide17.xml" Id="R54d821ffdf764341" /><Relationship Type="http://schemas.openxmlformats.org/officeDocument/2006/relationships/slide" Target="/ppt/slides/slide18.xml" Id="Rd6d6a9a8378b42b8" /><Relationship Type="http://schemas.openxmlformats.org/officeDocument/2006/relationships/slide" Target="/ppt/slides/slide19.xml" Id="Rbba195e0c7af4550" /><Relationship Type="http://schemas.openxmlformats.org/officeDocument/2006/relationships/slide" Target="/ppt/slides/slide20.xml" Id="R8f2888fc8dd548b6" /><Relationship Type="http://schemas.openxmlformats.org/officeDocument/2006/relationships/slide" Target="/ppt/slides/slide21.xml" Id="R791aea6109154d9a" /><Relationship Type="http://schemas.openxmlformats.org/officeDocument/2006/relationships/slide" Target="/ppt/slides/slide22.xml" Id="R28a8d2c839514faa" /><Relationship Type="http://schemas.openxmlformats.org/officeDocument/2006/relationships/slide" Target="/ppt/slides/slide23.xml" Id="Re4d499002c5144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ceff80ac3148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83aca75b484392" /><Relationship Type="http://schemas.openxmlformats.org/officeDocument/2006/relationships/notesMaster" Target="/ppt/notesMasters/notesMaster1.xml" Id="R63f5a8dc41904d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af3f0c16c246b9" /><Relationship Type="http://schemas.openxmlformats.org/officeDocument/2006/relationships/notesMaster" Target="/ppt/notesMasters/notesMaster1.xml" Id="R42f274ea226d41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05cc0ddf0e564354" /><Relationship Type="http://schemas.openxmlformats.org/officeDocument/2006/relationships/notesMaster" Target="/ppt/notesMasters/notesMaster1.xml" Id="R8f2ef51648a648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75e590257c486c" /><Relationship Type="http://schemas.openxmlformats.org/officeDocument/2006/relationships/notesMaster" Target="/ppt/notesMasters/notesMaster1.xml" Id="R03a116d4445542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ed74fca091e48a2" /><Relationship Type="http://schemas.openxmlformats.org/officeDocument/2006/relationships/notesMaster" Target="/ppt/notesMasters/notesMaster1.xml" Id="R2bc2bf7a9ac941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6ea940a2ac4990" /><Relationship Type="http://schemas.openxmlformats.org/officeDocument/2006/relationships/notesMaster" Target="/ppt/notesMasters/notesMaster1.xml" Id="Rdecbeacc357343c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5b361ddab74f7a" /><Relationship Type="http://schemas.openxmlformats.org/officeDocument/2006/relationships/notesMaster" Target="/ppt/notesMasters/notesMaster1.xml" Id="R09a62209e9d947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a07dc91bcf4172" /><Relationship Type="http://schemas.openxmlformats.org/officeDocument/2006/relationships/notesMaster" Target="/ppt/notesMasters/notesMaster1.xml" Id="R5fbe2070a10049ea"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59607579324237" /><Relationship Type="http://schemas.openxmlformats.org/officeDocument/2006/relationships/notesMaster" Target="/ppt/notesMasters/notesMaster1.xml" Id="R5cb63bca078c403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07f64635bc498c" /><Relationship Type="http://schemas.openxmlformats.org/officeDocument/2006/relationships/notesMaster" Target="/ppt/notesMasters/notesMaster1.xml" Id="R38ad67e39bc741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d2bd2e903a4047" /><Relationship Type="http://schemas.openxmlformats.org/officeDocument/2006/relationships/notesMaster" Target="/ppt/notesMasters/notesMaster1.xml" Id="Ra8d7b209e84f40e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930ec06d3b4af7" /><Relationship Type="http://schemas.openxmlformats.org/officeDocument/2006/relationships/notesMaster" Target="/ppt/notesMasters/notesMaster1.xml" Id="R18ad10156fef4af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4ecd518ba264120" /><Relationship Type="http://schemas.openxmlformats.org/officeDocument/2006/relationships/notesMaster" Target="/ppt/notesMasters/notesMaster1.xml" Id="R240cc431d1d54e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9b0c4797c64df8" /><Relationship Type="http://schemas.openxmlformats.org/officeDocument/2006/relationships/notesMaster" Target="/ppt/notesMasters/notesMaster1.xml" Id="Rc750b272870c47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af294fdc5d415c" /><Relationship Type="http://schemas.openxmlformats.org/officeDocument/2006/relationships/notesMaster" Target="/ppt/notesMasters/notesMaster1.xml" Id="R8f021eb55ddf465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c33d43a40e419a" /><Relationship Type="http://schemas.openxmlformats.org/officeDocument/2006/relationships/notesMaster" Target="/ppt/notesMasters/notesMaster1.xml" Id="R03a4a973164244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5a5d6f2c1e54b4b" /><Relationship Type="http://schemas.openxmlformats.org/officeDocument/2006/relationships/notesMaster" Target="/ppt/notesMasters/notesMaster1.xml" Id="R9588c032f36d4c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af7b2ce295842b9" /><Relationship Type="http://schemas.openxmlformats.org/officeDocument/2006/relationships/notesMaster" Target="/ppt/notesMasters/notesMaster1.xml" Id="R7c199fa5c90c40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da7c109ea1948bc" /><Relationship Type="http://schemas.openxmlformats.org/officeDocument/2006/relationships/notesMaster" Target="/ppt/notesMasters/notesMaster1.xml" Id="R7e186b30079d42f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4c5d84da8cb487d" /><Relationship Type="http://schemas.openxmlformats.org/officeDocument/2006/relationships/notesMaster" Target="/ppt/notesMasters/notesMaster1.xml" Id="R7abcf4161fe3440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4c236841154400b" /><Relationship Type="http://schemas.openxmlformats.org/officeDocument/2006/relationships/notesMaster" Target="/ppt/notesMasters/notesMaster1.xml" Id="Rd2d5c646fa1e44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216d52347e54d93" /><Relationship Type="http://schemas.openxmlformats.org/officeDocument/2006/relationships/notesMaster" Target="/ppt/notesMasters/notesMaster1.xml" Id="R230f9b6552c345b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073637afba435d" /><Relationship Type="http://schemas.openxmlformats.org/officeDocument/2006/relationships/notesMaster" Target="/ppt/notesMasters/notesMaster1.xml" Id="R727340b90ae344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meaning that survives change</a:t>
            </a:r>
          </a:p>
          <a:p xmlns:a="http://schemas.openxmlformats.org/drawingml/2006/main">
            <a:r>
              <a:t>Shared models, historical context and dependable data contracts.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Different source systems often use the same name for different business concepts.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insurance customer and policy model demonstrates meaning, structure and change control.</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GeneCatalog gives definitions, assets and lineage a shared home.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Conceptual example. A party can hold multiple roles across policies.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Physical keys must preserve the meaning of the conceptual model.</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model answers a different question without losing the business definition.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mappings preserve source identity without assuming every match is certain.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similarity score should not silently merge two people’s records.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 the address changes while policy identity remains stable.</a:t>
            </a:r>
          </a:p>
          <a:p xmlns:a="http://schemas.openxmlformats.org/drawingml/2006/main">
            <a:r>
              <a:t/>
            </a:r>
          </a:p>
          <a:p xmlns:a="http://schemas.openxmlformats.org/drawingml/2006/main">
            <a:r>
              <a:t>Example uses half-open intervals: valid_from inclusive, valid_to exclusive. Dates and records are synthetic.</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correction may apply to a past date but arrive after a report closes.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 product hierarchy gains a new reporting level.</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modeler connects physical fields to business measures.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Quality rules make intended relationships testable.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Classification and relationships determine what consumers should be allowed to see.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business meaning supports engineering, analysis and AI.</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Shared modelling disciplines apply across industries.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Illustration: 12 consuming teams spend 10 hours per quarter reconciling definitions.</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model is complete when consuming teams can use and challenge it.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https://data.genellipse.ai/product/data-management</a:t>
            </a:r>
          </a:p>
          <a:p xmlns:a="http://schemas.openxmlformats.org/drawingml/2006/main">
            <a:r>
              <a:t>https://data.genellipse.ai/product/data-warehousing</a:t>
            </a:r>
          </a:p>
          <a:p xmlns:a="http://schemas.openxmlformats.org/drawingml/2006/main">
            <a:r>
              <a:t>https://data.genellipse.ai/product/data-engineering</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0baa98cd5147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ba2417f5f2423b" /><Relationship Type="http://schemas.openxmlformats.org/officeDocument/2006/relationships/slideLayout" Target="/ppt/slideLayouts/slideLayout1.xml" Id="R361720bc5289496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1720bc5289496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263f05b4bab47cc" /><Relationship Type="http://schemas.openxmlformats.org/officeDocument/2006/relationships/image" Target="/ppt/media/image.jpeg" Id="R6fe671fae51246b3" /><Relationship Type="http://schemas.openxmlformats.org/officeDocument/2006/relationships/image" Target="/ppt/media/image.png" Id="Reb5b9a0eeb3f406e" /><Relationship Type="http://schemas.openxmlformats.org/officeDocument/2006/relationships/notesSlide" Target="/ppt/notesSlides/notesSlide1.xml" Id="R3f53be5cdbfb4ba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4ae2c4b83a143d5" /><Relationship Type="http://schemas.openxmlformats.org/officeDocument/2006/relationships/image" Target="/ppt/media/image2.png" Id="Re198f49cb0604afe" /><Relationship Type="http://schemas.openxmlformats.org/officeDocument/2006/relationships/notesSlide" Target="/ppt/notesSlides/notesSlide2.xml" Id="Rf0b9be61b48e414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a6cf89e7da84a18" /><Relationship Type="http://schemas.openxmlformats.org/officeDocument/2006/relationships/image" Target="/ppt/media/image3.png" Id="R69c5274d2a0c4d71" /><Relationship Type="http://schemas.openxmlformats.org/officeDocument/2006/relationships/notesSlide" Target="/ppt/notesSlides/notesSlide3.xml" Id="R0ac81f396cbd4a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33dcdb2db8e4bb3" /><Relationship Type="http://schemas.openxmlformats.org/officeDocument/2006/relationships/image" Target="/ppt/media/image4.png" Id="R3a75c97ed5714c6c" /><Relationship Type="http://schemas.openxmlformats.org/officeDocument/2006/relationships/notesSlide" Target="/ppt/notesSlides/notesSlide4.xml" Id="R5462a70e2dc544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e29a2e7bbc4404f" /><Relationship Type="http://schemas.openxmlformats.org/officeDocument/2006/relationships/image" Target="/ppt/media/image5.png" Id="R8d6a8a9be92b44a9" /><Relationship Type="http://schemas.openxmlformats.org/officeDocument/2006/relationships/notesSlide" Target="/ppt/notesSlides/notesSlide5.xml" Id="Racd5fd3b604d42d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f63347c5871458a" /><Relationship Type="http://schemas.openxmlformats.org/officeDocument/2006/relationships/image" Target="/ppt/media/image6.png" Id="R3652416042e5437f" /><Relationship Type="http://schemas.openxmlformats.org/officeDocument/2006/relationships/notesSlide" Target="/ppt/notesSlides/notesSlide6.xml" Id="R5b9f29468fb2437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6e61b36ff0146db" /><Relationship Type="http://schemas.openxmlformats.org/officeDocument/2006/relationships/image" Target="/ppt/media/image7.png" Id="R29609de589e04290" /><Relationship Type="http://schemas.openxmlformats.org/officeDocument/2006/relationships/notesSlide" Target="/ppt/notesSlides/notesSlide7.xml" Id="Rdb7db404fd3e4f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b2f56b07808456e" /><Relationship Type="http://schemas.openxmlformats.org/officeDocument/2006/relationships/image" Target="/ppt/media/image8.png" Id="Rb75e2393f9c84db3" /><Relationship Type="http://schemas.openxmlformats.org/officeDocument/2006/relationships/notesSlide" Target="/ppt/notesSlides/notesSlide8.xml" Id="Re0b520b6266748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76ba59fbf5942aa" /><Relationship Type="http://schemas.openxmlformats.org/officeDocument/2006/relationships/image" Target="/ppt/media/image9.png" Id="R5bcacde6e68c4924" /><Relationship Type="http://schemas.openxmlformats.org/officeDocument/2006/relationships/notesSlide" Target="/ppt/notesSlides/notesSlide9.xml" Id="R2557c6a422c64e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503c855cdd34bb5" /><Relationship Type="http://schemas.openxmlformats.org/officeDocument/2006/relationships/image" Target="/ppt/media/image10.png" Id="R2938156291584b84" /><Relationship Type="http://schemas.openxmlformats.org/officeDocument/2006/relationships/notesSlide" Target="/ppt/notesSlides/notesSlide10.xml" Id="Rb9a9718bca174a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1de183c35ab40ce" /><Relationship Type="http://schemas.openxmlformats.org/officeDocument/2006/relationships/image" Target="/ppt/media/image11.png" Id="Rd5fbc2f03b9b499a" /><Relationship Type="http://schemas.openxmlformats.org/officeDocument/2006/relationships/notesSlide" Target="/ppt/notesSlides/notesSlide11.xml" Id="R64f3615d0e3841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34894d2ac8d480c" /><Relationship Type="http://schemas.openxmlformats.org/officeDocument/2006/relationships/image" Target="/ppt/media/image12.png" Id="Rdf2dbee98c7c4b70" /><Relationship Type="http://schemas.openxmlformats.org/officeDocument/2006/relationships/notesSlide" Target="/ppt/notesSlides/notesSlide12.xml" Id="R0b1977f6687848f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4862f0f72fb458f" /><Relationship Type="http://schemas.openxmlformats.org/officeDocument/2006/relationships/image" Target="/ppt/media/image13.png" Id="Re980a8e908e14668" /><Relationship Type="http://schemas.openxmlformats.org/officeDocument/2006/relationships/notesSlide" Target="/ppt/notesSlides/notesSlide13.xml" Id="R54948d571d2c49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09367eb6f4e41a4" /><Relationship Type="http://schemas.openxmlformats.org/officeDocument/2006/relationships/image" Target="/ppt/media/image14.png" Id="R1b05ac5b59c54f1a" /><Relationship Type="http://schemas.openxmlformats.org/officeDocument/2006/relationships/notesSlide" Target="/ppt/notesSlides/notesSlide14.xml" Id="Rf6f984fe839944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bd09fb12d134c02" /><Relationship Type="http://schemas.openxmlformats.org/officeDocument/2006/relationships/image" Target="/ppt/media/image15.png" Id="R00063ad572814484" /><Relationship Type="http://schemas.openxmlformats.org/officeDocument/2006/relationships/notesSlide" Target="/ppt/notesSlides/notesSlide15.xml" Id="Radc6c78d446743e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d7afa5f52364dd6" /><Relationship Type="http://schemas.openxmlformats.org/officeDocument/2006/relationships/image" Target="/ppt/media/image16.png" Id="Rf22bd699347c4077" /><Relationship Type="http://schemas.openxmlformats.org/officeDocument/2006/relationships/notesSlide" Target="/ppt/notesSlides/notesSlide16.xml" Id="Raf9fa9300c784ec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3ec8fe5c158401c" /><Relationship Type="http://schemas.openxmlformats.org/officeDocument/2006/relationships/image" Target="/ppt/media/image17.png" Id="R4817122614c54aae" /><Relationship Type="http://schemas.openxmlformats.org/officeDocument/2006/relationships/notesSlide" Target="/ppt/notesSlides/notesSlide17.xml" Id="R5722288649144f7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82b1bb2d5884c85" /><Relationship Type="http://schemas.openxmlformats.org/officeDocument/2006/relationships/image" Target="/ppt/media/image18.png" Id="R83ee31785d264c8e" /><Relationship Type="http://schemas.openxmlformats.org/officeDocument/2006/relationships/chart" Target="/ppt/slides/charts/chart1.xml" Id="Re93b7c0482a641e3" /><Relationship Type="http://schemas.openxmlformats.org/officeDocument/2006/relationships/notesSlide" Target="/ppt/notesSlides/notesSlide18.xml" Id="R779a71091e71460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3f1f467a057438f" /><Relationship Type="http://schemas.openxmlformats.org/officeDocument/2006/relationships/image" Target="/ppt/media/image19.png" Id="Rb67931baa52c4623" /><Relationship Type="http://schemas.openxmlformats.org/officeDocument/2006/relationships/notesSlide" Target="/ppt/notesSlides/notesSlide19.xml" Id="R124fa4f8059340a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934b90e040f4d37" /><Relationship Type="http://schemas.openxmlformats.org/officeDocument/2006/relationships/image" Target="/ppt/media/image20.png" Id="R4ce3845782254570" /><Relationship Type="http://schemas.openxmlformats.org/officeDocument/2006/relationships/notesSlide" Target="/ppt/notesSlides/notesSlide20.xml" Id="R98fb8a339b4b421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86407dfd511425c" /><Relationship Type="http://schemas.openxmlformats.org/officeDocument/2006/relationships/image" Target="/ppt/media/image21.png" Id="R994d590815894f69" /><Relationship Type="http://schemas.openxmlformats.org/officeDocument/2006/relationships/notesSlide" Target="/ppt/notesSlides/notesSlide21.xml" Id="Rfb947c04aa3349c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43cd0a58c2c41cf" /><Relationship Type="http://schemas.openxmlformats.org/officeDocument/2006/relationships/image" Target="/ppt/media/image22.png" Id="Rb40ffdb6836e4c93" /><Relationship Type="http://schemas.openxmlformats.org/officeDocument/2006/relationships/notesSlide" Target="/ppt/notesSlides/notesSlide22.xml" Id="R93fe9bf2475e4f1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110f6ee93b24fa5" /><Relationship Type="http://schemas.openxmlformats.org/officeDocument/2006/relationships/image" Target="/ppt/media/image23.png" Id="R7b2d2ff2409f42d3" /><Relationship Type="http://schemas.openxmlformats.org/officeDocument/2006/relationships/image" Target="/ppt/media/image24.png" Id="R9eeb4c3322464368" /><Relationship Type="http://schemas.openxmlformats.org/officeDocument/2006/relationships/hyperlink" Target="https://genellipse.com" TargetMode="External" Id="R5966f469177c42bd" /><Relationship Type="http://schemas.openxmlformats.org/officeDocument/2006/relationships/hyperlink" Target="mailto:info@genellipse.com" TargetMode="External" Id="Ref81bbd11b4f4bbb" /><Relationship Type="http://schemas.openxmlformats.org/officeDocument/2006/relationships/hyperlink" Target="https://data.genellipse.ai" TargetMode="External" Id="R0c98070f71914353" /><Relationship Type="http://schemas.openxmlformats.org/officeDocument/2006/relationships/notesSlide" Target="/ppt/notesSlides/notesSlide23.xml" Id="R3cb11e97aae74ae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Data'!$A$2:$A$3</c:f>
              <c:strCache>
                <c:ptCount val="2"/>
                <c:pt idx="0">
                  <c:v>Before</c:v>
                </c:pt>
                <c:pt idx="1">
                  <c:v>Target</c:v>
                </c:pt>
              </c:strCache>
            </c:strRef>
          </c:cat>
          <c:val>
            <c:numRef>
              <c:f>'Chart Data'!$B$2:$B$3</c:f>
              <c:numCache>
                <c:formatCode>#,##0</c:formatCode>
                <c:ptCount val="2"/>
                <c:pt idx="0">
                  <c:v>480</c:v>
                </c:pt>
                <c:pt idx="1">
                  <c:v>192</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fe671fae51246b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b5b9a0eeb3f406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28850BE-8087-4185-8DD3-ED6B53D8D5FC}"/>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5F3EC"/>
                </a:solidFill>
                <a:latin typeface="Liberation Sans"/>
                <a:ea typeface="Liberation Sans"/>
                <a:cs typeface="Liberation Sans"/>
              </a:defRPr>
            </a:pPr>
            <a:r>
              <a:rPr sz="5100" b="0">
                <a:solidFill>
                  <a:srgbClr val="F5F3EC"/>
                </a:solidFill>
                <a:latin typeface="Liberation Sans"/>
                <a:ea typeface="Liberation Sans"/>
                <a:cs typeface="Liberation Sans"/>
              </a:rPr>
              <a:t>Data Modeler</a:t>
            </a:r>
          </a:p>
        </p:txBody>
      </p:sp>
      <p:sp>
        <p:nvSpPr>
          <p:cNvPr id="4" name="">
            <a:extLst xmlns:a="http://schemas.openxmlformats.org/drawingml/2006/main">
              <a:ext uri="{FF2B5EF4-FFF2-40B4-BE49-F238E27FC236}">
                <a16:creationId xmlns:a16="http://schemas.microsoft.com/office/drawing/2014/main" id="{41863E16-A34F-4946-9807-40434E9B3EC3}"/>
              </a:ext>
            </a:extLst>
          </p:cNvPr>
          <p:cNvSpPr>
            <a:spLocks xmlns:a="http://schemas.openxmlformats.org/drawingml/2006/main" noGrp="1"/>
          </p:cNvSpPr>
          <p:nvPr/>
        </p:nvSpPr>
        <p:spPr>
          <a:xfrm xmlns:a="http://schemas.openxmlformats.org/drawingml/2006/main">
            <a:off x="647700" y="38004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Business meaning that survives change</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Shared models, historical context and dependable data contracts.</a:t>
            </a:r>
          </a:p>
        </p:txBody>
      </p:sp>
      <p:sp>
        <p:nvSpPr>
          <p:cNvPr id="5" name="">
            <a:extLst xmlns:a="http://schemas.openxmlformats.org/drawingml/2006/main">
              <a:ext uri="{FF2B5EF4-FFF2-40B4-BE49-F238E27FC236}">
                <a16:creationId xmlns:a16="http://schemas.microsoft.com/office/drawing/2014/main" id="{3BFCE2E9-FC59-4454-9CF4-62D010314EB7}"/>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EB1E926-976D-4B41-B14D-95869CBB069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347103BB-B324-4391-A8FB-CE6BF3E81D6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388B9586-75DF-4834-91B6-3BD9F3C275B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23</a:t>
            </a:r>
          </a:p>
        </p:txBody>
      </p:sp>
    </p:spTree>
    <p:extLst>
      <p:ext uri="{BB962C8B-B14F-4D97-AF65-F5344CB8AC3E}">
        <p14:creationId xmlns:p14="http://schemas.microsoft.com/office/powerpoint/2010/main" val="145596451"/>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198f49cb0604af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5CD6A36-5F3D-4CE6-B733-6CCAC6081AF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modelling problem</a:t>
            </a:r>
          </a:p>
        </p:txBody>
      </p:sp>
      <p:sp>
        <p:nvSpPr>
          <p:cNvPr id="3" name="">
            <a:extLst xmlns:a="http://schemas.openxmlformats.org/drawingml/2006/main">
              <a:ext uri="{FF2B5EF4-FFF2-40B4-BE49-F238E27FC236}">
                <a16:creationId xmlns:a16="http://schemas.microsoft.com/office/drawing/2014/main" id="{61BBD895-3042-462A-89D7-6DEB8C7992B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Different source systems often use the same name for different business concepts.</a:t>
            </a:r>
          </a:p>
        </p:txBody>
      </p:sp>
      <p:sp>
        <p:nvSpPr>
          <p:cNvPr id="4" name="">
            <a:extLst xmlns:a="http://schemas.openxmlformats.org/drawingml/2006/main">
              <a:ext uri="{FF2B5EF4-FFF2-40B4-BE49-F238E27FC236}">
                <a16:creationId xmlns:a16="http://schemas.microsoft.com/office/drawing/2014/main" id="{F435581C-2C3F-48E0-83E7-FF0207122925}"/>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7A10220-B477-4C59-9C71-7A2B91F7F66E}"/>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Ambiguous identity</a:t>
            </a:r>
          </a:p>
        </p:txBody>
      </p:sp>
      <p:sp>
        <p:nvSpPr>
          <p:cNvPr id="6" name="">
            <a:extLst xmlns:a="http://schemas.openxmlformats.org/drawingml/2006/main">
              <a:ext uri="{FF2B5EF4-FFF2-40B4-BE49-F238E27FC236}">
                <a16:creationId xmlns:a16="http://schemas.microsoft.com/office/drawing/2014/main" id="{A4486862-7DBE-467E-B684-F5AEA1AC3697}"/>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customer, policyholder and beneficiary are different roles even when the same person fills them.</a:t>
            </a:r>
          </a:p>
        </p:txBody>
      </p:sp>
      <p:sp>
        <p:nvSpPr>
          <p:cNvPr id="7" name="">
            <a:extLst xmlns:a="http://schemas.openxmlformats.org/drawingml/2006/main">
              <a:ext uri="{FF2B5EF4-FFF2-40B4-BE49-F238E27FC236}">
                <a16:creationId xmlns:a16="http://schemas.microsoft.com/office/drawing/2014/main" id="{8688171F-2F62-4155-A804-690236BE121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319B77E-DF7E-46ED-9878-B167CB029A7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Mixed grain</a:t>
            </a:r>
          </a:p>
        </p:txBody>
      </p:sp>
      <p:sp>
        <p:nvSpPr>
          <p:cNvPr id="9" name="">
            <a:extLst xmlns:a="http://schemas.openxmlformats.org/drawingml/2006/main">
              <a:ext uri="{FF2B5EF4-FFF2-40B4-BE49-F238E27FC236}">
                <a16:creationId xmlns:a16="http://schemas.microsoft.com/office/drawing/2014/main" id="{3152021E-C9AD-4BAE-B2F1-1338D041E289}"/>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Daily transactions and monthly snapshots cannot be joined safely without an explicit rule.</a:t>
            </a:r>
          </a:p>
        </p:txBody>
      </p:sp>
      <p:sp>
        <p:nvSpPr>
          <p:cNvPr id="10" name="">
            <a:extLst xmlns:a="http://schemas.openxmlformats.org/drawingml/2006/main">
              <a:ext uri="{FF2B5EF4-FFF2-40B4-BE49-F238E27FC236}">
                <a16:creationId xmlns:a16="http://schemas.microsoft.com/office/drawing/2014/main" id="{457DC7AB-6579-4608-8780-76DA1E065EBC}"/>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647CCE7-01E6-43BC-905F-4D1E38AA5E57}"/>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Lost history</a:t>
            </a:r>
          </a:p>
        </p:txBody>
      </p:sp>
      <p:sp>
        <p:nvSpPr>
          <p:cNvPr id="12" name="">
            <a:extLst xmlns:a="http://schemas.openxmlformats.org/drawingml/2006/main">
              <a:ext uri="{FF2B5EF4-FFF2-40B4-BE49-F238E27FC236}">
                <a16:creationId xmlns:a16="http://schemas.microsoft.com/office/drawing/2014/main" id="{9532CDFE-85C5-4758-A451-306E18A9D6A8}"/>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current address or product definition can overwrite the context of an earlier decision.</a:t>
            </a:r>
          </a:p>
        </p:txBody>
      </p:sp>
      <p:sp>
        <p:nvSpPr>
          <p:cNvPr id="13" name="">
            <a:extLst xmlns:a="http://schemas.openxmlformats.org/drawingml/2006/main">
              <a:ext uri="{FF2B5EF4-FFF2-40B4-BE49-F238E27FC236}">
                <a16:creationId xmlns:a16="http://schemas.microsoft.com/office/drawing/2014/main" id="{EE81D253-492B-456A-A9CE-0FD17450BAB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A1D6BCE0-7352-4100-A3C5-00A3868075F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AEDC6F51-E58E-4196-A76A-DEB3FA9224B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23</a:t>
            </a:r>
          </a:p>
        </p:txBody>
      </p:sp>
    </p:spTree>
    <p:extLst>
      <p:ext uri="{BB962C8B-B14F-4D97-AF65-F5344CB8AC3E}">
        <p14:creationId xmlns:p14="http://schemas.microsoft.com/office/powerpoint/2010/main" val="1561621460"/>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9c5274d2a0c4d7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EF992F-DEED-4760-9F22-830FA3433A9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modelling showcase</a:t>
            </a:r>
          </a:p>
        </p:txBody>
      </p:sp>
      <p:sp>
        <p:nvSpPr>
          <p:cNvPr id="3" name="">
            <a:extLst xmlns:a="http://schemas.openxmlformats.org/drawingml/2006/main">
              <a:ext uri="{FF2B5EF4-FFF2-40B4-BE49-F238E27FC236}">
                <a16:creationId xmlns:a16="http://schemas.microsoft.com/office/drawing/2014/main" id="{580E96DD-524B-4128-871C-33705F67BD4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An insurance customer and policy model demonstrates meaning, structure and change control.</a:t>
            </a:r>
          </a:p>
        </p:txBody>
      </p:sp>
      <p:sp>
        <p:nvSpPr>
          <p:cNvPr id="4" name="">
            <a:extLst xmlns:a="http://schemas.openxmlformats.org/drawingml/2006/main">
              <a:ext uri="{FF2B5EF4-FFF2-40B4-BE49-F238E27FC236}">
                <a16:creationId xmlns:a16="http://schemas.microsoft.com/office/drawing/2014/main" id="{870112F0-A27B-4EAD-AA4F-526A952D0D38}"/>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Domain</a:t>
            </a:r>
          </a:p>
        </p:txBody>
      </p:sp>
      <p:sp>
        <p:nvSpPr>
          <p:cNvPr id="5" name="">
            <a:extLst xmlns:a="http://schemas.openxmlformats.org/drawingml/2006/main">
              <a:ext uri="{FF2B5EF4-FFF2-40B4-BE49-F238E27FC236}">
                <a16:creationId xmlns:a16="http://schemas.microsoft.com/office/drawing/2014/main" id="{63B6E47D-632A-45D3-B358-2E6B67760A3A}"/>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Business vocabulary and ownership</a:t>
            </a:r>
          </a:p>
        </p:txBody>
      </p:sp>
      <p:sp>
        <p:nvSpPr>
          <p:cNvPr id="6" name="">
            <a:extLst xmlns:a="http://schemas.openxmlformats.org/drawingml/2006/main">
              <a:ext uri="{FF2B5EF4-FFF2-40B4-BE49-F238E27FC236}">
                <a16:creationId xmlns:a16="http://schemas.microsoft.com/office/drawing/2014/main" id="{D9C6234F-F81D-4E98-BF45-A89C3F78B118}"/>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Structure</a:t>
            </a:r>
          </a:p>
        </p:txBody>
      </p:sp>
      <p:sp>
        <p:nvSpPr>
          <p:cNvPr id="7" name="">
            <a:extLst xmlns:a="http://schemas.openxmlformats.org/drawingml/2006/main">
              <a:ext uri="{FF2B5EF4-FFF2-40B4-BE49-F238E27FC236}">
                <a16:creationId xmlns:a16="http://schemas.microsoft.com/office/drawing/2014/main" id="{FEB70E02-9BAF-49F8-B3D8-9A3D5AC65C9A}"/>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Entities, keys and cardinality</a:t>
            </a:r>
          </a:p>
        </p:txBody>
      </p:sp>
      <p:sp>
        <p:nvSpPr>
          <p:cNvPr id="8" name="">
            <a:extLst xmlns:a="http://schemas.openxmlformats.org/drawingml/2006/main">
              <a:ext uri="{FF2B5EF4-FFF2-40B4-BE49-F238E27FC236}">
                <a16:creationId xmlns:a16="http://schemas.microsoft.com/office/drawing/2014/main" id="{16564CCD-0B44-495C-B8B8-67F3AA40363D}"/>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Time</a:t>
            </a:r>
          </a:p>
        </p:txBody>
      </p:sp>
      <p:sp>
        <p:nvSpPr>
          <p:cNvPr id="9" name="">
            <a:extLst xmlns:a="http://schemas.openxmlformats.org/drawingml/2006/main">
              <a:ext uri="{FF2B5EF4-FFF2-40B4-BE49-F238E27FC236}">
                <a16:creationId xmlns:a16="http://schemas.microsoft.com/office/drawing/2014/main" id="{59771197-1EF3-4958-A076-B931A3295656}"/>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Version history and restatements</a:t>
            </a:r>
          </a:p>
        </p:txBody>
      </p:sp>
      <p:sp>
        <p:nvSpPr>
          <p:cNvPr id="10" name="">
            <a:extLst xmlns:a="http://schemas.openxmlformats.org/drawingml/2006/main">
              <a:ext uri="{FF2B5EF4-FFF2-40B4-BE49-F238E27FC236}">
                <a16:creationId xmlns:a16="http://schemas.microsoft.com/office/drawing/2014/main" id="{EE839044-4E99-4CFA-ADC8-76CDFB316759}"/>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Contracts</a:t>
            </a:r>
          </a:p>
        </p:txBody>
      </p:sp>
      <p:sp>
        <p:nvSpPr>
          <p:cNvPr id="11" name="">
            <a:extLst xmlns:a="http://schemas.openxmlformats.org/drawingml/2006/main">
              <a:ext uri="{FF2B5EF4-FFF2-40B4-BE49-F238E27FC236}">
                <a16:creationId xmlns:a16="http://schemas.microsoft.com/office/drawing/2014/main" id="{9284E24E-B439-40C1-9BB6-B43049B735AE}"/>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Quality tests and consumers</a:t>
            </a:r>
          </a:p>
        </p:txBody>
      </p:sp>
      <p:sp>
        <p:nvSpPr>
          <p:cNvPr id="12" name="">
            <a:extLst xmlns:a="http://schemas.openxmlformats.org/drawingml/2006/main">
              <a:ext uri="{FF2B5EF4-FFF2-40B4-BE49-F238E27FC236}">
                <a16:creationId xmlns:a16="http://schemas.microsoft.com/office/drawing/2014/main" id="{69F9CF6A-AE2A-4731-9F6F-3155379A8D83}"/>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Governance</a:t>
            </a:r>
          </a:p>
        </p:txBody>
      </p:sp>
      <p:sp>
        <p:nvSpPr>
          <p:cNvPr id="13" name="">
            <a:extLst xmlns:a="http://schemas.openxmlformats.org/drawingml/2006/main">
              <a:ext uri="{FF2B5EF4-FFF2-40B4-BE49-F238E27FC236}">
                <a16:creationId xmlns:a16="http://schemas.microsoft.com/office/drawing/2014/main" id="{5FBFD26F-245B-4C62-8CD4-DBB95B62B846}"/>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Sensitive relationships and change</a:t>
            </a:r>
          </a:p>
        </p:txBody>
      </p:sp>
      <p:sp>
        <p:nvSpPr>
          <p:cNvPr id="14" name="">
            <a:extLst xmlns:a="http://schemas.openxmlformats.org/drawingml/2006/main">
              <a:ext uri="{FF2B5EF4-FFF2-40B4-BE49-F238E27FC236}">
                <a16:creationId xmlns:a16="http://schemas.microsoft.com/office/drawing/2014/main" id="{FEC5A9BC-DB3D-4FE1-8C1A-20A16D14959D}"/>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Value</a:t>
            </a:r>
          </a:p>
        </p:txBody>
      </p:sp>
      <p:sp>
        <p:nvSpPr>
          <p:cNvPr id="15" name="">
            <a:extLst xmlns:a="http://schemas.openxmlformats.org/drawingml/2006/main">
              <a:ext uri="{FF2B5EF4-FFF2-40B4-BE49-F238E27FC236}">
                <a16:creationId xmlns:a16="http://schemas.microsoft.com/office/drawing/2014/main" id="{C0F850D7-2A5D-4104-BC60-B69A8089216A}"/>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Reusable definitions and delivery</a:t>
            </a:r>
          </a:p>
        </p:txBody>
      </p:sp>
      <p:sp>
        <p:nvSpPr>
          <p:cNvPr id="16" name="">
            <a:extLst xmlns:a="http://schemas.openxmlformats.org/drawingml/2006/main">
              <a:ext uri="{FF2B5EF4-FFF2-40B4-BE49-F238E27FC236}">
                <a16:creationId xmlns:a16="http://schemas.microsoft.com/office/drawing/2014/main" id="{B3B0C306-408B-45D5-AEA3-F32D2B146C4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EBA8EA5D-864C-453F-87C6-281F0B7E94B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45AFA5ED-691D-4FAD-8EF8-4036903C49B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23</a:t>
            </a:r>
          </a:p>
        </p:txBody>
      </p:sp>
    </p:spTree>
    <p:extLst>
      <p:ext uri="{BB962C8B-B14F-4D97-AF65-F5344CB8AC3E}">
        <p14:creationId xmlns:p14="http://schemas.microsoft.com/office/powerpoint/2010/main" val="411639706"/>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a75c97ed5714c6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12100CC-C2A9-4A85-8187-DEFF5A50B4B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business model becomes a data contract</a:t>
            </a:r>
          </a:p>
        </p:txBody>
      </p:sp>
      <p:sp>
        <p:nvSpPr>
          <p:cNvPr id="3" name="">
            <a:extLst xmlns:a="http://schemas.openxmlformats.org/drawingml/2006/main">
              <a:ext uri="{FF2B5EF4-FFF2-40B4-BE49-F238E27FC236}">
                <a16:creationId xmlns:a16="http://schemas.microsoft.com/office/drawing/2014/main" id="{35C87B9B-5962-4B27-8463-56D8C3EE51F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GeneCatalog gives definitions, assets and lineage a shared home.</a:t>
            </a:r>
          </a:p>
        </p:txBody>
      </p:sp>
      <p:sp>
        <p:nvSpPr>
          <p:cNvPr id="4" name="">
            <a:extLst xmlns:a="http://schemas.openxmlformats.org/drawingml/2006/main">
              <a:ext uri="{FF2B5EF4-FFF2-40B4-BE49-F238E27FC236}">
                <a16:creationId xmlns:a16="http://schemas.microsoft.com/office/drawing/2014/main" id="{15747B7E-3669-4D43-A34D-AA75FFE93968}"/>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339F9C8-B36D-43BE-8966-B458EA401FCF}"/>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245CA21-9DAA-4815-B2E1-79104A6F9A4A}"/>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Discover</a:t>
            </a:r>
          </a:p>
        </p:txBody>
      </p:sp>
      <p:sp>
        <p:nvSpPr>
          <p:cNvPr id="7" name="">
            <a:extLst xmlns:a="http://schemas.openxmlformats.org/drawingml/2006/main">
              <a:ext uri="{FF2B5EF4-FFF2-40B4-BE49-F238E27FC236}">
                <a16:creationId xmlns:a16="http://schemas.microsoft.com/office/drawing/2014/main" id="{2A1BA275-0B41-4942-A85D-0B1A82F2ABC5}"/>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vocabulary with business owners and source experts.</a:t>
            </a:r>
          </a:p>
        </p:txBody>
      </p:sp>
      <p:sp>
        <p:nvSpPr>
          <p:cNvPr id="8" name="">
            <a:extLst xmlns:a="http://schemas.openxmlformats.org/drawingml/2006/main">
              <a:ext uri="{FF2B5EF4-FFF2-40B4-BE49-F238E27FC236}">
                <a16:creationId xmlns:a16="http://schemas.microsoft.com/office/drawing/2014/main" id="{A09DAA4F-7AD4-40E1-960D-695932F2275F}"/>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A0E5A03-66CC-4772-9713-7220D1672686}"/>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887DA7EB-7CEC-415E-91A8-A143AD802463}"/>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Model</a:t>
            </a:r>
          </a:p>
        </p:txBody>
      </p:sp>
      <p:sp>
        <p:nvSpPr>
          <p:cNvPr id="11" name="">
            <a:extLst xmlns:a="http://schemas.openxmlformats.org/drawingml/2006/main">
              <a:ext uri="{FF2B5EF4-FFF2-40B4-BE49-F238E27FC236}">
                <a16:creationId xmlns:a16="http://schemas.microsoft.com/office/drawing/2014/main" id="{94429080-E444-4F9C-A124-4B61346A0669}"/>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Define entities, relationships and intended grain.</a:t>
            </a:r>
          </a:p>
        </p:txBody>
      </p:sp>
      <p:sp>
        <p:nvSpPr>
          <p:cNvPr id="12" name="">
            <a:extLst xmlns:a="http://schemas.openxmlformats.org/drawingml/2006/main">
              <a:ext uri="{FF2B5EF4-FFF2-40B4-BE49-F238E27FC236}">
                <a16:creationId xmlns:a16="http://schemas.microsoft.com/office/drawing/2014/main" id="{E5760835-D308-4BD8-BF44-D62B5A332AF8}"/>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F1803CF-C995-4D5F-A3BD-C55E8931D8D4}"/>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DD434BB8-99AE-4B6F-AC9D-5609CA41D960}"/>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Implement</a:t>
            </a:r>
          </a:p>
        </p:txBody>
      </p:sp>
      <p:sp>
        <p:nvSpPr>
          <p:cNvPr id="15" name="">
            <a:extLst xmlns:a="http://schemas.openxmlformats.org/drawingml/2006/main">
              <a:ext uri="{FF2B5EF4-FFF2-40B4-BE49-F238E27FC236}">
                <a16:creationId xmlns:a16="http://schemas.microsoft.com/office/drawing/2014/main" id="{777D8A4B-A433-4F08-8F66-54CFB232FE18}"/>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Map source fields and attach quality tests.</a:t>
            </a:r>
          </a:p>
        </p:txBody>
      </p:sp>
      <p:sp>
        <p:nvSpPr>
          <p:cNvPr id="16" name="">
            <a:extLst xmlns:a="http://schemas.openxmlformats.org/drawingml/2006/main">
              <a:ext uri="{FF2B5EF4-FFF2-40B4-BE49-F238E27FC236}">
                <a16:creationId xmlns:a16="http://schemas.microsoft.com/office/drawing/2014/main" id="{D06EF059-E281-4F8B-AE4C-01D59A293C84}"/>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A706C48-E8A7-4876-B69F-0C2011BADCE7}"/>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59C64049-10C2-4536-A5D7-5F4BFAF29DFC}"/>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Publish</a:t>
            </a:r>
          </a:p>
        </p:txBody>
      </p:sp>
      <p:sp>
        <p:nvSpPr>
          <p:cNvPr id="19" name="">
            <a:extLst xmlns:a="http://schemas.openxmlformats.org/drawingml/2006/main">
              <a:ext uri="{FF2B5EF4-FFF2-40B4-BE49-F238E27FC236}">
                <a16:creationId xmlns:a16="http://schemas.microsoft.com/office/drawing/2014/main" id="{62F14603-2CA9-449A-B39B-B1C83A126BA1}"/>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Version the contract and identify authorised consumers.</a:t>
            </a:r>
          </a:p>
        </p:txBody>
      </p:sp>
      <p:sp>
        <p:nvSpPr>
          <p:cNvPr id="23" name="">
            <a:extLst xmlns:a="http://schemas.openxmlformats.org/drawingml/2006/main">
              <a:ext uri="{FF2B5EF4-FFF2-40B4-BE49-F238E27FC236}">
                <a16:creationId xmlns:a16="http://schemas.microsoft.com/office/drawing/2014/main" id="{49687355-F204-43C5-832E-6C51BE1ACA71}"/>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9CF788FE-3909-4860-A696-143C7CD9B5B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6D150458-F57B-4E4F-B044-C87E5035AC8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F9A27873-5786-437E-B3B9-76C6F522605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23</a:t>
            </a:r>
          </a:p>
        </p:txBody>
      </p:sp>
    </p:spTree>
    <p:extLst>
      <p:ext uri="{BB962C8B-B14F-4D97-AF65-F5344CB8AC3E}">
        <p14:creationId xmlns:p14="http://schemas.microsoft.com/office/powerpoint/2010/main" val="1690244161"/>
      </p:ext>
    </p:extLst>
  </p:cSld>
</p:sld>
</file>

<file path=ppt/slides/slide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30" name=""/>
          <p:cNvCxnSpPr>
            <a:stCxn xmlns:a="http://schemas.openxmlformats.org/drawingml/2006/main" id="12" idx="3"/>
            <a:endCxn xmlns:a="http://schemas.openxmlformats.org/drawingml/2006/main" id="16" idx="1"/>
          </p:cNvCxnSpPr>
          <p:nvPr/>
        </p:nvCxnSpPr>
        <p:spPr>
          <a:xfrm xmlns:a="http://schemas.openxmlformats.org/drawingml/2006/main">
            <a:off x="8572500" y="4257675"/>
            <a:ext cx="419100" cy="0"/>
          </a:xfrm>
          <a:prstGeom xmlns:a="http://schemas.openxmlformats.org/drawingml/2006/main" prst="straightConnector1">
            <a:avLst/>
          </a:prstGeom>
          <a:ln xmlns:a="http://schemas.openxmlformats.org/drawingml/2006/main" w="19050">
            <a:solidFill>
              <a:srgbClr val="BA935D"/>
            </a:solidFill>
          </a:ln>
        </p:spPr>
      </p:cxnSp>
      <p:cxnSp>
        <p:nvCxnSpPr>
          <p:cNvPr id="31" name=""/>
          <p:cNvCxnSpPr>
            <a:stCxn xmlns:a="http://schemas.openxmlformats.org/drawingml/2006/main" id="8" idx="3"/>
            <a:endCxn xmlns:a="http://schemas.openxmlformats.org/drawingml/2006/main" id="12" idx="1"/>
          </p:cNvCxnSpPr>
          <p:nvPr/>
        </p:nvCxnSpPr>
        <p:spPr>
          <a:xfrm xmlns:a="http://schemas.openxmlformats.org/drawingml/2006/main">
            <a:off x="5791200" y="4257675"/>
            <a:ext cx="419100" cy="0"/>
          </a:xfrm>
          <a:prstGeom xmlns:a="http://schemas.openxmlformats.org/drawingml/2006/main" prst="straightConnector1">
            <a:avLst/>
          </a:prstGeom>
          <a:ln xmlns:a="http://schemas.openxmlformats.org/drawingml/2006/main" w="19050">
            <a:solidFill>
              <a:srgbClr val="BA935D"/>
            </a:solidFill>
          </a:ln>
        </p:spPr>
      </p:cxnSp>
      <p:cxnSp>
        <p:nvCxnSpPr>
          <p:cNvPr id="32" name=""/>
          <p:cNvCxnSpPr>
            <a:stCxn xmlns:a="http://schemas.openxmlformats.org/drawingml/2006/main" id="4" idx="3"/>
            <a:endCxn xmlns:a="http://schemas.openxmlformats.org/drawingml/2006/main" id="8" idx="1"/>
          </p:cNvCxnSpPr>
          <p:nvPr/>
        </p:nvCxnSpPr>
        <p:spPr>
          <a:xfrm xmlns:a="http://schemas.openxmlformats.org/drawingml/2006/main">
            <a:off x="3009900" y="4257675"/>
            <a:ext cx="419100" cy="0"/>
          </a:xfrm>
          <a:prstGeom xmlns:a="http://schemas.openxmlformats.org/drawingml/2006/main" prst="straightConnector1">
            <a:avLst/>
          </a:prstGeom>
          <a:ln xmlns:a="http://schemas.openxmlformats.org/drawingml/2006/main" w="19050">
            <a:solidFill>
              <a:srgbClr val="BA935D"/>
            </a:solidFill>
          </a:ln>
        </p:spPr>
      </p:cxn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8d6a8a9be92b44a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D591480-64CE-4AA6-A1EE-2BC20692E30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Customer and policy relationships</a:t>
            </a:r>
          </a:p>
        </p:txBody>
      </p:sp>
      <p:sp>
        <p:nvSpPr>
          <p:cNvPr id="3" name="">
            <a:extLst xmlns:a="http://schemas.openxmlformats.org/drawingml/2006/main">
              <a:ext uri="{FF2B5EF4-FFF2-40B4-BE49-F238E27FC236}">
                <a16:creationId xmlns:a16="http://schemas.microsoft.com/office/drawing/2014/main" id="{F466E67D-6D5B-4DD1-B531-D609F0A85DC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Conceptual example. A party can hold multiple roles across policies.</a:t>
            </a:r>
          </a:p>
        </p:txBody>
      </p:sp>
      <p:sp>
        <p:nvSpPr>
          <p:cNvPr id="4" name="">
            <a:extLst xmlns:a="http://schemas.openxmlformats.org/drawingml/2006/main">
              <a:ext uri="{FF2B5EF4-FFF2-40B4-BE49-F238E27FC236}">
                <a16:creationId xmlns:a16="http://schemas.microsoft.com/office/drawing/2014/main" id="{FE59A9DF-67BC-4CCB-8B05-456AA00BA350}"/>
              </a:ext>
            </a:extLst>
          </p:cNvPr>
          <p:cNvSpPr>
            <a:spLocks xmlns:a="http://schemas.openxmlformats.org/drawingml/2006/main" noGrp="1"/>
          </p:cNvSpPr>
          <p:nvPr/>
        </p:nvSpPr>
        <p:spPr>
          <a:xfrm xmlns:a="http://schemas.openxmlformats.org/drawingml/2006/main">
            <a:off x="647700" y="3419475"/>
            <a:ext cx="2362200" cy="1676400"/>
          </a:xfrm>
          <a:prstGeom xmlns:a="http://schemas.openxmlformats.org/drawingml/2006/main" prst="rect">
            <a:avLst/>
          </a:prstGeom>
          <a:solidFill xmlns:a="http://schemas.openxmlformats.org/drawingml/2006/main">
            <a:srgbClr val="173B4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3C2782F-BF79-4D90-822A-D8018B4DB2C6}"/>
              </a:ext>
            </a:extLst>
          </p:cNvPr>
          <p:cNvSpPr>
            <a:spLocks xmlns:a="http://schemas.openxmlformats.org/drawingml/2006/main" noGrp="1"/>
          </p:cNvSpPr>
          <p:nvPr/>
        </p:nvSpPr>
        <p:spPr>
          <a:xfrm xmlns:a="http://schemas.openxmlformats.org/drawingml/2006/main">
            <a:off x="647700" y="3419475"/>
            <a:ext cx="23622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55967CC-D37F-4CD7-8E67-2CE055F57241}"/>
              </a:ext>
            </a:extLst>
          </p:cNvPr>
          <p:cNvSpPr>
            <a:spLocks xmlns:a="http://schemas.openxmlformats.org/drawingml/2006/main" noGrp="1"/>
          </p:cNvSpPr>
          <p:nvPr/>
        </p:nvSpPr>
        <p:spPr>
          <a:xfrm xmlns:a="http://schemas.openxmlformats.org/drawingml/2006/main">
            <a:off x="781050" y="3609975"/>
            <a:ext cx="20859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5F3EC"/>
                </a:solidFill>
                <a:latin typeface="Liberation Sans"/>
                <a:ea typeface="Liberation Sans"/>
                <a:cs typeface="Liberation Sans"/>
              </a:defRPr>
            </a:pPr>
            <a:r>
              <a:rPr sz="1650" b="1">
                <a:solidFill>
                  <a:srgbClr val="F5F3EC"/>
                </a:solidFill>
                <a:latin typeface="Liberation Sans"/>
                <a:ea typeface="Liberation Sans"/>
                <a:cs typeface="Liberation Sans"/>
              </a:rPr>
              <a:t>PARTY</a:t>
            </a:r>
          </a:p>
        </p:txBody>
      </p:sp>
      <p:sp>
        <p:nvSpPr>
          <p:cNvPr id="7" name="">
            <a:extLst xmlns:a="http://schemas.openxmlformats.org/drawingml/2006/main">
              <a:ext uri="{FF2B5EF4-FFF2-40B4-BE49-F238E27FC236}">
                <a16:creationId xmlns:a16="http://schemas.microsoft.com/office/drawing/2014/main" id="{E3315807-73C6-4D6A-8698-484429E20811}"/>
              </a:ext>
            </a:extLst>
          </p:cNvPr>
          <p:cNvSpPr>
            <a:spLocks xmlns:a="http://schemas.openxmlformats.org/drawingml/2006/main" noGrp="1"/>
          </p:cNvSpPr>
          <p:nvPr/>
        </p:nvSpPr>
        <p:spPr>
          <a:xfrm xmlns:a="http://schemas.openxmlformats.org/drawingml/2006/main">
            <a:off x="781050" y="4162425"/>
            <a:ext cx="20859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party_id</a:t>
            </a:r>
          </a:p>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name / classification</a:t>
            </a:r>
          </a:p>
        </p:txBody>
      </p:sp>
      <p:sp>
        <p:nvSpPr>
          <p:cNvPr id="8" name="">
            <a:extLst xmlns:a="http://schemas.openxmlformats.org/drawingml/2006/main">
              <a:ext uri="{FF2B5EF4-FFF2-40B4-BE49-F238E27FC236}">
                <a16:creationId xmlns:a16="http://schemas.microsoft.com/office/drawing/2014/main" id="{194E4F81-BE93-4288-8DC1-B5900D745C10}"/>
              </a:ext>
            </a:extLst>
          </p:cNvPr>
          <p:cNvSpPr>
            <a:spLocks xmlns:a="http://schemas.openxmlformats.org/drawingml/2006/main" noGrp="1"/>
          </p:cNvSpPr>
          <p:nvPr/>
        </p:nvSpPr>
        <p:spPr>
          <a:xfrm xmlns:a="http://schemas.openxmlformats.org/drawingml/2006/main">
            <a:off x="3429000" y="3419475"/>
            <a:ext cx="2362200" cy="1676400"/>
          </a:xfrm>
          <a:prstGeom xmlns:a="http://schemas.openxmlformats.org/drawingml/2006/main" prst="rect">
            <a:avLst/>
          </a:prstGeom>
          <a:solidFill xmlns:a="http://schemas.openxmlformats.org/drawingml/2006/main">
            <a:srgbClr val="173B4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4C75A2C-7B7A-4D88-8ECC-5E467EE50644}"/>
              </a:ext>
            </a:extLst>
          </p:cNvPr>
          <p:cNvSpPr>
            <a:spLocks xmlns:a="http://schemas.openxmlformats.org/drawingml/2006/main" noGrp="1"/>
          </p:cNvSpPr>
          <p:nvPr/>
        </p:nvSpPr>
        <p:spPr>
          <a:xfrm xmlns:a="http://schemas.openxmlformats.org/drawingml/2006/main">
            <a:off x="3429000" y="3419475"/>
            <a:ext cx="23622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A8455F6-D599-46E6-A6FA-E6643547FEC6}"/>
              </a:ext>
            </a:extLst>
          </p:cNvPr>
          <p:cNvSpPr>
            <a:spLocks xmlns:a="http://schemas.openxmlformats.org/drawingml/2006/main" noGrp="1"/>
          </p:cNvSpPr>
          <p:nvPr/>
        </p:nvSpPr>
        <p:spPr>
          <a:xfrm xmlns:a="http://schemas.openxmlformats.org/drawingml/2006/main">
            <a:off x="3562350" y="3609975"/>
            <a:ext cx="20859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5F3EC"/>
                </a:solidFill>
                <a:latin typeface="Liberation Sans"/>
                <a:ea typeface="Liberation Sans"/>
                <a:cs typeface="Liberation Sans"/>
              </a:defRPr>
            </a:pPr>
            <a:r>
              <a:rPr sz="1650" b="1">
                <a:solidFill>
                  <a:srgbClr val="F5F3EC"/>
                </a:solidFill>
                <a:latin typeface="Liberation Sans"/>
                <a:ea typeface="Liberation Sans"/>
                <a:cs typeface="Liberation Sans"/>
              </a:rPr>
              <a:t>POLICY ROLE</a:t>
            </a:r>
          </a:p>
        </p:txBody>
      </p:sp>
      <p:sp>
        <p:nvSpPr>
          <p:cNvPr id="11" name="">
            <a:extLst xmlns:a="http://schemas.openxmlformats.org/drawingml/2006/main">
              <a:ext uri="{FF2B5EF4-FFF2-40B4-BE49-F238E27FC236}">
                <a16:creationId xmlns:a16="http://schemas.microsoft.com/office/drawing/2014/main" id="{3DB0ECB0-1CF1-4C11-82E8-C4EB0798461F}"/>
              </a:ext>
            </a:extLst>
          </p:cNvPr>
          <p:cNvSpPr>
            <a:spLocks xmlns:a="http://schemas.openxmlformats.org/drawingml/2006/main" noGrp="1"/>
          </p:cNvSpPr>
          <p:nvPr/>
        </p:nvSpPr>
        <p:spPr>
          <a:xfrm xmlns:a="http://schemas.openxmlformats.org/drawingml/2006/main">
            <a:off x="3562350" y="4162425"/>
            <a:ext cx="20859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policy_id + party_id</a:t>
            </a:r>
          </a:p>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role / effective dates</a:t>
            </a:r>
          </a:p>
        </p:txBody>
      </p:sp>
      <p:sp>
        <p:nvSpPr>
          <p:cNvPr id="12" name="">
            <a:extLst xmlns:a="http://schemas.openxmlformats.org/drawingml/2006/main">
              <a:ext uri="{FF2B5EF4-FFF2-40B4-BE49-F238E27FC236}">
                <a16:creationId xmlns:a16="http://schemas.microsoft.com/office/drawing/2014/main" id="{D1FF896E-72D3-4051-994C-8D1D74F5762D}"/>
              </a:ext>
            </a:extLst>
          </p:cNvPr>
          <p:cNvSpPr>
            <a:spLocks xmlns:a="http://schemas.openxmlformats.org/drawingml/2006/main" noGrp="1"/>
          </p:cNvSpPr>
          <p:nvPr/>
        </p:nvSpPr>
        <p:spPr>
          <a:xfrm xmlns:a="http://schemas.openxmlformats.org/drawingml/2006/main">
            <a:off x="6210300" y="3419475"/>
            <a:ext cx="2362200" cy="1676400"/>
          </a:xfrm>
          <a:prstGeom xmlns:a="http://schemas.openxmlformats.org/drawingml/2006/main" prst="rect">
            <a:avLst/>
          </a:prstGeom>
          <a:solidFill xmlns:a="http://schemas.openxmlformats.org/drawingml/2006/main">
            <a:srgbClr val="173B4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EE11C8A-68C1-4157-AD29-102620D095D1}"/>
              </a:ext>
            </a:extLst>
          </p:cNvPr>
          <p:cNvSpPr>
            <a:spLocks xmlns:a="http://schemas.openxmlformats.org/drawingml/2006/main" noGrp="1"/>
          </p:cNvSpPr>
          <p:nvPr/>
        </p:nvSpPr>
        <p:spPr>
          <a:xfrm xmlns:a="http://schemas.openxmlformats.org/drawingml/2006/main">
            <a:off x="6210300" y="3419475"/>
            <a:ext cx="23622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3C3FFA3A-A731-4B06-9AFB-FBDF29613F49}"/>
              </a:ext>
            </a:extLst>
          </p:cNvPr>
          <p:cNvSpPr>
            <a:spLocks xmlns:a="http://schemas.openxmlformats.org/drawingml/2006/main" noGrp="1"/>
          </p:cNvSpPr>
          <p:nvPr/>
        </p:nvSpPr>
        <p:spPr>
          <a:xfrm xmlns:a="http://schemas.openxmlformats.org/drawingml/2006/main">
            <a:off x="6343650" y="3609975"/>
            <a:ext cx="20859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5F3EC"/>
                </a:solidFill>
                <a:latin typeface="Liberation Sans"/>
                <a:ea typeface="Liberation Sans"/>
                <a:cs typeface="Liberation Sans"/>
              </a:defRPr>
            </a:pPr>
            <a:r>
              <a:rPr sz="1650" b="1">
                <a:solidFill>
                  <a:srgbClr val="F5F3EC"/>
                </a:solidFill>
                <a:latin typeface="Liberation Sans"/>
                <a:ea typeface="Liberation Sans"/>
                <a:cs typeface="Liberation Sans"/>
              </a:rPr>
              <a:t>POLICY</a:t>
            </a:r>
          </a:p>
        </p:txBody>
      </p:sp>
      <p:sp>
        <p:nvSpPr>
          <p:cNvPr id="15" name="">
            <a:extLst xmlns:a="http://schemas.openxmlformats.org/drawingml/2006/main">
              <a:ext uri="{FF2B5EF4-FFF2-40B4-BE49-F238E27FC236}">
                <a16:creationId xmlns:a16="http://schemas.microsoft.com/office/drawing/2014/main" id="{CDF972E0-1D5D-432B-9115-A4953F41EF75}"/>
              </a:ext>
            </a:extLst>
          </p:cNvPr>
          <p:cNvSpPr>
            <a:spLocks xmlns:a="http://schemas.openxmlformats.org/drawingml/2006/main" noGrp="1"/>
          </p:cNvSpPr>
          <p:nvPr/>
        </p:nvSpPr>
        <p:spPr>
          <a:xfrm xmlns:a="http://schemas.openxmlformats.org/drawingml/2006/main">
            <a:off x="6343650" y="4162425"/>
            <a:ext cx="20859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policy_id</a:t>
            </a:r>
          </a:p>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product / status</a:t>
            </a:r>
          </a:p>
        </p:txBody>
      </p:sp>
      <p:sp>
        <p:nvSpPr>
          <p:cNvPr id="16" name="">
            <a:extLst xmlns:a="http://schemas.openxmlformats.org/drawingml/2006/main">
              <a:ext uri="{FF2B5EF4-FFF2-40B4-BE49-F238E27FC236}">
                <a16:creationId xmlns:a16="http://schemas.microsoft.com/office/drawing/2014/main" id="{42E753AF-D62C-4B13-96B3-A1A2DE738A64}"/>
              </a:ext>
            </a:extLst>
          </p:cNvPr>
          <p:cNvSpPr>
            <a:spLocks xmlns:a="http://schemas.openxmlformats.org/drawingml/2006/main" noGrp="1"/>
          </p:cNvSpPr>
          <p:nvPr/>
        </p:nvSpPr>
        <p:spPr>
          <a:xfrm xmlns:a="http://schemas.openxmlformats.org/drawingml/2006/main">
            <a:off x="8991600" y="3419475"/>
            <a:ext cx="2362200" cy="1676400"/>
          </a:xfrm>
          <a:prstGeom xmlns:a="http://schemas.openxmlformats.org/drawingml/2006/main" prst="rect">
            <a:avLst/>
          </a:prstGeom>
          <a:solidFill xmlns:a="http://schemas.openxmlformats.org/drawingml/2006/main">
            <a:srgbClr val="173B4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E3174BD-FFDE-424C-988D-103447AF29D5}"/>
              </a:ext>
            </a:extLst>
          </p:cNvPr>
          <p:cNvSpPr>
            <a:spLocks xmlns:a="http://schemas.openxmlformats.org/drawingml/2006/main" noGrp="1"/>
          </p:cNvSpPr>
          <p:nvPr/>
        </p:nvSpPr>
        <p:spPr>
          <a:xfrm xmlns:a="http://schemas.openxmlformats.org/drawingml/2006/main">
            <a:off x="8991600" y="3419475"/>
            <a:ext cx="23622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F6030F3-39A5-4A7B-8E22-D61CD8072869}"/>
              </a:ext>
            </a:extLst>
          </p:cNvPr>
          <p:cNvSpPr>
            <a:spLocks xmlns:a="http://schemas.openxmlformats.org/drawingml/2006/main" noGrp="1"/>
          </p:cNvSpPr>
          <p:nvPr/>
        </p:nvSpPr>
        <p:spPr>
          <a:xfrm xmlns:a="http://schemas.openxmlformats.org/drawingml/2006/main">
            <a:off x="9124950" y="3609975"/>
            <a:ext cx="20859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5F3EC"/>
                </a:solidFill>
                <a:latin typeface="Liberation Sans"/>
                <a:ea typeface="Liberation Sans"/>
                <a:cs typeface="Liberation Sans"/>
              </a:defRPr>
            </a:pPr>
            <a:r>
              <a:rPr sz="1650" b="1">
                <a:solidFill>
                  <a:srgbClr val="F5F3EC"/>
                </a:solidFill>
                <a:latin typeface="Liberation Sans"/>
                <a:ea typeface="Liberation Sans"/>
                <a:cs typeface="Liberation Sans"/>
              </a:rPr>
              <a:t>POLICY EVENT</a:t>
            </a:r>
          </a:p>
        </p:txBody>
      </p:sp>
      <p:sp>
        <p:nvSpPr>
          <p:cNvPr id="19" name="">
            <a:extLst xmlns:a="http://schemas.openxmlformats.org/drawingml/2006/main">
              <a:ext uri="{FF2B5EF4-FFF2-40B4-BE49-F238E27FC236}">
                <a16:creationId xmlns:a16="http://schemas.microsoft.com/office/drawing/2014/main" id="{7519DE2E-C700-4EAC-8F4F-49A4EFECDC88}"/>
              </a:ext>
            </a:extLst>
          </p:cNvPr>
          <p:cNvSpPr>
            <a:spLocks xmlns:a="http://schemas.openxmlformats.org/drawingml/2006/main" noGrp="1"/>
          </p:cNvSpPr>
          <p:nvPr/>
        </p:nvSpPr>
        <p:spPr>
          <a:xfrm xmlns:a="http://schemas.openxmlformats.org/drawingml/2006/main">
            <a:off x="9124950" y="4162425"/>
            <a:ext cx="20859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event_id</a:t>
            </a:r>
          </a:p>
          <a:p xmlns:a="http://schemas.openxmlformats.org/drawingml/2006/main">
            <a:pPr>
              <a:defRPr sz="1650" b="0">
                <a:solidFill>
                  <a:srgbClr val="D5E1DA"/>
                </a:solidFill>
                <a:latin typeface="Liberation Sans"/>
                <a:ea typeface="Liberation Sans"/>
                <a:cs typeface="Liberation Sans"/>
              </a:defRPr>
            </a:pPr>
            <a:r>
              <a:rPr sz="1650" b="0">
                <a:solidFill>
                  <a:srgbClr val="D5E1DA"/>
                </a:solidFill>
                <a:latin typeface="Liberation Sans"/>
                <a:ea typeface="Liberation Sans"/>
                <a:cs typeface="Liberation Sans"/>
              </a:rPr>
              <a:t>policy_id / amount</a:t>
            </a:r>
          </a:p>
        </p:txBody>
      </p:sp>
      <p:sp>
        <p:nvSpPr>
          <p:cNvPr id="21" name="">
            <a:extLst xmlns:a="http://schemas.openxmlformats.org/drawingml/2006/main">
              <a:ext uri="{FF2B5EF4-FFF2-40B4-BE49-F238E27FC236}">
                <a16:creationId xmlns:a16="http://schemas.microsoft.com/office/drawing/2014/main" id="{79A64B17-91DE-437C-B155-336E9F6E4E8B}"/>
              </a:ext>
            </a:extLst>
          </p:cNvPr>
          <p:cNvSpPr>
            <a:spLocks xmlns:a="http://schemas.openxmlformats.org/drawingml/2006/main" noGrp="1"/>
          </p:cNvSpPr>
          <p:nvPr/>
        </p:nvSpPr>
        <p:spPr>
          <a:xfrm xmlns:a="http://schemas.openxmlformats.org/drawingml/2006/main">
            <a:off x="2171700" y="2952750"/>
            <a:ext cx="1762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1B37E"/>
                </a:solidFill>
                <a:latin typeface="Liberation Sans"/>
                <a:ea typeface="Liberation Sans"/>
                <a:cs typeface="Liberation Sans"/>
              </a:defRPr>
            </a:pPr>
            <a:r>
              <a:rPr sz="1575" b="0">
                <a:solidFill>
                  <a:srgbClr val="D1B37E"/>
                </a:solidFill>
                <a:latin typeface="Liberation Sans"/>
                <a:ea typeface="Liberation Sans"/>
                <a:cs typeface="Liberation Sans"/>
              </a:rPr>
              <a:t>1 : many</a:t>
            </a:r>
          </a:p>
        </p:txBody>
      </p:sp>
      <p:sp>
        <p:nvSpPr>
          <p:cNvPr id="23" name="">
            <a:extLst xmlns:a="http://schemas.openxmlformats.org/drawingml/2006/main">
              <a:ext uri="{FF2B5EF4-FFF2-40B4-BE49-F238E27FC236}">
                <a16:creationId xmlns:a16="http://schemas.microsoft.com/office/drawing/2014/main" id="{DEF53A5D-30D4-4DB1-B85B-D6F69470F36F}"/>
              </a:ext>
            </a:extLst>
          </p:cNvPr>
          <p:cNvSpPr>
            <a:spLocks xmlns:a="http://schemas.openxmlformats.org/drawingml/2006/main" noGrp="1"/>
          </p:cNvSpPr>
          <p:nvPr/>
        </p:nvSpPr>
        <p:spPr>
          <a:xfrm xmlns:a="http://schemas.openxmlformats.org/drawingml/2006/main">
            <a:off x="4953000" y="2952750"/>
            <a:ext cx="1762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1B37E"/>
                </a:solidFill>
                <a:latin typeface="Liberation Sans"/>
                <a:ea typeface="Liberation Sans"/>
                <a:cs typeface="Liberation Sans"/>
              </a:defRPr>
            </a:pPr>
            <a:r>
              <a:rPr sz="1575" b="0">
                <a:solidFill>
                  <a:srgbClr val="D1B37E"/>
                </a:solidFill>
                <a:latin typeface="Liberation Sans"/>
                <a:ea typeface="Liberation Sans"/>
                <a:cs typeface="Liberation Sans"/>
              </a:rPr>
              <a:t>many : 1</a:t>
            </a:r>
          </a:p>
        </p:txBody>
      </p:sp>
      <p:sp>
        <p:nvSpPr>
          <p:cNvPr id="25" name="">
            <a:extLst xmlns:a="http://schemas.openxmlformats.org/drawingml/2006/main">
              <a:ext uri="{FF2B5EF4-FFF2-40B4-BE49-F238E27FC236}">
                <a16:creationId xmlns:a16="http://schemas.microsoft.com/office/drawing/2014/main" id="{7F6402BF-1509-47ED-B52C-E0CF6D67F598}"/>
              </a:ext>
            </a:extLst>
          </p:cNvPr>
          <p:cNvSpPr>
            <a:spLocks xmlns:a="http://schemas.openxmlformats.org/drawingml/2006/main" noGrp="1"/>
          </p:cNvSpPr>
          <p:nvPr/>
        </p:nvSpPr>
        <p:spPr>
          <a:xfrm xmlns:a="http://schemas.openxmlformats.org/drawingml/2006/main">
            <a:off x="7734300" y="2952750"/>
            <a:ext cx="1762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1B37E"/>
                </a:solidFill>
                <a:latin typeface="Liberation Sans"/>
                <a:ea typeface="Liberation Sans"/>
                <a:cs typeface="Liberation Sans"/>
              </a:defRPr>
            </a:pPr>
            <a:r>
              <a:rPr sz="1575" b="0">
                <a:solidFill>
                  <a:srgbClr val="D1B37E"/>
                </a:solidFill>
                <a:latin typeface="Liberation Sans"/>
                <a:ea typeface="Liberation Sans"/>
                <a:cs typeface="Liberation Sans"/>
              </a:rPr>
              <a:t>1 : many</a:t>
            </a:r>
          </a:p>
        </p:txBody>
      </p:sp>
      <p:sp>
        <p:nvSpPr>
          <p:cNvPr id="26" name="">
            <a:extLst xmlns:a="http://schemas.openxmlformats.org/drawingml/2006/main">
              <a:ext uri="{FF2B5EF4-FFF2-40B4-BE49-F238E27FC236}">
                <a16:creationId xmlns:a16="http://schemas.microsoft.com/office/drawing/2014/main" id="{46BDBB44-96A8-45D1-8107-17328FF1C40B}"/>
              </a:ext>
            </a:extLst>
          </p:cNvPr>
          <p:cNvSpPr>
            <a:spLocks xmlns:a="http://schemas.openxmlformats.org/drawingml/2006/main" noGrp="1"/>
          </p:cNvSpPr>
          <p:nvPr/>
        </p:nvSpPr>
        <p:spPr>
          <a:xfrm xmlns:a="http://schemas.openxmlformats.org/drawingml/2006/main">
            <a:off x="647700" y="5591175"/>
            <a:ext cx="108108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Separate the person, the contract and the events. Restrict access to sensitive relationships.</a:t>
            </a:r>
          </a:p>
        </p:txBody>
      </p:sp>
      <p:sp>
        <p:nvSpPr>
          <p:cNvPr id="27" name="">
            <a:extLst xmlns:a="http://schemas.openxmlformats.org/drawingml/2006/main">
              <a:ext uri="{FF2B5EF4-FFF2-40B4-BE49-F238E27FC236}">
                <a16:creationId xmlns:a16="http://schemas.microsoft.com/office/drawing/2014/main" id="{C7C86E50-B465-4C43-A08B-FA7BA59D91C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8" name="">
            <a:extLst xmlns:a="http://schemas.openxmlformats.org/drawingml/2006/main">
              <a:ext uri="{FF2B5EF4-FFF2-40B4-BE49-F238E27FC236}">
                <a16:creationId xmlns:a16="http://schemas.microsoft.com/office/drawing/2014/main" id="{FE0B2E14-9900-47E6-B412-83B2E728A1F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9" name="">
            <a:extLst xmlns:a="http://schemas.openxmlformats.org/drawingml/2006/main">
              <a:ext uri="{FF2B5EF4-FFF2-40B4-BE49-F238E27FC236}">
                <a16:creationId xmlns:a16="http://schemas.microsoft.com/office/drawing/2014/main" id="{833EEB7E-C557-4AEF-A69D-503F0072490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05 / 23</a:t>
            </a:r>
          </a:p>
        </p:txBody>
      </p:sp>
    </p:spTree>
    <p:extLst>
      <p:ext uri="{BB962C8B-B14F-4D97-AF65-F5344CB8AC3E}">
        <p14:creationId xmlns:p14="http://schemas.microsoft.com/office/powerpoint/2010/main" val="643251636"/>
      </p:ext>
    </p:extLst>
  </p:cSld>
</p:sld>
</file>

<file path=ppt/slides/slide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652416042e5437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DE184E-CA94-4A98-B9E4-1FA40E89096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Keys and cardinality</a:t>
            </a:r>
          </a:p>
        </p:txBody>
      </p:sp>
      <p:sp>
        <p:nvSpPr>
          <p:cNvPr id="3" name="">
            <a:extLst xmlns:a="http://schemas.openxmlformats.org/drawingml/2006/main">
              <a:ext uri="{FF2B5EF4-FFF2-40B4-BE49-F238E27FC236}">
                <a16:creationId xmlns:a16="http://schemas.microsoft.com/office/drawing/2014/main" id="{55018CE0-3327-4A55-8C75-75F83D43574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Physical keys must preserve the meaning of the conceptual model.</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Entity</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Key and grain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Rule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Party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One identity per recognised party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Retain source crosswalks</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Policy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One policy within source namespace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Avoid cross-system key collisions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Policy role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One role assignment per interval</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Permit multiple beneficiaries</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Policy event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One source event per policy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Prevent duplicate financial events</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17723286-1B74-404C-92F7-8C0C6286145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626B0B5F-F969-4DDA-A098-60D9A2BE02B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FB2709FE-18E6-489C-B8C1-1E8E7214388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06 / 23</a:t>
            </a:r>
          </a:p>
        </p:txBody>
      </p:sp>
    </p:spTree>
    <p:extLst>
      <p:ext uri="{BB962C8B-B14F-4D97-AF65-F5344CB8AC3E}">
        <p14:creationId xmlns:p14="http://schemas.microsoft.com/office/powerpoint/2010/main" val="1797283666"/>
      </p:ext>
    </p:extLst>
  </p:cSld>
</p:sld>
</file>

<file path=ppt/slides/slide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9609de589e0429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36E2052-91BB-4869-A74D-26CB098B4F6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Conceptual, logical and physical models</a:t>
            </a:r>
          </a:p>
        </p:txBody>
      </p:sp>
      <p:sp>
        <p:nvSpPr>
          <p:cNvPr id="3" name="">
            <a:extLst xmlns:a="http://schemas.openxmlformats.org/drawingml/2006/main">
              <a:ext uri="{FF2B5EF4-FFF2-40B4-BE49-F238E27FC236}">
                <a16:creationId xmlns:a16="http://schemas.microsoft.com/office/drawing/2014/main" id="{1340A504-75C8-426F-A72A-3D64427753A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Each model answers a different question without losing the business definition.</a:t>
            </a:r>
          </a:p>
        </p:txBody>
      </p:sp>
      <p:sp>
        <p:nvSpPr>
          <p:cNvPr id="4" name="">
            <a:extLst xmlns:a="http://schemas.openxmlformats.org/drawingml/2006/main">
              <a:ext uri="{FF2B5EF4-FFF2-40B4-BE49-F238E27FC236}">
                <a16:creationId xmlns:a16="http://schemas.microsoft.com/office/drawing/2014/main" id="{C7A4732D-B3E9-4253-9DFE-DB279C4CE93B}"/>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2D8941C-CA34-4D28-930B-0ED694517392}"/>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Business and logical view</a:t>
            </a:r>
          </a:p>
        </p:txBody>
      </p:sp>
      <p:sp>
        <p:nvSpPr>
          <p:cNvPr id="6" name="">
            <a:extLst xmlns:a="http://schemas.openxmlformats.org/drawingml/2006/main">
              <a:ext uri="{FF2B5EF4-FFF2-40B4-BE49-F238E27FC236}">
                <a16:creationId xmlns:a16="http://schemas.microsoft.com/office/drawing/2014/main" id="{069228AD-884A-446B-950A-777903FA5BA0}"/>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Concepts explain how the business works.</a:t>
            </a:r>
          </a:p>
        </p:txBody>
      </p:sp>
      <p:sp>
        <p:nvSpPr>
          <p:cNvPr id="7" name="">
            <a:extLst xmlns:a="http://schemas.openxmlformats.org/drawingml/2006/main">
              <a:ext uri="{FF2B5EF4-FFF2-40B4-BE49-F238E27FC236}">
                <a16:creationId xmlns:a16="http://schemas.microsoft.com/office/drawing/2014/main" id="{F93A57DA-FC34-4938-9714-6CC4BF97D85F}"/>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Relationships define permitted cardinalities.</a:t>
            </a:r>
          </a:p>
        </p:txBody>
      </p:sp>
      <p:sp>
        <p:nvSpPr>
          <p:cNvPr id="8" name="">
            <a:extLst xmlns:a="http://schemas.openxmlformats.org/drawingml/2006/main">
              <a:ext uri="{FF2B5EF4-FFF2-40B4-BE49-F238E27FC236}">
                <a16:creationId xmlns:a16="http://schemas.microsoft.com/office/drawing/2014/main" id="{8BF405B2-DAF2-47A2-B9BF-ADA1BA04C556}"/>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Attributes have owners and clear meaning.</a:t>
            </a:r>
          </a:p>
        </p:txBody>
      </p:sp>
      <p:sp>
        <p:nvSpPr>
          <p:cNvPr id="9" name="">
            <a:extLst xmlns:a="http://schemas.openxmlformats.org/drawingml/2006/main">
              <a:ext uri="{FF2B5EF4-FFF2-40B4-BE49-F238E27FC236}">
                <a16:creationId xmlns:a16="http://schemas.microsoft.com/office/drawing/2014/main" id="{7891201C-8BF7-4EC0-ABFA-40B5DE3BA574}"/>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0D21035-C42C-4254-86AE-C251B765BFDF}"/>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Physical implementation</a:t>
            </a:r>
          </a:p>
        </p:txBody>
      </p:sp>
      <p:sp>
        <p:nvSpPr>
          <p:cNvPr id="11" name="">
            <a:extLst xmlns:a="http://schemas.openxmlformats.org/drawingml/2006/main">
              <a:ext uri="{FF2B5EF4-FFF2-40B4-BE49-F238E27FC236}">
                <a16:creationId xmlns:a16="http://schemas.microsoft.com/office/drawing/2014/main" id="{0E631C0E-6C8B-4B99-80FC-2A8D9E7ADB33}"/>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Keys and types reflect source constraints.</a:t>
            </a:r>
          </a:p>
        </p:txBody>
      </p:sp>
      <p:sp>
        <p:nvSpPr>
          <p:cNvPr id="12" name="">
            <a:extLst xmlns:a="http://schemas.openxmlformats.org/drawingml/2006/main">
              <a:ext uri="{FF2B5EF4-FFF2-40B4-BE49-F238E27FC236}">
                <a16:creationId xmlns:a16="http://schemas.microsoft.com/office/drawing/2014/main" id="{FB31D563-E480-4E2E-B78D-7E0156006BDC}"/>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Storage choices fit query and write patterns.</a:t>
            </a:r>
          </a:p>
        </p:txBody>
      </p:sp>
      <p:sp>
        <p:nvSpPr>
          <p:cNvPr id="13" name="">
            <a:extLst xmlns:a="http://schemas.openxmlformats.org/drawingml/2006/main">
              <a:ext uri="{FF2B5EF4-FFF2-40B4-BE49-F238E27FC236}">
                <a16:creationId xmlns:a16="http://schemas.microsoft.com/office/drawing/2014/main" id="{B03AEA4E-954A-498C-B801-06E11FD6DCD4}"/>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Tests verify the contract after each load.</a:t>
            </a:r>
          </a:p>
        </p:txBody>
      </p:sp>
      <p:sp>
        <p:nvSpPr>
          <p:cNvPr id="14" name="">
            <a:extLst xmlns:a="http://schemas.openxmlformats.org/drawingml/2006/main">
              <a:ext uri="{FF2B5EF4-FFF2-40B4-BE49-F238E27FC236}">
                <a16:creationId xmlns:a16="http://schemas.microsoft.com/office/drawing/2014/main" id="{A8545710-1EF2-41C2-B33A-60E535B295A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31A7D158-4D81-480E-8F5F-36FA69F3A52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51D5783-0816-48D6-8612-6E851C57A0B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07 / 23</a:t>
            </a:r>
          </a:p>
        </p:txBody>
      </p:sp>
    </p:spTree>
    <p:extLst>
      <p:ext uri="{BB962C8B-B14F-4D97-AF65-F5344CB8AC3E}">
        <p14:creationId xmlns:p14="http://schemas.microsoft.com/office/powerpoint/2010/main" val="124354964"/>
      </p:ext>
    </p:extLst>
  </p:cSld>
</p:sld>
</file>

<file path=ppt/slides/slide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75e2393f9c84db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74E753-BAC3-417F-94C9-C3A5D994B04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conformed customer identity</a:t>
            </a:r>
          </a:p>
        </p:txBody>
      </p:sp>
      <p:sp>
        <p:nvSpPr>
          <p:cNvPr id="3" name="">
            <a:extLst xmlns:a="http://schemas.openxmlformats.org/drawingml/2006/main">
              <a:ext uri="{FF2B5EF4-FFF2-40B4-BE49-F238E27FC236}">
                <a16:creationId xmlns:a16="http://schemas.microsoft.com/office/drawing/2014/main" id="{0692D969-995E-4195-B5C2-1BEE43A701C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Example mappings preserve source identity without assuming every match is certain.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Source reference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Candidate entity</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Resolution</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CRM C-118</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Party P-900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Verified crosswalk</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Policy system A / 52</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Party P-900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Approved identity match</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Policy system B / 52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Party P-941</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Different source namespace</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Name-only match</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Unresolved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Human review before linking</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79FAAEEB-4039-4739-AD4A-4F9D1AD5775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400D9412-CC7A-47D7-89D9-8DA1DC18367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82088833-475F-4066-93BA-66185E1C618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08 / 23</a:t>
            </a:r>
          </a:p>
        </p:txBody>
      </p:sp>
    </p:spTree>
    <p:extLst>
      <p:ext uri="{BB962C8B-B14F-4D97-AF65-F5344CB8AC3E}">
        <p14:creationId xmlns:p14="http://schemas.microsoft.com/office/powerpoint/2010/main" val="1366053497"/>
      </p:ext>
    </p:extLst>
  </p:cSld>
</p:sld>
</file>

<file path=ppt/slides/slide9.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bcacde6e68c492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B4264D-A457-4FD6-BB2B-16EE884979C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Identity resolution with review</a:t>
            </a:r>
          </a:p>
        </p:txBody>
      </p:sp>
      <p:sp>
        <p:nvSpPr>
          <p:cNvPr id="3" name="">
            <a:extLst xmlns:a="http://schemas.openxmlformats.org/drawingml/2006/main">
              <a:ext uri="{FF2B5EF4-FFF2-40B4-BE49-F238E27FC236}">
                <a16:creationId xmlns:a16="http://schemas.microsoft.com/office/drawing/2014/main" id="{AA7C19D3-4CF7-4C98-9A3C-427ED847505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 similarity score should not silently merge two people’s records.</a:t>
            </a:r>
          </a:p>
        </p:txBody>
      </p:sp>
      <p:sp>
        <p:nvSpPr>
          <p:cNvPr id="4" name="">
            <a:extLst xmlns:a="http://schemas.openxmlformats.org/drawingml/2006/main">
              <a:ext uri="{FF2B5EF4-FFF2-40B4-BE49-F238E27FC236}">
                <a16:creationId xmlns:a16="http://schemas.microsoft.com/office/drawing/2014/main" id="{1277D0CB-FE36-4497-AFA5-88CF5ED28C7F}"/>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A05D673-9789-4DA5-A593-3399E8106ACA}"/>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BF0E299-FD35-45C8-BAB9-58C9FEF2EFD6}"/>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Candidate</a:t>
            </a:r>
          </a:p>
        </p:txBody>
      </p:sp>
      <p:sp>
        <p:nvSpPr>
          <p:cNvPr id="7" name="">
            <a:extLst xmlns:a="http://schemas.openxmlformats.org/drawingml/2006/main">
              <a:ext uri="{FF2B5EF4-FFF2-40B4-BE49-F238E27FC236}">
                <a16:creationId xmlns:a16="http://schemas.microsoft.com/office/drawing/2014/main" id="{5382855E-6A14-46A9-9544-76BDF69596A5}"/>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Generate matches from permitted attributes.</a:t>
            </a:r>
          </a:p>
        </p:txBody>
      </p:sp>
      <p:sp>
        <p:nvSpPr>
          <p:cNvPr id="8" name="">
            <a:extLst xmlns:a="http://schemas.openxmlformats.org/drawingml/2006/main">
              <a:ext uri="{FF2B5EF4-FFF2-40B4-BE49-F238E27FC236}">
                <a16:creationId xmlns:a16="http://schemas.microsoft.com/office/drawing/2014/main" id="{8F7B9F3E-D511-4896-9322-DE413EB23458}"/>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2C1E7CC-17CE-412E-98B2-64959A95E0A1}"/>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7145A213-684C-4BA3-AFCC-26824998F2A4}"/>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Validate</a:t>
            </a:r>
          </a:p>
        </p:txBody>
      </p:sp>
      <p:sp>
        <p:nvSpPr>
          <p:cNvPr id="11" name="">
            <a:extLst xmlns:a="http://schemas.openxmlformats.org/drawingml/2006/main">
              <a:ext uri="{FF2B5EF4-FFF2-40B4-BE49-F238E27FC236}">
                <a16:creationId xmlns:a16="http://schemas.microsoft.com/office/drawing/2014/main" id="{7ED314DD-5677-494F-BCB8-7A89EE5BA1FF}"/>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Apply agreed evidence and confidence thresholds.</a:t>
            </a:r>
          </a:p>
        </p:txBody>
      </p:sp>
      <p:sp>
        <p:nvSpPr>
          <p:cNvPr id="12" name="">
            <a:extLst xmlns:a="http://schemas.openxmlformats.org/drawingml/2006/main">
              <a:ext uri="{FF2B5EF4-FFF2-40B4-BE49-F238E27FC236}">
                <a16:creationId xmlns:a16="http://schemas.microsoft.com/office/drawing/2014/main" id="{9DD1C1B2-2CE6-427B-B2B0-80C67C19F626}"/>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731104A-5287-4660-BBEB-964E5247A5F8}"/>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19EECD68-D067-4483-9E71-F97FD718886C}"/>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Review</a:t>
            </a:r>
          </a:p>
        </p:txBody>
      </p:sp>
      <p:sp>
        <p:nvSpPr>
          <p:cNvPr id="15" name="">
            <a:extLst xmlns:a="http://schemas.openxmlformats.org/drawingml/2006/main">
              <a:ext uri="{FF2B5EF4-FFF2-40B4-BE49-F238E27FC236}">
                <a16:creationId xmlns:a16="http://schemas.microsoft.com/office/drawing/2014/main" id="{FB8C8B09-E33F-4955-B63C-CE90948AEBBA}"/>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Route ambiguous or sensitive matches to an owner.</a:t>
            </a:r>
          </a:p>
        </p:txBody>
      </p:sp>
      <p:sp>
        <p:nvSpPr>
          <p:cNvPr id="16" name="">
            <a:extLst xmlns:a="http://schemas.openxmlformats.org/drawingml/2006/main">
              <a:ext uri="{FF2B5EF4-FFF2-40B4-BE49-F238E27FC236}">
                <a16:creationId xmlns:a16="http://schemas.microsoft.com/office/drawing/2014/main" id="{A8689CD4-5C92-4BD5-8DDA-DE00988A792F}"/>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C79A28D-B20F-4512-9EAC-EE02F38CE33C}"/>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61C8257C-14EC-41D5-8AB9-DA4B399E0152}"/>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Record</a:t>
            </a:r>
          </a:p>
        </p:txBody>
      </p:sp>
      <p:sp>
        <p:nvSpPr>
          <p:cNvPr id="19" name="">
            <a:extLst xmlns:a="http://schemas.openxmlformats.org/drawingml/2006/main">
              <a:ext uri="{FF2B5EF4-FFF2-40B4-BE49-F238E27FC236}">
                <a16:creationId xmlns:a16="http://schemas.microsoft.com/office/drawing/2014/main" id="{DF772AFB-33D7-48D7-A950-7FE9AFE954A8}"/>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Preserve the crosswalk, rationale and merge history.</a:t>
            </a:r>
          </a:p>
        </p:txBody>
      </p:sp>
      <p:sp>
        <p:nvSpPr>
          <p:cNvPr id="23" name="">
            <a:extLst xmlns:a="http://schemas.openxmlformats.org/drawingml/2006/main">
              <a:ext uri="{FF2B5EF4-FFF2-40B4-BE49-F238E27FC236}">
                <a16:creationId xmlns:a16="http://schemas.microsoft.com/office/drawing/2014/main" id="{73358012-CD47-4B19-8188-A43C65FE62BD}"/>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363E8A45-A527-480B-BC1D-6C2840B7B87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0285C3DD-4220-4960-9291-7CEFD7EC23F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F54835EB-1FA7-4E5E-983C-D6ABE44693D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09 / 23</a:t>
            </a:r>
          </a:p>
        </p:txBody>
      </p:sp>
    </p:spTree>
    <p:extLst>
      <p:ext uri="{BB962C8B-B14F-4D97-AF65-F5344CB8AC3E}">
        <p14:creationId xmlns:p14="http://schemas.microsoft.com/office/powerpoint/2010/main" val="849212360"/>
      </p:ext>
    </p:extLst>
  </p:cSld>
</p:sld>
</file>

<file path=ppt/slides/slide1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938156291584b8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8B31F6-E614-4E87-BE5C-16A2088C3E2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Historical context with versioned records</a:t>
            </a:r>
          </a:p>
        </p:txBody>
      </p:sp>
      <p:sp>
        <p:nvSpPr>
          <p:cNvPr id="3" name="">
            <a:extLst xmlns:a="http://schemas.openxmlformats.org/drawingml/2006/main">
              <a:ext uri="{FF2B5EF4-FFF2-40B4-BE49-F238E27FC236}">
                <a16:creationId xmlns:a16="http://schemas.microsoft.com/office/drawing/2014/main" id="{940765B0-DE2C-4BA1-B6C2-35E331A1BE7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 the address changes while policy identity remains stable.</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Version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Validity interval</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Known address</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P-900 / v1</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 Jan to 30 Jun, exclusive end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Address A</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P-900 / v2</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30 Jun onward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Address B</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Event on 20 Jun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Join to v1</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Preserve historical Address A</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Current view</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Join to latest valid version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Use Address B</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6298876E-FDEB-4A8D-A448-BE83B48BA0D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Example uses half-open intervals: valid_from inclusive, valid_to exclusive. Dates and records are synthetic.</a:t>
            </a:r>
          </a:p>
        </p:txBody>
      </p:sp>
      <p:sp>
        <p:nvSpPr>
          <p:cNvPr id="6" name="">
            <a:extLst xmlns:a="http://schemas.openxmlformats.org/drawingml/2006/main">
              <a:ext uri="{FF2B5EF4-FFF2-40B4-BE49-F238E27FC236}">
                <a16:creationId xmlns:a16="http://schemas.microsoft.com/office/drawing/2014/main" id="{07E1C339-B602-48AE-BD60-1CB5B452C0E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0E4DB3E-999C-444C-940C-9F618E081A7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10 / 23</a:t>
            </a:r>
          </a:p>
        </p:txBody>
      </p:sp>
    </p:spTree>
    <p:extLst>
      <p:ext uri="{BB962C8B-B14F-4D97-AF65-F5344CB8AC3E}">
        <p14:creationId xmlns:p14="http://schemas.microsoft.com/office/powerpoint/2010/main" val="1258024529"/>
      </p:ext>
    </p:extLst>
  </p:cSld>
</p:sld>
</file>

<file path=ppt/slides/slide1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5fbc2f03b9b499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83FB7C5-8D46-4377-A2C1-E49AC3F4607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Business time and knowledge time</a:t>
            </a:r>
          </a:p>
        </p:txBody>
      </p:sp>
      <p:sp>
        <p:nvSpPr>
          <p:cNvPr id="3" name="">
            <a:extLst xmlns:a="http://schemas.openxmlformats.org/drawingml/2006/main">
              <a:ext uri="{FF2B5EF4-FFF2-40B4-BE49-F238E27FC236}">
                <a16:creationId xmlns:a16="http://schemas.microsoft.com/office/drawing/2014/main" id="{A4DFC47E-C31F-44AA-B643-222CBD76944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correction may apply to a past date but arrive after a report closes.</a:t>
            </a:r>
          </a:p>
        </p:txBody>
      </p:sp>
      <p:sp>
        <p:nvSpPr>
          <p:cNvPr id="4" name="">
            <a:extLst xmlns:a="http://schemas.openxmlformats.org/drawingml/2006/main">
              <a:ext uri="{FF2B5EF4-FFF2-40B4-BE49-F238E27FC236}">
                <a16:creationId xmlns:a16="http://schemas.microsoft.com/office/drawing/2014/main" id="{DC8EBC08-8D7C-4E0C-9355-382D54BAB5F9}"/>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8991A3A-A8D2-4C02-BDE3-116CDA10B16F}"/>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Valid time</a:t>
            </a:r>
          </a:p>
        </p:txBody>
      </p:sp>
      <p:sp>
        <p:nvSpPr>
          <p:cNvPr id="6" name="">
            <a:extLst xmlns:a="http://schemas.openxmlformats.org/drawingml/2006/main">
              <a:ext uri="{FF2B5EF4-FFF2-40B4-BE49-F238E27FC236}">
                <a16:creationId xmlns:a16="http://schemas.microsoft.com/office/drawing/2014/main" id="{33C86F91-B4E3-4D39-BE13-6676915BE7E4}"/>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When the fact applies in the business.</a:t>
            </a:r>
          </a:p>
        </p:txBody>
      </p:sp>
      <p:sp>
        <p:nvSpPr>
          <p:cNvPr id="7" name="">
            <a:extLst xmlns:a="http://schemas.openxmlformats.org/drawingml/2006/main">
              <a:ext uri="{FF2B5EF4-FFF2-40B4-BE49-F238E27FC236}">
                <a16:creationId xmlns:a16="http://schemas.microsoft.com/office/drawing/2014/main" id="{0E2C2C76-D124-456C-B9B0-1CAC28EB1737}"/>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Supports historical policy and customer views.</a:t>
            </a:r>
          </a:p>
        </p:txBody>
      </p:sp>
      <p:sp>
        <p:nvSpPr>
          <p:cNvPr id="8" name="">
            <a:extLst xmlns:a="http://schemas.openxmlformats.org/drawingml/2006/main">
              <a:ext uri="{FF2B5EF4-FFF2-40B4-BE49-F238E27FC236}">
                <a16:creationId xmlns:a16="http://schemas.microsoft.com/office/drawing/2014/main" id="{8EAA3E4B-C005-43D6-987C-42E0A89FB3FF}"/>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Answers what applied on a given date.</a:t>
            </a:r>
          </a:p>
        </p:txBody>
      </p:sp>
      <p:sp>
        <p:nvSpPr>
          <p:cNvPr id="9" name="">
            <a:extLst xmlns:a="http://schemas.openxmlformats.org/drawingml/2006/main">
              <a:ext uri="{FF2B5EF4-FFF2-40B4-BE49-F238E27FC236}">
                <a16:creationId xmlns:a16="http://schemas.microsoft.com/office/drawing/2014/main" id="{90FC58CF-CFF9-4917-A583-DC993ABC13B3}"/>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4BE4B77-7757-42E7-8D0A-40F95F16292A}"/>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Recorded time</a:t>
            </a:r>
          </a:p>
        </p:txBody>
      </p:sp>
      <p:sp>
        <p:nvSpPr>
          <p:cNvPr id="11" name="">
            <a:extLst xmlns:a="http://schemas.openxmlformats.org/drawingml/2006/main">
              <a:ext uri="{FF2B5EF4-FFF2-40B4-BE49-F238E27FC236}">
                <a16:creationId xmlns:a16="http://schemas.microsoft.com/office/drawing/2014/main" id="{3E3F676D-5C2F-401D-BF9E-65853E7EEFA6}"/>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When the organisation learned the fact.</a:t>
            </a:r>
          </a:p>
        </p:txBody>
      </p:sp>
      <p:sp>
        <p:nvSpPr>
          <p:cNvPr id="12" name="">
            <a:extLst xmlns:a="http://schemas.openxmlformats.org/drawingml/2006/main">
              <a:ext uri="{FF2B5EF4-FFF2-40B4-BE49-F238E27FC236}">
                <a16:creationId xmlns:a16="http://schemas.microsoft.com/office/drawing/2014/main" id="{52E48BA4-50DB-4DF7-B7C0-30303D790B12}"/>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Preserves the evidence available at close.</a:t>
            </a:r>
          </a:p>
        </p:txBody>
      </p:sp>
      <p:sp>
        <p:nvSpPr>
          <p:cNvPr id="13" name="">
            <a:extLst xmlns:a="http://schemas.openxmlformats.org/drawingml/2006/main">
              <a:ext uri="{FF2B5EF4-FFF2-40B4-BE49-F238E27FC236}">
                <a16:creationId xmlns:a16="http://schemas.microsoft.com/office/drawing/2014/main" id="{9379189A-2654-4124-9B4E-E054083E6E0E}"/>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Supports explanation of later restatements.</a:t>
            </a:r>
          </a:p>
        </p:txBody>
      </p:sp>
      <p:sp>
        <p:nvSpPr>
          <p:cNvPr id="14" name="">
            <a:extLst xmlns:a="http://schemas.openxmlformats.org/drawingml/2006/main">
              <a:ext uri="{FF2B5EF4-FFF2-40B4-BE49-F238E27FC236}">
                <a16:creationId xmlns:a16="http://schemas.microsoft.com/office/drawing/2014/main" id="{EB08326F-7CE2-438F-8B0D-F45FEE4C616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91E6787E-0C8A-4935-869D-3B4C45CC76A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0C7A251-2D26-4AFA-9E8D-8147A31406C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11 / 23</a:t>
            </a:r>
          </a:p>
        </p:txBody>
      </p:sp>
    </p:spTree>
    <p:extLst>
      <p:ext uri="{BB962C8B-B14F-4D97-AF65-F5344CB8AC3E}">
        <p14:creationId xmlns:p14="http://schemas.microsoft.com/office/powerpoint/2010/main" val="53159926"/>
      </p:ext>
    </p:extLst>
  </p:cSld>
</p:sld>
</file>

<file path=ppt/slides/slide12.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f2dbee98c7c4b7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08DD450-E7ED-4103-B56C-FB89484A384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model change with visible impact</a:t>
            </a:r>
          </a:p>
        </p:txBody>
      </p:sp>
      <p:sp>
        <p:nvSpPr>
          <p:cNvPr id="3" name="">
            <a:extLst xmlns:a="http://schemas.openxmlformats.org/drawingml/2006/main">
              <a:ext uri="{FF2B5EF4-FFF2-40B4-BE49-F238E27FC236}">
                <a16:creationId xmlns:a16="http://schemas.microsoft.com/office/drawing/2014/main" id="{103D4C5D-54C5-46AA-A6D9-0FA95E98850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a product hierarchy gains a new reporting level.</a:t>
            </a:r>
          </a:p>
        </p:txBody>
      </p:sp>
      <p:sp>
        <p:nvSpPr>
          <p:cNvPr id="4" name="">
            <a:extLst xmlns:a="http://schemas.openxmlformats.org/drawingml/2006/main">
              <a:ext uri="{FF2B5EF4-FFF2-40B4-BE49-F238E27FC236}">
                <a16:creationId xmlns:a16="http://schemas.microsoft.com/office/drawing/2014/main" id="{75F3CFBE-55FF-4934-8EAF-E1EE8F13A9D8}"/>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C4DE373-113D-4F76-BFB9-11BAF84B8CEA}"/>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3A6A2EC-CD9E-410D-9F34-C7671E2AC812}"/>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Propose</a:t>
            </a:r>
          </a:p>
        </p:txBody>
      </p:sp>
      <p:sp>
        <p:nvSpPr>
          <p:cNvPr id="7" name="">
            <a:extLst xmlns:a="http://schemas.openxmlformats.org/drawingml/2006/main">
              <a:ext uri="{FF2B5EF4-FFF2-40B4-BE49-F238E27FC236}">
                <a16:creationId xmlns:a16="http://schemas.microsoft.com/office/drawing/2014/main" id="{42D4CA56-A062-4BBF-9C98-A2472B854D33}"/>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Version the business definition and source mapping.</a:t>
            </a:r>
          </a:p>
        </p:txBody>
      </p:sp>
      <p:sp>
        <p:nvSpPr>
          <p:cNvPr id="8" name="">
            <a:extLst xmlns:a="http://schemas.openxmlformats.org/drawingml/2006/main">
              <a:ext uri="{FF2B5EF4-FFF2-40B4-BE49-F238E27FC236}">
                <a16:creationId xmlns:a16="http://schemas.microsoft.com/office/drawing/2014/main" id="{18A25F2E-7677-4766-885D-034908985BB6}"/>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55B091A-0448-4640-8424-907FC8A24A9E}"/>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31CA4B25-D841-48A9-8766-30106627E265}"/>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Inspect</a:t>
            </a:r>
          </a:p>
        </p:txBody>
      </p:sp>
      <p:sp>
        <p:nvSpPr>
          <p:cNvPr id="11" name="">
            <a:extLst xmlns:a="http://schemas.openxmlformats.org/drawingml/2006/main">
              <a:ext uri="{FF2B5EF4-FFF2-40B4-BE49-F238E27FC236}">
                <a16:creationId xmlns:a16="http://schemas.microsoft.com/office/drawing/2014/main" id="{87741D78-9529-4E16-B89E-FD69AE6854C4}"/>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Find dependent pipelines, metrics and model features.</a:t>
            </a:r>
          </a:p>
        </p:txBody>
      </p:sp>
      <p:sp>
        <p:nvSpPr>
          <p:cNvPr id="12" name="">
            <a:extLst xmlns:a="http://schemas.openxmlformats.org/drawingml/2006/main">
              <a:ext uri="{FF2B5EF4-FFF2-40B4-BE49-F238E27FC236}">
                <a16:creationId xmlns:a16="http://schemas.microsoft.com/office/drawing/2014/main" id="{3338AAA6-70C8-4287-A5E5-24FBA81C4B28}"/>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C500448-DE18-438E-A810-E522ACE82291}"/>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6124DBEC-89A6-4ABE-A129-167499DD14D5}"/>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Test</a:t>
            </a:r>
          </a:p>
        </p:txBody>
      </p:sp>
      <p:sp>
        <p:nvSpPr>
          <p:cNvPr id="15" name="">
            <a:extLst xmlns:a="http://schemas.openxmlformats.org/drawingml/2006/main">
              <a:ext uri="{FF2B5EF4-FFF2-40B4-BE49-F238E27FC236}">
                <a16:creationId xmlns:a16="http://schemas.microsoft.com/office/drawing/2014/main" id="{87104E17-15F4-462C-A1AE-B5AA02A1BAA9}"/>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outputs and compatibility for each consumer.</a:t>
            </a:r>
          </a:p>
        </p:txBody>
      </p:sp>
      <p:sp>
        <p:nvSpPr>
          <p:cNvPr id="16" name="">
            <a:extLst xmlns:a="http://schemas.openxmlformats.org/drawingml/2006/main">
              <a:ext uri="{FF2B5EF4-FFF2-40B4-BE49-F238E27FC236}">
                <a16:creationId xmlns:a16="http://schemas.microsoft.com/office/drawing/2014/main" id="{72B8EAFD-FBD1-4E79-8991-593F039E1476}"/>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9E2F579-F479-4876-948F-412E549A22F2}"/>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6CC41659-8EFE-4579-BC5A-A0984A6EDB54}"/>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Release</a:t>
            </a:r>
          </a:p>
        </p:txBody>
      </p:sp>
      <p:sp>
        <p:nvSpPr>
          <p:cNvPr id="19" name="">
            <a:extLst xmlns:a="http://schemas.openxmlformats.org/drawingml/2006/main">
              <a:ext uri="{FF2B5EF4-FFF2-40B4-BE49-F238E27FC236}">
                <a16:creationId xmlns:a16="http://schemas.microsoft.com/office/drawing/2014/main" id="{8E1F17CC-D02F-48A7-B8AC-2FABBD587B9D}"/>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Approve the contract and communicate effective dates.</a:t>
            </a:r>
          </a:p>
        </p:txBody>
      </p:sp>
      <p:sp>
        <p:nvSpPr>
          <p:cNvPr id="23" name="">
            <a:extLst xmlns:a="http://schemas.openxmlformats.org/drawingml/2006/main">
              <a:ext uri="{FF2B5EF4-FFF2-40B4-BE49-F238E27FC236}">
                <a16:creationId xmlns:a16="http://schemas.microsoft.com/office/drawing/2014/main" id="{3AB2FB34-CD1E-469A-B6D2-4F68F2FF33EF}"/>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F47AA2B6-D0C6-488B-A34B-6B70878C876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CBB0DFC0-98A4-4623-BDEF-4E2FC116EA8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58CFF98F-120E-4E5D-ACDF-363B3936946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12 / 23</a:t>
            </a:r>
          </a:p>
        </p:txBody>
      </p:sp>
    </p:spTree>
    <p:extLst>
      <p:ext uri="{BB962C8B-B14F-4D97-AF65-F5344CB8AC3E}">
        <p14:creationId xmlns:p14="http://schemas.microsoft.com/office/powerpoint/2010/main" val="981197542"/>
      </p:ext>
    </p:extLst>
  </p:cSld>
</p:sld>
</file>

<file path=ppt/slides/slide1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980a8e908e1466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7DE7471-7E81-4668-9AC0-2D3CA83D39E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Semantic definitions that analysts can trust</a:t>
            </a:r>
          </a:p>
        </p:txBody>
      </p:sp>
      <p:sp>
        <p:nvSpPr>
          <p:cNvPr id="3" name="">
            <a:extLst xmlns:a="http://schemas.openxmlformats.org/drawingml/2006/main">
              <a:ext uri="{FF2B5EF4-FFF2-40B4-BE49-F238E27FC236}">
                <a16:creationId xmlns:a16="http://schemas.microsoft.com/office/drawing/2014/main" id="{E8F1A74C-5DD2-4247-B831-67A86742C92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modeler connects physical fields to business measures.</a:t>
            </a:r>
          </a:p>
        </p:txBody>
      </p:sp>
      <p:sp>
        <p:nvSpPr>
          <p:cNvPr id="4" name="">
            <a:extLst xmlns:a="http://schemas.openxmlformats.org/drawingml/2006/main">
              <a:ext uri="{FF2B5EF4-FFF2-40B4-BE49-F238E27FC236}">
                <a16:creationId xmlns:a16="http://schemas.microsoft.com/office/drawing/2014/main" id="{DEC9076C-29FF-4279-8FA3-51B820282990}"/>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2A0F554-3B4A-4BB6-9FA4-ADB9B12174C3}"/>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Metric meaning</a:t>
            </a:r>
          </a:p>
        </p:txBody>
      </p:sp>
      <p:sp>
        <p:nvSpPr>
          <p:cNvPr id="6" name="">
            <a:extLst xmlns:a="http://schemas.openxmlformats.org/drawingml/2006/main">
              <a:ext uri="{FF2B5EF4-FFF2-40B4-BE49-F238E27FC236}">
                <a16:creationId xmlns:a16="http://schemas.microsoft.com/office/drawing/2014/main" id="{CCE1922D-68DA-4798-9BD7-A552445AC642}"/>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Define numerator, denominator, population and time basis with the business owner.</a:t>
            </a:r>
          </a:p>
        </p:txBody>
      </p:sp>
      <p:sp>
        <p:nvSpPr>
          <p:cNvPr id="7" name="">
            <a:extLst xmlns:a="http://schemas.openxmlformats.org/drawingml/2006/main">
              <a:ext uri="{FF2B5EF4-FFF2-40B4-BE49-F238E27FC236}">
                <a16:creationId xmlns:a16="http://schemas.microsoft.com/office/drawing/2014/main" id="{A34937AB-644F-465B-BBF4-92A8C59F4D3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80A48CC-8F89-4E27-B47D-8F81B72C7F1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Aggregation</a:t>
            </a:r>
          </a:p>
        </p:txBody>
      </p:sp>
      <p:sp>
        <p:nvSpPr>
          <p:cNvPr id="9" name="">
            <a:extLst xmlns:a="http://schemas.openxmlformats.org/drawingml/2006/main">
              <a:ext uri="{FF2B5EF4-FFF2-40B4-BE49-F238E27FC236}">
                <a16:creationId xmlns:a16="http://schemas.microsoft.com/office/drawing/2014/main" id="{8D30BC04-6CCE-4C3D-B98F-2A7DAF704211}"/>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State which measures can sum across entities or periods. Avoid summing balances across time.</a:t>
            </a:r>
          </a:p>
        </p:txBody>
      </p:sp>
      <p:sp>
        <p:nvSpPr>
          <p:cNvPr id="10" name="">
            <a:extLst xmlns:a="http://schemas.openxmlformats.org/drawingml/2006/main">
              <a:ext uri="{FF2B5EF4-FFF2-40B4-BE49-F238E27FC236}">
                <a16:creationId xmlns:a16="http://schemas.microsoft.com/office/drawing/2014/main" id="{91F2CA45-B351-4809-9E4A-A71B20F2125B}"/>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9E0EBF6-3E60-471E-865C-F6544A5CA52A}"/>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Version history</a:t>
            </a:r>
          </a:p>
        </p:txBody>
      </p:sp>
      <p:sp>
        <p:nvSpPr>
          <p:cNvPr id="12" name="">
            <a:extLst xmlns:a="http://schemas.openxmlformats.org/drawingml/2006/main">
              <a:ext uri="{FF2B5EF4-FFF2-40B4-BE49-F238E27FC236}">
                <a16:creationId xmlns:a16="http://schemas.microsoft.com/office/drawing/2014/main" id="{D2E6BEA8-9D62-4AE6-8773-6051FEC0B69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Retain definition changes and the reports that used each version.</a:t>
            </a:r>
          </a:p>
        </p:txBody>
      </p:sp>
      <p:sp>
        <p:nvSpPr>
          <p:cNvPr id="13" name="">
            <a:extLst xmlns:a="http://schemas.openxmlformats.org/drawingml/2006/main">
              <a:ext uri="{FF2B5EF4-FFF2-40B4-BE49-F238E27FC236}">
                <a16:creationId xmlns:a16="http://schemas.microsoft.com/office/drawing/2014/main" id="{9D7A5B7E-3C73-4592-B24A-06B9E769527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12F7776D-1C4D-4B90-B100-5D4C7346700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12D70A5-5831-42B3-9707-330825C87FC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13 / 23</a:t>
            </a:r>
          </a:p>
        </p:txBody>
      </p:sp>
    </p:spTree>
    <p:extLst>
      <p:ext uri="{BB962C8B-B14F-4D97-AF65-F5344CB8AC3E}">
        <p14:creationId xmlns:p14="http://schemas.microsoft.com/office/powerpoint/2010/main" val="1489404354"/>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b05ac5b59c54f1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DF25A5-1B86-4ACB-A431-3035511F063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model’s executable contract</a:t>
            </a:r>
          </a:p>
        </p:txBody>
      </p:sp>
      <p:sp>
        <p:nvSpPr>
          <p:cNvPr id="3" name="">
            <a:extLst xmlns:a="http://schemas.openxmlformats.org/drawingml/2006/main">
              <a:ext uri="{FF2B5EF4-FFF2-40B4-BE49-F238E27FC236}">
                <a16:creationId xmlns:a16="http://schemas.microsoft.com/office/drawing/2014/main" id="{B6EDFD2A-CE5F-410B-BCB3-6129EE76C44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Quality rules make intended relationships testable.</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Rule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Test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Failure treatment</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Identity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Key uniqueness and non-null IDs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Block affected publication</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Relationship</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Event refers to a known policy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Quarantine orphan records</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History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No overlapping validity intervals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Request steward correction</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Classification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Sensitive fields carry required tags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Restrict release pending review</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Business meaning</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Approved codes and amount signs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Return to the accountable owner</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16FFAB12-D33B-443B-978C-666CC2CC8A9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9502F14C-82A9-4CC6-A14F-4F3F38E2C81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8DDD758-88CA-4050-A2B7-34C2C52EEF8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14 / 23</a:t>
            </a:r>
          </a:p>
        </p:txBody>
      </p:sp>
    </p:spTree>
    <p:extLst>
      <p:ext uri="{BB962C8B-B14F-4D97-AF65-F5344CB8AC3E}">
        <p14:creationId xmlns:p14="http://schemas.microsoft.com/office/powerpoint/2010/main" val="990031539"/>
      </p:ext>
    </p:extLst>
  </p:cSld>
</p:sld>
</file>

<file path=ppt/slides/slide1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0063ad57281448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FBD83D-88FE-4A1A-BFC1-CFC89FA5A9E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is part of the model</a:t>
            </a:r>
          </a:p>
        </p:txBody>
      </p:sp>
      <p:sp>
        <p:nvSpPr>
          <p:cNvPr id="3" name="">
            <a:extLst xmlns:a="http://schemas.openxmlformats.org/drawingml/2006/main">
              <a:ext uri="{FF2B5EF4-FFF2-40B4-BE49-F238E27FC236}">
                <a16:creationId xmlns:a16="http://schemas.microsoft.com/office/drawing/2014/main" id="{910D989A-8B36-4784-9CE6-79B2BA534C8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Classification and relationships determine what consumers should be allowed to see.</a:t>
            </a:r>
          </a:p>
        </p:txBody>
      </p:sp>
      <p:sp>
        <p:nvSpPr>
          <p:cNvPr id="4" name="">
            <a:extLst xmlns:a="http://schemas.openxmlformats.org/drawingml/2006/main">
              <a:ext uri="{FF2B5EF4-FFF2-40B4-BE49-F238E27FC236}">
                <a16:creationId xmlns:a16="http://schemas.microsoft.com/office/drawing/2014/main" id="{39A72016-52AA-48FB-82FC-39691521DA09}"/>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4A56EF3-8FCF-4D9B-97CD-568413110C0D}"/>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Sensitive attributes</a:t>
            </a:r>
          </a:p>
        </p:txBody>
      </p:sp>
      <p:sp>
        <p:nvSpPr>
          <p:cNvPr id="6" name="">
            <a:extLst xmlns:a="http://schemas.openxmlformats.org/drawingml/2006/main">
              <a:ext uri="{FF2B5EF4-FFF2-40B4-BE49-F238E27FC236}">
                <a16:creationId xmlns:a16="http://schemas.microsoft.com/office/drawing/2014/main" id="{9AA50663-1496-4E1C-AF27-3769F1720053}"/>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Identify personal and financial fields at design time. Associate handling and retention rules.</a:t>
            </a:r>
          </a:p>
        </p:txBody>
      </p:sp>
      <p:sp>
        <p:nvSpPr>
          <p:cNvPr id="7" name="">
            <a:extLst xmlns:a="http://schemas.openxmlformats.org/drawingml/2006/main">
              <a:ext uri="{FF2B5EF4-FFF2-40B4-BE49-F238E27FC236}">
                <a16:creationId xmlns:a16="http://schemas.microsoft.com/office/drawing/2014/main" id="{98416827-17D9-40B0-85BB-1CA20E767338}"/>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4551751-AFF4-4C94-B1F4-852BE5509B3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Relationship exposure</a:t>
            </a:r>
          </a:p>
        </p:txBody>
      </p:sp>
      <p:sp>
        <p:nvSpPr>
          <p:cNvPr id="9" name="">
            <a:extLst xmlns:a="http://schemas.openxmlformats.org/drawingml/2006/main">
              <a:ext uri="{FF2B5EF4-FFF2-40B4-BE49-F238E27FC236}">
                <a16:creationId xmlns:a16="http://schemas.microsoft.com/office/drawing/2014/main" id="{BF4BC3EF-4CDA-4FFA-A651-4ED0C44E0F7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harmless field can reveal sensitive facts when joined. Review purpose and inference risks.</a:t>
            </a:r>
          </a:p>
        </p:txBody>
      </p:sp>
      <p:sp>
        <p:nvSpPr>
          <p:cNvPr id="10" name="">
            <a:extLst xmlns:a="http://schemas.openxmlformats.org/drawingml/2006/main">
              <a:ext uri="{FF2B5EF4-FFF2-40B4-BE49-F238E27FC236}">
                <a16:creationId xmlns:a16="http://schemas.microsoft.com/office/drawing/2014/main" id="{5BC82387-553D-4BA0-AFB6-B709533FE422}"/>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0CB2DC5-3CDE-4CA2-AA39-B7C5B35A322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Authorised views</a:t>
            </a:r>
          </a:p>
        </p:txBody>
      </p:sp>
      <p:sp>
        <p:nvSpPr>
          <p:cNvPr id="12" name="">
            <a:extLst xmlns:a="http://schemas.openxmlformats.org/drawingml/2006/main">
              <a:ext uri="{FF2B5EF4-FFF2-40B4-BE49-F238E27FC236}">
                <a16:creationId xmlns:a16="http://schemas.microsoft.com/office/drawing/2014/main" id="{AC68211C-A2D2-4DDC-ACC0-7AA7033824D5}"/>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Publish appropriate row and column scopes for each consumer rather than a universal extract.</a:t>
            </a:r>
          </a:p>
        </p:txBody>
      </p:sp>
      <p:sp>
        <p:nvSpPr>
          <p:cNvPr id="13" name="">
            <a:extLst xmlns:a="http://schemas.openxmlformats.org/drawingml/2006/main">
              <a:ext uri="{FF2B5EF4-FFF2-40B4-BE49-F238E27FC236}">
                <a16:creationId xmlns:a16="http://schemas.microsoft.com/office/drawing/2014/main" id="{B919A3FA-78B6-4A7F-87B0-08187C1757A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155CC885-6D81-412B-BBB9-54108EA6E0C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A8944421-67B7-4A0A-B59D-3DC55DDED18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15 / 23</a:t>
            </a:r>
          </a:p>
        </p:txBody>
      </p:sp>
    </p:spTree>
    <p:extLst>
      <p:ext uri="{BB962C8B-B14F-4D97-AF65-F5344CB8AC3E}">
        <p14:creationId xmlns:p14="http://schemas.microsoft.com/office/powerpoint/2010/main" val="15698118"/>
      </p:ext>
    </p:extLst>
  </p:cSld>
</p:sld>
</file>

<file path=ppt/slides/slide16.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22bd699347c407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BDA12C-AF38-4A43-ABD7-17836AF136A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The model across GeneData</a:t>
            </a:r>
          </a:p>
        </p:txBody>
      </p:sp>
      <p:sp>
        <p:nvSpPr>
          <p:cNvPr id="3" name="">
            <a:extLst xmlns:a="http://schemas.openxmlformats.org/drawingml/2006/main">
              <a:ext uri="{FF2B5EF4-FFF2-40B4-BE49-F238E27FC236}">
                <a16:creationId xmlns:a16="http://schemas.microsoft.com/office/drawing/2014/main" id="{98709FCF-CC54-44DD-9FC8-A22372A946B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The same business meaning supports engineering, analysis and AI.</a:t>
            </a:r>
          </a:p>
        </p:txBody>
      </p:sp>
      <p:sp>
        <p:nvSpPr>
          <p:cNvPr id="4" name="">
            <a:extLst xmlns:a="http://schemas.openxmlformats.org/drawingml/2006/main">
              <a:ext uri="{FF2B5EF4-FFF2-40B4-BE49-F238E27FC236}">
                <a16:creationId xmlns:a16="http://schemas.microsoft.com/office/drawing/2014/main" id="{48DAF8AF-CB9A-40F8-8F08-A0A53C93EE98}"/>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C93EEAC-CE2B-46C7-8EAF-DD4A84FC6270}"/>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Definition and implementation</a:t>
            </a:r>
          </a:p>
        </p:txBody>
      </p:sp>
      <p:sp>
        <p:nvSpPr>
          <p:cNvPr id="6" name="">
            <a:extLst xmlns:a="http://schemas.openxmlformats.org/drawingml/2006/main">
              <a:ext uri="{FF2B5EF4-FFF2-40B4-BE49-F238E27FC236}">
                <a16:creationId xmlns:a16="http://schemas.microsoft.com/office/drawing/2014/main" id="{C76D61B4-360E-49E0-818C-28C8488FD675}"/>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Business glossary and ownership</a:t>
            </a:r>
          </a:p>
        </p:txBody>
      </p:sp>
      <p:sp>
        <p:nvSpPr>
          <p:cNvPr id="7" name="">
            <a:extLst xmlns:a="http://schemas.openxmlformats.org/drawingml/2006/main">
              <a:ext uri="{FF2B5EF4-FFF2-40B4-BE49-F238E27FC236}">
                <a16:creationId xmlns:a16="http://schemas.microsoft.com/office/drawing/2014/main" id="{CAE1D05F-FA90-47C2-B08B-D12920ADAFDC}"/>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Logical relationships and mapping</a:t>
            </a:r>
          </a:p>
        </p:txBody>
      </p:sp>
      <p:sp>
        <p:nvSpPr>
          <p:cNvPr id="8" name="">
            <a:extLst xmlns:a="http://schemas.openxmlformats.org/drawingml/2006/main">
              <a:ext uri="{FF2B5EF4-FFF2-40B4-BE49-F238E27FC236}">
                <a16:creationId xmlns:a16="http://schemas.microsoft.com/office/drawing/2014/main" id="{01EC2BB8-3591-4645-8116-ABD1720D27DD}"/>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Versioned schemas and quality rules</a:t>
            </a:r>
          </a:p>
        </p:txBody>
      </p:sp>
      <p:sp>
        <p:nvSpPr>
          <p:cNvPr id="9" name="">
            <a:extLst xmlns:a="http://schemas.openxmlformats.org/drawingml/2006/main">
              <a:ext uri="{FF2B5EF4-FFF2-40B4-BE49-F238E27FC236}">
                <a16:creationId xmlns:a16="http://schemas.microsoft.com/office/drawing/2014/main" id="{3E960A4E-797D-491E-AF05-7D7B94C5067D}"/>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2442FF4-496C-431A-843E-FBED85CB2A41}"/>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Consuming teams</a:t>
            </a:r>
          </a:p>
        </p:txBody>
      </p:sp>
      <p:sp>
        <p:nvSpPr>
          <p:cNvPr id="11" name="">
            <a:extLst xmlns:a="http://schemas.openxmlformats.org/drawingml/2006/main">
              <a:ext uri="{FF2B5EF4-FFF2-40B4-BE49-F238E27FC236}">
                <a16:creationId xmlns:a16="http://schemas.microsoft.com/office/drawing/2014/main" id="{21715C20-C120-490C-97E3-9C50346DD3F8}"/>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Engineers implement the contract</a:t>
            </a:r>
          </a:p>
        </p:txBody>
      </p:sp>
      <p:sp>
        <p:nvSpPr>
          <p:cNvPr id="12" name="">
            <a:extLst xmlns:a="http://schemas.openxmlformats.org/drawingml/2006/main">
              <a:ext uri="{FF2B5EF4-FFF2-40B4-BE49-F238E27FC236}">
                <a16:creationId xmlns:a16="http://schemas.microsoft.com/office/drawing/2014/main" id="{0A4F0A55-C553-4341-A26A-EF33473EFFB7}"/>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Analysts use approved measures</a:t>
            </a:r>
          </a:p>
        </p:txBody>
      </p:sp>
      <p:sp>
        <p:nvSpPr>
          <p:cNvPr id="13" name="">
            <a:extLst xmlns:a="http://schemas.openxmlformats.org/drawingml/2006/main">
              <a:ext uri="{FF2B5EF4-FFF2-40B4-BE49-F238E27FC236}">
                <a16:creationId xmlns:a16="http://schemas.microsoft.com/office/drawing/2014/main" id="{96500FDF-45BD-4643-B70A-50B56E823B59}"/>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Scientists reuse temporal definitions</a:t>
            </a:r>
          </a:p>
        </p:txBody>
      </p:sp>
      <p:sp>
        <p:nvSpPr>
          <p:cNvPr id="14" name="">
            <a:extLst xmlns:a="http://schemas.openxmlformats.org/drawingml/2006/main">
              <a:ext uri="{FF2B5EF4-FFF2-40B4-BE49-F238E27FC236}">
                <a16:creationId xmlns:a16="http://schemas.microsoft.com/office/drawing/2014/main" id="{E6B989AB-D8A9-4E59-8153-6FF8D6508F01}"/>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E4B3C2B-0BA9-412C-94EB-86D8C422BC19}"/>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Lineage connects the business concept to datasets, reports and model inputs</a:t>
            </a:r>
          </a:p>
        </p:txBody>
      </p:sp>
      <p:sp>
        <p:nvSpPr>
          <p:cNvPr id="16" name="">
            <a:extLst xmlns:a="http://schemas.openxmlformats.org/drawingml/2006/main">
              <a:ext uri="{FF2B5EF4-FFF2-40B4-BE49-F238E27FC236}">
                <a16:creationId xmlns:a16="http://schemas.microsoft.com/office/drawing/2014/main" id="{F27EDE13-C1A5-456F-96C0-72F63E7421E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25E257A3-2A75-4984-8D9C-0E6698D0445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B317D291-A43F-4012-9753-919637949DC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16 / 23</a:t>
            </a:r>
          </a:p>
        </p:txBody>
      </p:sp>
    </p:spTree>
    <p:extLst>
      <p:ext uri="{BB962C8B-B14F-4D97-AF65-F5344CB8AC3E}">
        <p14:creationId xmlns:p14="http://schemas.microsoft.com/office/powerpoint/2010/main" val="1054378494"/>
      </p:ext>
    </p:extLst>
  </p:cSld>
</p:sld>
</file>

<file path=ppt/slides/slide1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817122614c54aa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BB645D-79D1-4973-BBA6-1B58BC2541E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Other complex modelling scenarios</a:t>
            </a:r>
          </a:p>
        </p:txBody>
      </p:sp>
      <p:sp>
        <p:nvSpPr>
          <p:cNvPr id="3" name="">
            <a:extLst xmlns:a="http://schemas.openxmlformats.org/drawingml/2006/main">
              <a:ext uri="{FF2B5EF4-FFF2-40B4-BE49-F238E27FC236}">
                <a16:creationId xmlns:a16="http://schemas.microsoft.com/office/drawing/2014/main" id="{E1C19B24-7C93-42AC-8527-E71EE462DA8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Shared modelling disciplines apply across industries.</a:t>
            </a:r>
          </a:p>
        </p:txBody>
      </p:sp>
      <p:sp>
        <p:nvSpPr>
          <p:cNvPr id="4" name="">
            <a:extLst xmlns:a="http://schemas.openxmlformats.org/drawingml/2006/main">
              <a:ext uri="{FF2B5EF4-FFF2-40B4-BE49-F238E27FC236}">
                <a16:creationId xmlns:a16="http://schemas.microsoft.com/office/drawing/2014/main" id="{D8363191-8DD8-432A-9AD3-A397A1D24371}"/>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62E83CD-C563-4AFE-8328-362B1A835CDC}"/>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Banking entities</a:t>
            </a:r>
          </a:p>
        </p:txBody>
      </p:sp>
      <p:sp>
        <p:nvSpPr>
          <p:cNvPr id="6" name="">
            <a:extLst xmlns:a="http://schemas.openxmlformats.org/drawingml/2006/main">
              <a:ext uri="{FF2B5EF4-FFF2-40B4-BE49-F238E27FC236}">
                <a16:creationId xmlns:a16="http://schemas.microsoft.com/office/drawing/2014/main" id="{687E8CB9-AE82-4C7B-B4AF-6FDD02C11A58}"/>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Distinguish customer, account, facility and counterparty. Preserve booking entity and currency context.</a:t>
            </a:r>
          </a:p>
        </p:txBody>
      </p:sp>
      <p:sp>
        <p:nvSpPr>
          <p:cNvPr id="7" name="">
            <a:extLst xmlns:a="http://schemas.openxmlformats.org/drawingml/2006/main">
              <a:ext uri="{FF2B5EF4-FFF2-40B4-BE49-F238E27FC236}">
                <a16:creationId xmlns:a16="http://schemas.microsoft.com/office/drawing/2014/main" id="{406AC27C-61F4-4065-B5CE-4542F9702DA0}"/>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4CA0564-0CB5-4FED-B517-59B8F266E8B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Retail hierarchy</a:t>
            </a:r>
          </a:p>
        </p:txBody>
      </p:sp>
      <p:sp>
        <p:nvSpPr>
          <p:cNvPr id="9" name="">
            <a:extLst xmlns:a="http://schemas.openxmlformats.org/drawingml/2006/main">
              <a:ext uri="{FF2B5EF4-FFF2-40B4-BE49-F238E27FC236}">
                <a16:creationId xmlns:a16="http://schemas.microsoft.com/office/drawing/2014/main" id="{6D57CF7E-7413-42F4-AB35-8C1EE8912109}"/>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Version product, assortment and channel relationships without rewriting historical comparisons.</a:t>
            </a:r>
          </a:p>
        </p:txBody>
      </p:sp>
      <p:sp>
        <p:nvSpPr>
          <p:cNvPr id="10" name="">
            <a:extLst xmlns:a="http://schemas.openxmlformats.org/drawingml/2006/main">
              <a:ext uri="{FF2B5EF4-FFF2-40B4-BE49-F238E27FC236}">
                <a16:creationId xmlns:a16="http://schemas.microsoft.com/office/drawing/2014/main" id="{491D80AC-6A0D-40C0-8988-6083DC3AD80B}"/>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F76389D-4C93-439B-AAFB-83688796A83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Manufacturing assets</a:t>
            </a:r>
          </a:p>
        </p:txBody>
      </p:sp>
      <p:sp>
        <p:nvSpPr>
          <p:cNvPr id="12" name="">
            <a:extLst xmlns:a="http://schemas.openxmlformats.org/drawingml/2006/main">
              <a:ext uri="{FF2B5EF4-FFF2-40B4-BE49-F238E27FC236}">
                <a16:creationId xmlns:a16="http://schemas.microsoft.com/office/drawing/2014/main" id="{27D69DD0-7AA2-45AC-A3A2-9A85FF09F829}"/>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Connect equipment, location and service events. Model changes in asset ownership and configuration.</a:t>
            </a:r>
          </a:p>
        </p:txBody>
      </p:sp>
      <p:sp>
        <p:nvSpPr>
          <p:cNvPr id="13" name="">
            <a:extLst xmlns:a="http://schemas.openxmlformats.org/drawingml/2006/main">
              <a:ext uri="{FF2B5EF4-FFF2-40B4-BE49-F238E27FC236}">
                <a16:creationId xmlns:a16="http://schemas.microsoft.com/office/drawing/2014/main" id="{C42C6EBC-CE91-4B26-B224-55B67E225C7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05CABEC0-7246-4CD8-BC86-292F6CE05FD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F9132E0B-4397-4459-B322-4BEB8759574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17 / 23</a:t>
            </a:r>
          </a:p>
        </p:txBody>
      </p:sp>
    </p:spTree>
    <p:extLst>
      <p:ext uri="{BB962C8B-B14F-4D97-AF65-F5344CB8AC3E}">
        <p14:creationId xmlns:p14="http://schemas.microsoft.com/office/powerpoint/2010/main" val="1114587209"/>
      </p:ext>
    </p:extLst>
  </p:cSld>
</p:sld>
</file>

<file path=ppt/slides/slide1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3ee31785d264c8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1E85CD-5B7D-4063-9D03-DF7783C4C9D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Less repeated definition work</a:t>
            </a:r>
          </a:p>
        </p:txBody>
      </p:sp>
      <p:sp>
        <p:nvSpPr>
          <p:cNvPr id="3" name="">
            <a:extLst xmlns:a="http://schemas.openxmlformats.org/drawingml/2006/main">
              <a:ext uri="{FF2B5EF4-FFF2-40B4-BE49-F238E27FC236}">
                <a16:creationId xmlns:a16="http://schemas.microsoft.com/office/drawing/2014/main" id="{E275E06A-9721-4539-B803-0DFD9E939B1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Illustration: 12 consuming teams spend 10 hours per quarter reconciling definitions.</a:t>
            </a:r>
          </a:p>
        </p:txBody>
      </p:sp>
      <p:sp>
        <p:nvSpPr>
          <p:cNvPr id="4" name="">
            <a:extLst xmlns:a="http://schemas.openxmlformats.org/drawingml/2006/main">
              <a:ext uri="{FF2B5EF4-FFF2-40B4-BE49-F238E27FC236}">
                <a16:creationId xmlns:a16="http://schemas.microsoft.com/office/drawing/2014/main" id="{43C7EF95-AA59-4C61-8C67-4F934CED3ADA}"/>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Annual definition-reconciliation hours</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e93b7c0482a641e3"/>
          </a:graphicData>
        </a:graphic>
      </p:graphicFrame>
      <p:sp>
        <p:nvSpPr>
          <p:cNvPr id="6" name="">
            <a:extLst xmlns:a="http://schemas.openxmlformats.org/drawingml/2006/main">
              <a:ext uri="{FF2B5EF4-FFF2-40B4-BE49-F238E27FC236}">
                <a16:creationId xmlns:a16="http://schemas.microsoft.com/office/drawing/2014/main" id="{E2EEE089-3CDE-459D-81B5-0A597CE2EB69}"/>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5664453-26A1-4869-B9FF-C1D717FCF8E5}"/>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288 hours</a:t>
            </a:r>
          </a:p>
        </p:txBody>
      </p:sp>
      <p:sp>
        <p:nvSpPr>
          <p:cNvPr id="8" name="">
            <a:extLst xmlns:a="http://schemas.openxmlformats.org/drawingml/2006/main">
              <a:ext uri="{FF2B5EF4-FFF2-40B4-BE49-F238E27FC236}">
                <a16:creationId xmlns:a16="http://schemas.microsoft.com/office/drawing/2014/main" id="{CD18D36E-242D-49BB-BD1E-0B08358612CC}"/>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Potential capacity</a:t>
            </a:r>
          </a:p>
        </p:txBody>
      </p:sp>
      <p:sp>
        <p:nvSpPr>
          <p:cNvPr id="9" name="">
            <a:extLst xmlns:a="http://schemas.openxmlformats.org/drawingml/2006/main">
              <a:ext uri="{FF2B5EF4-FFF2-40B4-BE49-F238E27FC236}">
                <a16:creationId xmlns:a16="http://schemas.microsoft.com/office/drawing/2014/main" id="{BE289B83-E2FA-459B-80D3-28641C481A3E}"/>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12 teams × 4 quarters × (10 − 4) hours. Measure actual rework before rollout.</a:t>
            </a:r>
          </a:p>
        </p:txBody>
      </p:sp>
      <p:sp>
        <p:nvSpPr>
          <p:cNvPr id="10" name="">
            <a:extLst xmlns:a="http://schemas.openxmlformats.org/drawingml/2006/main">
              <a:ext uri="{FF2B5EF4-FFF2-40B4-BE49-F238E27FC236}">
                <a16:creationId xmlns:a16="http://schemas.microsoft.com/office/drawing/2014/main" id="{8C3FAC35-DB41-4CD3-BF12-EC72C0A4334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C4C4880E-0AB7-4151-A279-3E348B294AF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2F988210-2E56-4C6B-8945-36BA74007DD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18 / 23</a:t>
            </a:r>
          </a:p>
        </p:txBody>
      </p:sp>
    </p:spTree>
    <p:extLst>
      <p:ext uri="{BB962C8B-B14F-4D97-AF65-F5344CB8AC3E}">
        <p14:creationId xmlns:p14="http://schemas.microsoft.com/office/powerpoint/2010/main" val="1770029865"/>
      </p:ext>
    </p:extLst>
  </p:cSld>
</p:sld>
</file>

<file path=ppt/slides/slide1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67931baa52c462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0E3CC6C-73E3-4F18-BE25-D3853AD2C13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Acceptance tests for a reusable model</a:t>
            </a:r>
          </a:p>
        </p:txBody>
      </p:sp>
      <p:sp>
        <p:nvSpPr>
          <p:cNvPr id="3" name="">
            <a:extLst xmlns:a="http://schemas.openxmlformats.org/drawingml/2006/main">
              <a:ext uri="{FF2B5EF4-FFF2-40B4-BE49-F238E27FC236}">
                <a16:creationId xmlns:a16="http://schemas.microsoft.com/office/drawing/2014/main" id="{7ED34C19-3E09-4201-AB05-16E6035B46E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model is complete when consuming teams can use and challenge it.</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Test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Evidence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owner</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Historical reconstruction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Known past report reproduces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Finance or business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Join safety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No unintended row 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Analyst and Engineer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Change impact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Affected consumers identified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Data product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Privacy boundary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Unauthorised joins or fields denied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Security owner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Version clarity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Definitions and dates discoverable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Data steward</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26D02A14-9FF1-4871-BC51-7EADBA51F5D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6523F62A-4E59-4516-B1BB-94384D1FEAF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A137B60-A32D-4CEC-8472-F34E38C7884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19 / 23</a:t>
            </a:r>
          </a:p>
        </p:txBody>
      </p:sp>
    </p:spTree>
    <p:extLst>
      <p:ext uri="{BB962C8B-B14F-4D97-AF65-F5344CB8AC3E}">
        <p14:creationId xmlns:p14="http://schemas.microsoft.com/office/powerpoint/2010/main" val="1636902036"/>
      </p:ext>
    </p:extLst>
  </p:cSld>
</p:sld>
</file>

<file path=ppt/slides/slide2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ce384578225457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B973FA2-BFC3-4417-BE7A-D80DE8AF9BA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EF77A3C3-F035-4714-9B25-AB68D5304B9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Business glossary and conceptual model</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Source mapping and executable contracts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Versioned model with consumer acceptance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History and join tests accepted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AC05167C-53B9-4639-A3CC-B4A7F0EF877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AA1F9FB6-C41D-4737-87B4-3A8F0E22EA3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CFC703B3-2DED-4B1A-A138-0C5FCC16D30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20 / 23</a:t>
            </a:r>
          </a:p>
        </p:txBody>
      </p:sp>
    </p:spTree>
    <p:extLst>
      <p:ext uri="{BB962C8B-B14F-4D97-AF65-F5344CB8AC3E}">
        <p14:creationId xmlns:p14="http://schemas.microsoft.com/office/powerpoint/2010/main" val="876407415"/>
      </p:ext>
    </p:extLst>
  </p:cSld>
</p:sld>
</file>

<file path=ppt/slides/slide2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94d590815894f6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85E702-D790-479A-92F8-C19B4F6FC12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BF69289F-663C-4D75-8E5B-8E3FCDE80BD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F938356A-9951-4EA3-ACB1-65544A6CFC8A}"/>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0275E26-D50F-498D-A3B7-FFF63EA225F8}"/>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B21EA321-CBDD-4BC8-BCE0-470641C5476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43050A1B-5D50-40CC-88E9-61DEFD12932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EBE005B-FCA6-4FB5-9709-90793597057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A5BDDF80-A2D1-439E-8015-B11AC41EF876}"/>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73C81488-3229-4172-B324-5DF49AFCC492}"/>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AEA0D72-1956-4B30-AC21-BC47664C3075}"/>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F3CAA970-540B-4BD4-A436-78ED4FE6A35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E99069DC-9AFE-434E-9214-8C4FBA7C434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4B159078-9F7F-47EA-83A1-7999B35DB41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FBAEAE12-7A26-4786-91E5-C6BA780919D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21 / 23</a:t>
            </a:r>
          </a:p>
        </p:txBody>
      </p:sp>
    </p:spTree>
    <p:extLst>
      <p:ext uri="{BB962C8B-B14F-4D97-AF65-F5344CB8AC3E}">
        <p14:creationId xmlns:p14="http://schemas.microsoft.com/office/powerpoint/2010/main" val="1689161569"/>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40ffdb6836e4c9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C7C837-A47D-49E9-8015-2AEE3CFC41B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4B7E3B4F-C201-4DEC-9E4C-9747DE95DF4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7404F63E-FDC4-4303-88D2-D9A1B7A11386}"/>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B0808136-ABA9-4922-8B74-5E1223A62415}"/>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4108C9C2-0781-4C5B-85D8-6A090B5A68B8}"/>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0D886AFC-D7D7-47C8-8F34-ABD618A036B4}"/>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data.genellipse.ai/product/data-management</a:t>
            </a:r>
          </a:p>
        </p:txBody>
      </p:sp>
      <p:sp>
        <p:nvSpPr>
          <p:cNvPr id="8" name="">
            <a:extLst xmlns:a="http://schemas.openxmlformats.org/drawingml/2006/main">
              <a:ext uri="{FF2B5EF4-FFF2-40B4-BE49-F238E27FC236}">
                <a16:creationId xmlns:a16="http://schemas.microsoft.com/office/drawing/2014/main" id="{B7A3AFFD-66BB-44C5-B8B3-3D68BC8E8E20}"/>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B3E28467-184D-49DF-936E-8CFB73FD4498}"/>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8C36894B-760A-4A98-9FBB-D0F89D2D259B}"/>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18973E0A-F693-4D5B-8DFE-2ED3C3EB2D30}"/>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0A514D89-8282-4BA8-A40B-577DE14A056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064A750D-3A01-4F55-A16A-5463D80382D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B5D98B39-D854-4E93-8416-5ED32562A12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23</a:t>
            </a:r>
          </a:p>
        </p:txBody>
      </p:sp>
    </p:spTree>
    <p:extLst>
      <p:ext uri="{BB962C8B-B14F-4D97-AF65-F5344CB8AC3E}">
        <p14:creationId xmlns:p14="http://schemas.microsoft.com/office/powerpoint/2010/main" val="136490161"/>
      </p:ext>
    </p:extLst>
  </p:cSld>
</p:sld>
</file>

<file path=ppt/slides/slide23.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b2d2ff2409f42d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eeb4c3322464368"/>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18690A7-BFDF-4C8A-BCEA-5D7611E7E278}"/>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FF48DAE7-4B20-4CB5-812E-7767166F57F2}"/>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98603B4E-995D-4935-96F3-7767BA26034D}"/>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5966f469177c42bd"/>
              </a:rPr>
              <a:t>Genellipse.com</a:t>
            </a:r>
          </a:p>
        </p:txBody>
      </p:sp>
      <p:sp>
        <p:nvSpPr>
          <p:cNvPr id="6" name="">
            <a:extLst xmlns:a="http://schemas.openxmlformats.org/drawingml/2006/main">
              <a:ext uri="{FF2B5EF4-FFF2-40B4-BE49-F238E27FC236}">
                <a16:creationId xmlns:a16="http://schemas.microsoft.com/office/drawing/2014/main" id="{1913A845-BDD6-4019-96D1-4BD6E6FF9E87}"/>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ef81bbd11b4f4bbb"/>
              </a:rPr>
              <a:t>info@genellipse.com</a:t>
            </a:r>
          </a:p>
        </p:txBody>
      </p:sp>
      <p:sp>
        <p:nvSpPr>
          <p:cNvPr id="7" name="">
            <a:extLst xmlns:a="http://schemas.openxmlformats.org/drawingml/2006/main">
              <a:ext uri="{FF2B5EF4-FFF2-40B4-BE49-F238E27FC236}">
                <a16:creationId xmlns:a16="http://schemas.microsoft.com/office/drawing/2014/main" id="{75CAED43-EB70-463F-88D4-0FBE7EA9E4E4}"/>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0c98070f71914353"/>
              </a:rPr>
              <a:t>data.genellipse.ai</a:t>
            </a:r>
          </a:p>
        </p:txBody>
      </p:sp>
      <p:sp>
        <p:nvSpPr>
          <p:cNvPr id="8" name="">
            <a:extLst xmlns:a="http://schemas.openxmlformats.org/drawingml/2006/main">
              <a:ext uri="{FF2B5EF4-FFF2-40B4-BE49-F238E27FC236}">
                <a16:creationId xmlns:a16="http://schemas.microsoft.com/office/drawing/2014/main" id="{3982ADC5-3EF9-4F9A-BDCC-9F6A1994657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08729176-AF48-4DB0-A876-1EA0CAF85BB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E1602A6B-EAED-4E54-A5F3-5398A3DD440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23 / 23</a:t>
            </a:r>
          </a:p>
        </p:txBody>
      </p:sp>
    </p:spTree>
    <p:extLst>
      <p:ext uri="{BB962C8B-B14F-4D97-AF65-F5344CB8AC3E}">
        <p14:creationId xmlns:p14="http://schemas.microsoft.com/office/powerpoint/2010/main" val="1471156085"/>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2026-09-27T22:14:04.5230000Z</dcterms:created>
  <dcterms:modified xsi:type="dcterms:W3CDTF">2026-09-27T22:14:04.5230000Z</dcterms:modified>
</coreProperties>
</file>