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charts/chart1.xml" ContentType="application/vnd.openxmlformats-officedocument.drawingml.chart+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f471b51d9017441a" /><Relationship Type="http://schemas.openxmlformats.org/officeDocument/2006/relationships/extended-properties" Target="/docProps/app.xml" Id="Re67a501c7ccc4b42" /><Relationship Type="http://schemas.openxmlformats.org/officeDocument/2006/relationships/officeDocument" Target="/ppt/presentation.xml" Id="Ra025d0ea063f4253" /></Relationships>
</file>

<file path=ppt/presentation.xml><?xml version="1.0" encoding="utf-8"?>
<p:presentation xmlns:p="http://schemas.openxmlformats.org/presentationml/2006/main">
  <p:sldMasterIdLst>
    <p:sldMasterId xmlns:r="http://schemas.openxmlformats.org/officeDocument/2006/relationships" id="2147483648" r:id="R952c59720e814340"/>
  </p:sldMasterIdLst>
  <p:notesMasterIdLst>
    <p:notesMasterId xmlns:r="http://schemas.openxmlformats.org/officeDocument/2006/relationships" r:id="Ra89d674968ac4961"/>
  </p:notesMasterIdLst>
  <p:sldIdLst>
    <p:sldId xmlns:r="http://schemas.openxmlformats.org/officeDocument/2006/relationships" id="256" r:id="R01b9ad1fbb9e46f7"/>
    <p:sldId xmlns:r="http://schemas.openxmlformats.org/officeDocument/2006/relationships" id="257" r:id="R90ac5801b29f449d"/>
    <p:sldId xmlns:r="http://schemas.openxmlformats.org/officeDocument/2006/relationships" id="258" r:id="R43d2205922bf4634"/>
    <p:sldId xmlns:r="http://schemas.openxmlformats.org/officeDocument/2006/relationships" id="259" r:id="Rf93a6dc6d35e4d1e"/>
    <p:sldId xmlns:r="http://schemas.openxmlformats.org/officeDocument/2006/relationships" id="260" r:id="Rd3de9f736846486e"/>
    <p:sldId xmlns:r="http://schemas.openxmlformats.org/officeDocument/2006/relationships" id="261" r:id="Redfcbce9e5554838"/>
    <p:sldId xmlns:r="http://schemas.openxmlformats.org/officeDocument/2006/relationships" id="262" r:id="R1aa82cf7d9fc4be8"/>
    <p:sldId xmlns:r="http://schemas.openxmlformats.org/officeDocument/2006/relationships" id="263" r:id="R49e4a3c0deff4453"/>
    <p:sldId xmlns:r="http://schemas.openxmlformats.org/officeDocument/2006/relationships" id="264" r:id="Rd58510a1ef2140cd"/>
    <p:sldId xmlns:r="http://schemas.openxmlformats.org/officeDocument/2006/relationships" id="265" r:id="Rc0d1da19bc5d4319"/>
    <p:sldId xmlns:r="http://schemas.openxmlformats.org/officeDocument/2006/relationships" id="266" r:id="R2a89fe1540924791"/>
    <p:sldId xmlns:r="http://schemas.openxmlformats.org/officeDocument/2006/relationships" id="267" r:id="R75327151d898479a"/>
    <p:sldId xmlns:r="http://schemas.openxmlformats.org/officeDocument/2006/relationships" id="268" r:id="R136e44d7680f4512"/>
    <p:sldId xmlns:r="http://schemas.openxmlformats.org/officeDocument/2006/relationships" id="269" r:id="R0031b4b497224efd"/>
    <p:sldId xmlns:r="http://schemas.openxmlformats.org/officeDocument/2006/relationships" id="270" r:id="R4d998caf67a7461b"/>
    <p:sldId xmlns:r="http://schemas.openxmlformats.org/officeDocument/2006/relationships" id="271" r:id="Re670ad4e452a4c8b"/>
    <p:sldId xmlns:r="http://schemas.openxmlformats.org/officeDocument/2006/relationships" id="272" r:id="Reb0b01dd33144c93"/>
    <p:sldId xmlns:r="http://schemas.openxmlformats.org/officeDocument/2006/relationships" id="273" r:id="R7408021263524488"/>
    <p:sldId xmlns:r="http://schemas.openxmlformats.org/officeDocument/2006/relationships" id="274" r:id="R29a7f04a6b2c4a33"/>
    <p:sldId xmlns:r="http://schemas.openxmlformats.org/officeDocument/2006/relationships" id="275" r:id="Rec98f5612a834d72"/>
    <p:sldId xmlns:r="http://schemas.openxmlformats.org/officeDocument/2006/relationships" id="276" r:id="R3f96c45701364321"/>
    <p:sldId xmlns:r="http://schemas.openxmlformats.org/officeDocument/2006/relationships" id="277" r:id="R337055b661674166"/>
    <p:sldId xmlns:r="http://schemas.openxmlformats.org/officeDocument/2006/relationships" id="278" r:id="Rc822fc7d00314c7a"/>
    <p:sldId xmlns:r="http://schemas.openxmlformats.org/officeDocument/2006/relationships" id="279" r:id="R18fe616a038c442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362fe4576634c27" /><Relationship Type="http://schemas.openxmlformats.org/officeDocument/2006/relationships/slideMaster" Target="/ppt/slideMasters/slideMaster1.xml" Id="R952c59720e814340" /><Relationship Type="http://schemas.openxmlformats.org/officeDocument/2006/relationships/notesMaster" Target="/ppt/notesMasters/notesMaster1.xml" Id="Ra89d674968ac4961" /><Relationship Type="http://schemas.openxmlformats.org/officeDocument/2006/relationships/presProps" Target="/ppt/presProps.xml" Id="R0c0b3d8a623c4f89" /><Relationship Type="http://schemas.openxmlformats.org/officeDocument/2006/relationships/tableStyles" Target="/ppt/tableStyles.xml" Id="R1b04da5fcc7b4b4f" /><Relationship Type="http://schemas.openxmlformats.org/officeDocument/2006/relationships/slide" Target="/ppt/slides/slide1.xml" Id="R01b9ad1fbb9e46f7" /><Relationship Type="http://schemas.openxmlformats.org/officeDocument/2006/relationships/slide" Target="/ppt/slides/slide2.xml" Id="R90ac5801b29f449d" /><Relationship Type="http://schemas.openxmlformats.org/officeDocument/2006/relationships/slide" Target="/ppt/slides/slide3.xml" Id="R43d2205922bf4634" /><Relationship Type="http://schemas.openxmlformats.org/officeDocument/2006/relationships/slide" Target="/ppt/slides/slide4.xml" Id="Rf93a6dc6d35e4d1e" /><Relationship Type="http://schemas.openxmlformats.org/officeDocument/2006/relationships/slide" Target="/ppt/slides/slide5.xml" Id="Rd3de9f736846486e" /><Relationship Type="http://schemas.openxmlformats.org/officeDocument/2006/relationships/slide" Target="/ppt/slides/slide6.xml" Id="Redfcbce9e5554838" /><Relationship Type="http://schemas.openxmlformats.org/officeDocument/2006/relationships/slide" Target="/ppt/slides/slide7.xml" Id="R1aa82cf7d9fc4be8" /><Relationship Type="http://schemas.openxmlformats.org/officeDocument/2006/relationships/slide" Target="/ppt/slides/slide8.xml" Id="R49e4a3c0deff4453" /><Relationship Type="http://schemas.openxmlformats.org/officeDocument/2006/relationships/slide" Target="/ppt/slides/slide9.xml" Id="Rd58510a1ef2140cd" /><Relationship Type="http://schemas.openxmlformats.org/officeDocument/2006/relationships/slide" Target="/ppt/slides/slide10.xml" Id="Rc0d1da19bc5d4319" /><Relationship Type="http://schemas.openxmlformats.org/officeDocument/2006/relationships/slide" Target="/ppt/slides/slide11.xml" Id="R2a89fe1540924791" /><Relationship Type="http://schemas.openxmlformats.org/officeDocument/2006/relationships/slide" Target="/ppt/slides/slide12.xml" Id="R75327151d898479a" /><Relationship Type="http://schemas.openxmlformats.org/officeDocument/2006/relationships/slide" Target="/ppt/slides/slide13.xml" Id="R136e44d7680f4512" /><Relationship Type="http://schemas.openxmlformats.org/officeDocument/2006/relationships/slide" Target="/ppt/slides/slide14.xml" Id="R0031b4b497224efd" /><Relationship Type="http://schemas.openxmlformats.org/officeDocument/2006/relationships/slide" Target="/ppt/slides/slide15.xml" Id="R4d998caf67a7461b" /><Relationship Type="http://schemas.openxmlformats.org/officeDocument/2006/relationships/slide" Target="/ppt/slides/slide16.xml" Id="Re670ad4e452a4c8b" /><Relationship Type="http://schemas.openxmlformats.org/officeDocument/2006/relationships/slide" Target="/ppt/slides/slide17.xml" Id="Reb0b01dd33144c93" /><Relationship Type="http://schemas.openxmlformats.org/officeDocument/2006/relationships/slide" Target="/ppt/slides/slide18.xml" Id="R7408021263524488" /><Relationship Type="http://schemas.openxmlformats.org/officeDocument/2006/relationships/slide" Target="/ppt/slides/slide19.xml" Id="R29a7f04a6b2c4a33" /><Relationship Type="http://schemas.openxmlformats.org/officeDocument/2006/relationships/slide" Target="/ppt/slides/slide20.xml" Id="Rec98f5612a834d72" /><Relationship Type="http://schemas.openxmlformats.org/officeDocument/2006/relationships/slide" Target="/ppt/slides/slide21.xml" Id="R3f96c45701364321" /><Relationship Type="http://schemas.openxmlformats.org/officeDocument/2006/relationships/slide" Target="/ppt/slides/slide22.xml" Id="R337055b661674166" /><Relationship Type="http://schemas.openxmlformats.org/officeDocument/2006/relationships/slide" Target="/ppt/slides/slide23.xml" Id="Rc822fc7d00314c7a" /><Relationship Type="http://schemas.openxmlformats.org/officeDocument/2006/relationships/slide" Target="/ppt/slides/slide24.xml" Id="R18fe616a038c442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d67370b32a04fb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GeneData">
      <a:dk1>
        <a:srgbClr val="000000"/>
      </a:dk1>
      <a:lt1>
        <a:srgbClr val="FFFFFF"/>
      </a:lt1>
      <a:dk2>
        <a:srgbClr val="102736"/>
      </a:dk2>
      <a:lt2>
        <a:srgbClr val="F5F3EC"/>
      </a:lt2>
      <a:accent1>
        <a:srgbClr val="087C72"/>
      </a:accent1>
      <a:accent2>
        <a:srgbClr val="BA935D"/>
      </a:accent2>
      <a:accent3>
        <a:srgbClr val="526EA0"/>
      </a:accent3>
      <a:accent4>
        <a:srgbClr val="A95342"/>
      </a:accent4>
      <a:accent5>
        <a:srgbClr val="688A7C"/>
      </a:accent5>
      <a:accent6>
        <a:srgbClr val="D5E1DA"/>
      </a:accent6>
      <a:hlink>
        <a:srgbClr val="D1B37E"/>
      </a:hlink>
      <a:folHlink>
        <a:srgbClr val="D1B37E"/>
      </a:folHlink>
    </a:clrScheme>
    <a:fontScheme name="">
      <a:majorFont>
        <a:latin typeface="Aptos"/>
        <a:ea typeface=""/>
        <a:cs typeface=""/>
      </a:majorFont>
      <a:minorFont>
        <a:latin typeface="Aptos"/>
        <a:ea typeface=""/>
        <a:cs typeface=""/>
      </a:minorFont>
    </a:fontScheme>
    <a:fmtScheme name="GeneData">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03e6752e1284d42" /><Relationship Type="http://schemas.openxmlformats.org/officeDocument/2006/relationships/notesMaster" Target="/ppt/notesMasters/notesMaster1.xml" Id="Rdb0f72aa055b4dc3" /></Relationships>
</file>

<file path=ppt/notesSlides/_rels/notesSlide2.xml.rels>&#65279;<?xml version="1.0" encoding="utf-8"?><Relationships xmlns="http://schemas.openxmlformats.org/package/2006/relationships"><Relationship Type="http://schemas.openxmlformats.org/officeDocument/2006/relationships/slide" Target="/ppt/slides/slide2.xml" Id="R651a22b7d4bf4c98" /><Relationship Type="http://schemas.openxmlformats.org/officeDocument/2006/relationships/notesMaster" Target="/ppt/notesMasters/notesMaster1.xml" Id="R6256e97f8a3a4298" /></Relationships>
</file>

<file path=ppt/notesSlides/_rels/notesSlide3.xml.rels>&#65279;<?xml version="1.0" encoding="utf-8"?><Relationships xmlns="http://schemas.openxmlformats.org/package/2006/relationships"><Relationship Type="http://schemas.openxmlformats.org/officeDocument/2006/relationships/slide" Target="/ppt/slides/slide3.xml" Id="R3bd41d5c8dea4380" /><Relationship Type="http://schemas.openxmlformats.org/officeDocument/2006/relationships/notesMaster" Target="/ppt/notesMasters/notesMaster1.xml" Id="Rc8122786c0b6418a" /></Relationships>
</file>

<file path=ppt/notesSlides/_rels/notesSlide4.xml.rels>&#65279;<?xml version="1.0" encoding="utf-8"?><Relationships xmlns="http://schemas.openxmlformats.org/package/2006/relationships"><Relationship Type="http://schemas.openxmlformats.org/officeDocument/2006/relationships/slide" Target="/ppt/slides/slide4.xml" Id="R4eeac6b68e7343fb" /><Relationship Type="http://schemas.openxmlformats.org/officeDocument/2006/relationships/notesMaster" Target="/ppt/notesMasters/notesMaster1.xml" Id="R6d85148a41ad4922" /></Relationships>
</file>

<file path=ppt/notesSlides/_rels/notesSlide5.xml.rels>&#65279;<?xml version="1.0" encoding="utf-8"?><Relationships xmlns="http://schemas.openxmlformats.org/package/2006/relationships"><Relationship Type="http://schemas.openxmlformats.org/officeDocument/2006/relationships/slide" Target="/ppt/slides/slide5.xml" Id="Raf3de8522a0b4edc" /><Relationship Type="http://schemas.openxmlformats.org/officeDocument/2006/relationships/notesMaster" Target="/ppt/notesMasters/notesMaster1.xml" Id="R87f309f5b6614e55" /></Relationships>
</file>

<file path=ppt/notesSlides/_rels/notesSlide6.xml.rels>&#65279;<?xml version="1.0" encoding="utf-8"?><Relationships xmlns="http://schemas.openxmlformats.org/package/2006/relationships"><Relationship Type="http://schemas.openxmlformats.org/officeDocument/2006/relationships/slide" Target="/ppt/slides/slide6.xml" Id="R69a569831f294919" /><Relationship Type="http://schemas.openxmlformats.org/officeDocument/2006/relationships/notesMaster" Target="/ppt/notesMasters/notesMaster1.xml" Id="R423205b0c48049e9" /></Relationships>
</file>

<file path=ppt/notesSlides/_rels/notesSlide7.xml.rels>&#65279;<?xml version="1.0" encoding="utf-8"?><Relationships xmlns="http://schemas.openxmlformats.org/package/2006/relationships"><Relationship Type="http://schemas.openxmlformats.org/officeDocument/2006/relationships/slide" Target="/ppt/slides/slide7.xml" Id="R59a9867e6f0a45bb" /><Relationship Type="http://schemas.openxmlformats.org/officeDocument/2006/relationships/notesMaster" Target="/ppt/notesMasters/notesMaster1.xml" Id="R9ae33ac6494e48ea" /></Relationships>
</file>

<file path=ppt/notesSlides/_rels/notesSlide8.xml.rels>&#65279;<?xml version="1.0" encoding="utf-8"?><Relationships xmlns="http://schemas.openxmlformats.org/package/2006/relationships"><Relationship Type="http://schemas.openxmlformats.org/officeDocument/2006/relationships/slide" Target="/ppt/slides/slide8.xml" Id="Rba14af9ecc4549d1" /><Relationship Type="http://schemas.openxmlformats.org/officeDocument/2006/relationships/notesMaster" Target="/ppt/notesMasters/notesMaster1.xml" Id="R31d594751fbc4842" /></Relationships>
</file>

<file path=ppt/notesSlides/_rels/notesSlide9.xml.rels>&#65279;<?xml version="1.0" encoding="utf-8"?><Relationships xmlns="http://schemas.openxmlformats.org/package/2006/relationships"><Relationship Type="http://schemas.openxmlformats.org/officeDocument/2006/relationships/slide" Target="/ppt/slides/slide9.xml" Id="Rfe321ca7af554ebd" /><Relationship Type="http://schemas.openxmlformats.org/officeDocument/2006/relationships/notesMaster" Target="/ppt/notesMasters/notesMaster1.xml" Id="Rd3911a55c2794be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bbc5a8e4c77485a" /><Relationship Type="http://schemas.openxmlformats.org/officeDocument/2006/relationships/notesMaster" Target="/ppt/notesMasters/notesMaster1.xml" Id="Rc2098dfd0c55488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f0dab404096412d" /><Relationship Type="http://schemas.openxmlformats.org/officeDocument/2006/relationships/notesMaster" Target="/ppt/notesMasters/notesMaster1.xml" Id="R33e064149ca34ae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fdad4d3206754260" /><Relationship Type="http://schemas.openxmlformats.org/officeDocument/2006/relationships/notesMaster" Target="/ppt/notesMasters/notesMaster1.xml" Id="R49a4a4965f56428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aa3a0f21303439d" /><Relationship Type="http://schemas.openxmlformats.org/officeDocument/2006/relationships/notesMaster" Target="/ppt/notesMasters/notesMaster1.xml" Id="Rcc3ca5bfbf234347"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1fe82fda36d4813" /><Relationship Type="http://schemas.openxmlformats.org/officeDocument/2006/relationships/notesMaster" Target="/ppt/notesMasters/notesMaster1.xml" Id="Rcea64cf5bc294b0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eeb9f59336b49c2" /><Relationship Type="http://schemas.openxmlformats.org/officeDocument/2006/relationships/notesMaster" Target="/ppt/notesMasters/notesMaster1.xml" Id="R749aa0861a6043d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725969ac15114e2a" /><Relationship Type="http://schemas.openxmlformats.org/officeDocument/2006/relationships/notesMaster" Target="/ppt/notesMasters/notesMaster1.xml" Id="R82be28cff5f7419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c9046bbe7b844d4" /><Relationship Type="http://schemas.openxmlformats.org/officeDocument/2006/relationships/notesMaster" Target="/ppt/notesMasters/notesMaster1.xml" Id="R4ab26c05d8c84e59"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4f0b699292f24fc8" /><Relationship Type="http://schemas.openxmlformats.org/officeDocument/2006/relationships/notesMaster" Target="/ppt/notesMasters/notesMaster1.xml" Id="Rcbb0c8602e7b4240"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f0379e78d68d461c" /><Relationship Type="http://schemas.openxmlformats.org/officeDocument/2006/relationships/notesMaster" Target="/ppt/notesMasters/notesMaster1.xml" Id="Rbb3668cf8c194be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f4f46d64adc4aa5" /><Relationship Type="http://schemas.openxmlformats.org/officeDocument/2006/relationships/notesMaster" Target="/ppt/notesMasters/notesMaster1.xml" Id="R500edc3a031f46b3"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b6567d54a0b14677" /><Relationship Type="http://schemas.openxmlformats.org/officeDocument/2006/relationships/notesMaster" Target="/ppt/notesMasters/notesMaster1.xml" Id="Rf7b646db00ad41df"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01f05a095493401d" /><Relationship Type="http://schemas.openxmlformats.org/officeDocument/2006/relationships/notesMaster" Target="/ppt/notesMasters/notesMaster1.xml" Id="R95eacfa8911f4975"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e1bb0c8359334aef" /><Relationship Type="http://schemas.openxmlformats.org/officeDocument/2006/relationships/notesMaster" Target="/ppt/notesMasters/notesMaster1.xml" Id="Re265a6f2ea0b477c"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9caa2c2fbad3475e" /><Relationship Type="http://schemas.openxmlformats.org/officeDocument/2006/relationships/notesMaster" Target="/ppt/notesMasters/notesMaster1.xml" Id="R6a4c2c0cd921456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Reliable pipelines for complex sources</a:t>
            </a:r>
          </a:p>
          <a:p xmlns:a="http://schemas.openxmlformats.org/drawingml/2006/main">
            <a:r>
              <a:t>GeneFlow engineering with contracts, recovery and shared lineage.</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https://data.genellipse.ai/product/data-engineering</a:t>
            </a:r>
          </a:p>
          <a:p xmlns:a="http://schemas.openxmlformats.org/drawingml/2006/main">
            <a:r>
              <a:t>https://data.genellipse.ai/integrations</a:t>
            </a:r>
          </a:p>
          <a:p xmlns:a="http://schemas.openxmlformats.org/drawingml/2006/main">
            <a:r>
              <a:t>https://data.genellipse.ai/product/observability</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hard part is making a pipeline dependable when the source changes.</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https://data.genellipse.ai/product/data-engineering</a:t>
            </a:r>
          </a:p>
          <a:p xmlns:a="http://schemas.openxmlformats.org/drawingml/2006/main">
            <a:r>
              <a:t>https://data.genellipse.ai/integrations</a:t>
            </a:r>
          </a:p>
          <a:p xmlns:a="http://schemas.openxmlformats.org/drawingml/2006/main">
            <a:r>
              <a:t>https://data.genellipse.ai/product/observability</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detailed implementation story across ingestion, transformation and operations.</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https://data.genellipse.ai/product/data-engineering</a:t>
            </a:r>
          </a:p>
          <a:p xmlns:a="http://schemas.openxmlformats.org/drawingml/2006/main">
            <a:r>
              <a:t>https://data.genellipse.ai/integrations</a:t>
            </a:r>
          </a:p>
          <a:p xmlns:a="http://schemas.openxmlformats.org/drawingml/2006/main">
            <a:r>
              <a:t>https://data.genellipse.ai/product/observability</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Example architecture: connect three policy systems without replacing their transactional engines.</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https://data.genellipse.ai/product/data-engineering</a:t>
            </a:r>
          </a:p>
          <a:p xmlns:a="http://schemas.openxmlformats.org/drawingml/2006/main">
            <a:r>
              <a:t>https://data.genellipse.ai/integrations</a:t>
            </a:r>
          </a:p>
          <a:p xmlns:a="http://schemas.openxmlformats.org/drawingml/2006/main">
            <a:r>
              <a:t>https://data.genellipse.ai/product/observability</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 explicit contract turns a source extract into a dependable engineering input.</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https://data.genellipse.ai/product/data-engineering</a:t>
            </a:r>
          </a:p>
          <a:p xmlns:a="http://schemas.openxmlformats.org/drawingml/2006/main">
            <a:r>
              <a:t>https://data.genellipse.ai/integrations</a:t>
            </a:r>
          </a:p>
          <a:p xmlns:a="http://schemas.openxmlformats.org/drawingml/2006/main">
            <a:r>
              <a:t>https://data.genellipse.ai/product/observability</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Validate source capabilities and permissions before choosing the capture method.</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https://data.genellipse.ai/product/data-engineering</a:t>
            </a:r>
          </a:p>
          <a:p xmlns:a="http://schemas.openxmlformats.org/drawingml/2006/main">
            <a:r>
              <a:t>https://data.genellipse.ai/integrations</a:t>
            </a:r>
          </a:p>
          <a:p xmlns:a="http://schemas.openxmlformats.org/drawingml/2006/main">
            <a:r>
              <a:t>https://data.genellipse.ai/product/observability</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connector directory and source configuration determine the supported operation.</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https://data.genellipse.ai/product/data-engineering</a:t>
            </a:r>
          </a:p>
          <a:p xmlns:a="http://schemas.openxmlformats.org/drawingml/2006/main">
            <a:r>
              <a:t>https://data.genellipse.ai/integrations</a:t>
            </a:r>
          </a:p>
          <a:p xmlns:a="http://schemas.openxmlformats.org/drawingml/2006/main">
            <a:r>
              <a:t>https://data.genellipse.ai/product/observability</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Example rules block invalid policy records and preserve a queue for resolution.</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https://data.genellipse.ai/product/data-engineering</a:t>
            </a:r>
          </a:p>
          <a:p xmlns:a="http://schemas.openxmlformats.org/drawingml/2006/main">
            <a:r>
              <a:t>https://data.genellipse.ai/integrations</a:t>
            </a:r>
          </a:p>
          <a:p xmlns:a="http://schemas.openxmlformats.org/drawingml/2006/main">
            <a:r>
              <a:t>https://data.genellipse.ai/product/observability</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Synthetic examples demonstrate what an engineer needs to diagnose the failure.</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https://data.genellipse.ai/product/data-engineering</a:t>
            </a:r>
          </a:p>
          <a:p xmlns:a="http://schemas.openxmlformats.org/drawingml/2006/main">
            <a:r>
              <a:t>https://data.genellipse.ai/integrations</a:t>
            </a:r>
          </a:p>
          <a:p xmlns:a="http://schemas.openxmlformats.org/drawingml/2006/main">
            <a:r>
              <a:t>https://data.genellipse.ai/product/observability</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Idempotent processing is a design requirement to verify for the selected connector and sink.</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https://data.genellipse.ai/product/data-engineering</a:t>
            </a:r>
          </a:p>
          <a:p xmlns:a="http://schemas.openxmlformats.org/drawingml/2006/main">
            <a:r>
              <a:t>https://data.genellipse.ai/integrations</a:t>
            </a:r>
          </a:p>
          <a:p xmlns:a="http://schemas.openxmlformats.org/drawingml/2006/main">
            <a:r>
              <a:t>https://data.genellipse.ai/product/observability</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Business time and arrival time answer different questions.</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https://data.genellipse.ai/product/data-engineering</a:t>
            </a:r>
          </a:p>
          <a:p xmlns:a="http://schemas.openxmlformats.org/drawingml/2006/main">
            <a:r>
              <a:t>https://data.genellipse.ai/integrations</a:t>
            </a:r>
          </a:p>
          <a:p xmlns:a="http://schemas.openxmlformats.org/drawingml/2006/main">
            <a:r>
              <a:t>https://data.genellipse.ai/product/observability</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Example: a premium field changes meaning while keeping its familiar name.</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https://data.genellipse.ai/product/data-engineering</a:t>
            </a:r>
          </a:p>
          <a:p xmlns:a="http://schemas.openxmlformats.org/drawingml/2006/main">
            <a:r>
              <a:t>https://data.genellipse.ai/integrations</a:t>
            </a:r>
          </a:p>
          <a:p xmlns:a="http://schemas.openxmlformats.org/drawingml/2006/main">
            <a:r>
              <a:t>https://data.genellipse.ai/product/observability</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GeneFlow’s published design uses one execution graph for visual transformations and code.</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https://data.genellipse.ai/product/data-engineering</a:t>
            </a:r>
          </a:p>
          <a:p xmlns:a="http://schemas.openxmlformats.org/drawingml/2006/main">
            <a:r>
              <a:t>https://data.genellipse.ai/integrations</a:t>
            </a:r>
          </a:p>
          <a:p xmlns:a="http://schemas.openxmlformats.org/drawingml/2006/main">
            <a:r>
              <a:t>https://data.genellipse.ai/product/observability</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access and diagnostic records deserve the same care as production tables.</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https://data.genellipse.ai/product/data-engineering</a:t>
            </a:r>
          </a:p>
          <a:p xmlns:a="http://schemas.openxmlformats.org/drawingml/2006/main">
            <a:r>
              <a:t>https://data.genellipse.ai/integrations</a:t>
            </a:r>
          </a:p>
          <a:p xmlns:a="http://schemas.openxmlformats.org/drawingml/2006/main">
            <a:r>
              <a:t>https://data.genellipse.ai/product/observability</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Example: the source file arrives with only half the expected records.</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https://data.genellipse.ai/product/data-engineering</a:t>
            </a:r>
          </a:p>
          <a:p xmlns:a="http://schemas.openxmlformats.org/drawingml/2006/main">
            <a:r>
              <a:t>https://data.genellipse.ai/integrations</a:t>
            </a:r>
          </a:p>
          <a:p xmlns:a="http://schemas.openxmlformats.org/drawingml/2006/main">
            <a:r>
              <a:t>https://data.genellipse.ai/product/observability</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Agree measurable service objectives for each workload and confirm them during acceptance testing.</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https://data.genellipse.ai/product/data-engineering</a:t>
            </a:r>
          </a:p>
          <a:p xmlns:a="http://schemas.openxmlformats.org/drawingml/2006/main">
            <a:r>
              <a:t>https://data.genellipse.ai/integrations</a:t>
            </a:r>
          </a:p>
          <a:p xmlns:a="http://schemas.openxmlformats.org/drawingml/2006/main">
            <a:r>
              <a:t>https://data.genellipse.ai/product/observability</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Illustrative monthly operating hours for one portfolio of recurring pipelines.</a:t>
            </a:r>
          </a:p>
          <a:p xmlns:a="http://schemas.openxmlformats.org/drawingml/2006/main">
            <a:r>
              <a:t/>
            </a:r>
          </a:p>
          <a:p xmlns:a="http://schemas.openxmlformats.org/drawingml/2006/main">
            <a:r>
              <a:t>Synthetic planning example. Assumptions are illustrative, not measured customer outcomes.</a:t>
            </a:r>
          </a:p>
          <a:p xmlns:a="http://schemas.openxmlformats.org/drawingml/2006/main">
            <a:r>
              <a:t/>
            </a:r>
          </a:p>
          <a:p xmlns:a="http://schemas.openxmlformats.org/drawingml/2006/main">
            <a:r>
              <a:t>Primary sources reviewed 27 September 2026:</a:t>
            </a:r>
          </a:p>
          <a:p xmlns:a="http://schemas.openxmlformats.org/drawingml/2006/main">
            <a:r>
              <a:t>https://data.genellipse.ai/product/data-engineering</a:t>
            </a:r>
          </a:p>
          <a:p xmlns:a="http://schemas.openxmlformats.org/drawingml/2006/main">
            <a:r>
              <a:t>https://data.genellipse.ai/integrations</a:t>
            </a:r>
          </a:p>
          <a:p xmlns:a="http://schemas.openxmlformats.org/drawingml/2006/main">
            <a:r>
              <a:t>https://data.genellipse.ai/product/observability</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Illustration: monthly effort reduces from 120 to 72 hours after stabilisation.</a:t>
            </a:r>
          </a:p>
          <a:p xmlns:a="http://schemas.openxmlformats.org/drawingml/2006/main">
            <a:r>
              <a:t/>
            </a:r>
          </a:p>
          <a:p xmlns:a="http://schemas.openxmlformats.org/drawingml/2006/main">
            <a:r>
              <a:t>Synthetic economics, not pricing or a forecast. Benefit realisation depends on the operating plan.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https://data.genellipse.ai/product/data-engineering</a:t>
            </a:r>
          </a:p>
          <a:p xmlns:a="http://schemas.openxmlformats.org/drawingml/2006/main">
            <a:r>
              <a:t>https://data.genellipse.ai/integrations</a:t>
            </a:r>
          </a:p>
          <a:p xmlns:a="http://schemas.openxmlformats.org/drawingml/2006/main">
            <a:r>
              <a:t>https://data.genellipse.ai/product/observability</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control pattern extends beyond insurance source consolidation.</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https://data.genellipse.ai/product/data-engineering</a:t>
            </a:r>
          </a:p>
          <a:p xmlns:a="http://schemas.openxmlformats.org/drawingml/2006/main">
            <a:r>
              <a:t>https://data.genellipse.ai/integrations</a:t>
            </a:r>
          </a:p>
          <a:p xmlns:a="http://schemas.openxmlformats.org/drawingml/2006/main">
            <a:r>
              <a:t>https://data.genellipse.ai/product/observability</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successful pipeline supplies evidence as well as rows.</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https://data.genellipse.ai/product/data-engineering</a:t>
            </a:r>
          </a:p>
          <a:p xmlns:a="http://schemas.openxmlformats.org/drawingml/2006/main">
            <a:r>
              <a:t>https://data.genellipse.ai/integrations</a:t>
            </a:r>
          </a:p>
          <a:p xmlns:a="http://schemas.openxmlformats.org/drawingml/2006/main">
            <a:r>
              <a:t>https://data.genellipse.ai/product/observability</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Genellipse scopes an MVP within six weeks around one agreed workflow and its acceptance tests.</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https://data.genellipse.ai/product/data-engineering</a:t>
            </a:r>
          </a:p>
          <a:p xmlns:a="http://schemas.openxmlformats.org/drawingml/2006/main">
            <a:r>
              <a:t>https://data.genellipse.ai/integrations</a:t>
            </a:r>
          </a:p>
          <a:p xmlns:a="http://schemas.openxmlformats.org/drawingml/2006/main">
            <a:r>
              <a:t>https://data.genellipse.ai/product/observability</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GeneData’s Trust Center makes workload-specific review part of adoption.</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https://data.genellipse.ai/product/data-engineering</a:t>
            </a:r>
          </a:p>
          <a:p xmlns:a="http://schemas.openxmlformats.org/drawingml/2006/main">
            <a:r>
              <a:t>https://data.genellipse.ai/integrations</a:t>
            </a:r>
          </a:p>
          <a:p xmlns:a="http://schemas.openxmlformats.org/drawingml/2006/main">
            <a:r>
              <a:t>https://data.genellipse.ai/product/observability</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accessed 27 September 2026. The platform pages describe the offering. Integration status and security commitments must be confirmed for the selected deployment. Proposed use cases and synthetic metrics are not assertions of a customer deployment or a performance guarantee.</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https://data.genellipse.ai/product/data-engineering</a:t>
            </a:r>
          </a:p>
          <a:p xmlns:a="http://schemas.openxmlformats.org/drawingml/2006/main">
            <a:r>
              <a:t>https://data.genellipse.ai/integrations</a:t>
            </a:r>
          </a:p>
          <a:p xmlns:a="http://schemas.openxmlformats.org/drawingml/2006/main">
            <a:r>
              <a:t>https://data.genellipse.ai/product/observability</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Bring the business question, the source systems and the people accountable for the result. Genellipse will help define the architecture, implement the workflow and measure the outcome.</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https://data.genellipse.ai/product/data-engineering</a:t>
            </a:r>
          </a:p>
          <a:p xmlns:a="http://schemas.openxmlformats.org/drawingml/2006/main">
            <a:r>
              <a:t>https://data.genellipse.ai/integrations</a:t>
            </a:r>
          </a:p>
          <a:p xmlns:a="http://schemas.openxmlformats.org/drawingml/2006/main">
            <a:r>
              <a:t>https://data.genellipse.ai/product/observability</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ddd86a4b2164f80"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0ad0acd71864b08" /><Relationship Type="http://schemas.openxmlformats.org/officeDocument/2006/relationships/slideLayout" Target="/ppt/slideLayouts/slideLayout1.xml" Id="R34461a54813c4438"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4461a54813c4438"/>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GeneData">
      <a:dk1>
        <a:srgbClr val="000000"/>
      </a:dk1>
      <a:lt1>
        <a:srgbClr val="FFFFFF"/>
      </a:lt1>
      <a:dk2>
        <a:srgbClr val="102736"/>
      </a:dk2>
      <a:lt2>
        <a:srgbClr val="F5F3EC"/>
      </a:lt2>
      <a:accent1>
        <a:srgbClr val="087C72"/>
      </a:accent1>
      <a:accent2>
        <a:srgbClr val="BA935D"/>
      </a:accent2>
      <a:accent3>
        <a:srgbClr val="526EA0"/>
      </a:accent3>
      <a:accent4>
        <a:srgbClr val="A95342"/>
      </a:accent4>
      <a:accent5>
        <a:srgbClr val="688A7C"/>
      </a:accent5>
      <a:accent6>
        <a:srgbClr val="D5E1DA"/>
      </a:accent6>
      <a:hlink>
        <a:srgbClr val="D1B37E"/>
      </a:hlink>
      <a:folHlink>
        <a:srgbClr val="D1B37E"/>
      </a:folHlink>
    </a:clrScheme>
    <a:fontScheme name="">
      <a:majorFont>
        <a:latin typeface="Aptos"/>
        <a:ea typeface=""/>
        <a:cs typeface=""/>
      </a:majorFont>
      <a:minorFont>
        <a:latin typeface="Aptos"/>
        <a:ea typeface=""/>
        <a:cs typeface=""/>
      </a:minorFont>
    </a:fontScheme>
    <a:fmtScheme name="GeneData">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5416b09eb6f94859" /><Relationship Type="http://schemas.openxmlformats.org/officeDocument/2006/relationships/image" Target="/ppt/media/image.jpeg" Id="Rc9fdd50da92840ee" /><Relationship Type="http://schemas.openxmlformats.org/officeDocument/2006/relationships/image" Target="/ppt/media/image.png" Id="Rd79a9baeef6740e0" /><Relationship Type="http://schemas.openxmlformats.org/officeDocument/2006/relationships/notesSlide" Target="/ppt/notesSlides/notesSlide1.xml" Id="Rf31bea8c333a497b"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8b0f28c8a0c84ff3" /><Relationship Type="http://schemas.openxmlformats.org/officeDocument/2006/relationships/image" Target="/ppt/media/image2.png" Id="R98632c4c70334a88" /><Relationship Type="http://schemas.openxmlformats.org/officeDocument/2006/relationships/notesSlide" Target="/ppt/notesSlides/notesSlide2.xml" Id="R02d039b851cb4c2e"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cee2dd595dbc4607" /><Relationship Type="http://schemas.openxmlformats.org/officeDocument/2006/relationships/image" Target="/ppt/media/image3.png" Id="Rf9f9e052646a4dcf" /><Relationship Type="http://schemas.openxmlformats.org/officeDocument/2006/relationships/notesSlide" Target="/ppt/notesSlides/notesSlide3.xml" Id="Rc3f02aab6f314476"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4378a2bb00f148a0" /><Relationship Type="http://schemas.openxmlformats.org/officeDocument/2006/relationships/image" Target="/ppt/media/image4.png" Id="Re69b102bd26d4a51" /><Relationship Type="http://schemas.openxmlformats.org/officeDocument/2006/relationships/notesSlide" Target="/ppt/notesSlides/notesSlide4.xml" Id="Rd1e0502ef87e46dc"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22bf3046d54e4b02" /><Relationship Type="http://schemas.openxmlformats.org/officeDocument/2006/relationships/image" Target="/ppt/media/image5.png" Id="Rae84804c2175438c" /><Relationship Type="http://schemas.openxmlformats.org/officeDocument/2006/relationships/notesSlide" Target="/ppt/notesSlides/notesSlide5.xml" Id="Rcd846dba68ee4f7a"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4b6fd71be35a4d10" /><Relationship Type="http://schemas.openxmlformats.org/officeDocument/2006/relationships/image" Target="/ppt/media/image6.png" Id="Re55f2ddc43774868" /><Relationship Type="http://schemas.openxmlformats.org/officeDocument/2006/relationships/notesSlide" Target="/ppt/notesSlides/notesSlide6.xml" Id="R606f6a3777cf4a4c"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888649d02650466c" /><Relationship Type="http://schemas.openxmlformats.org/officeDocument/2006/relationships/image" Target="/ppt/media/image7.png" Id="R8ecd29ff1b6d4ee6" /><Relationship Type="http://schemas.openxmlformats.org/officeDocument/2006/relationships/notesSlide" Target="/ppt/notesSlides/notesSlide7.xml" Id="Rc35778195645478b"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64a2aff068be49f9" /><Relationship Type="http://schemas.openxmlformats.org/officeDocument/2006/relationships/image" Target="/ppt/media/image8.png" Id="R100c0baed9a64bb2" /><Relationship Type="http://schemas.openxmlformats.org/officeDocument/2006/relationships/notesSlide" Target="/ppt/notesSlides/notesSlide8.xml" Id="Rb49e7d88720e432b"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b145069a5866423a" /><Relationship Type="http://schemas.openxmlformats.org/officeDocument/2006/relationships/image" Target="/ppt/media/image9.png" Id="R3f8d1abbfad44f6c" /><Relationship Type="http://schemas.openxmlformats.org/officeDocument/2006/relationships/notesSlide" Target="/ppt/notesSlides/notesSlide9.xml" Id="R4bbc501b9a43471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4948192f469742d6" /><Relationship Type="http://schemas.openxmlformats.org/officeDocument/2006/relationships/image" Target="/ppt/media/image10.png" Id="Rc097c37464f34345" /><Relationship Type="http://schemas.openxmlformats.org/officeDocument/2006/relationships/notesSlide" Target="/ppt/notesSlides/notesSlide10.xml" Id="R2dd15f80a1b4411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20360f573b404dc3" /><Relationship Type="http://schemas.openxmlformats.org/officeDocument/2006/relationships/image" Target="/ppt/media/image11.png" Id="Rc2f4a7c799e4428c" /><Relationship Type="http://schemas.openxmlformats.org/officeDocument/2006/relationships/notesSlide" Target="/ppt/notesSlides/notesSlide11.xml" Id="R03a5b4aaccac44c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48e73a5ff85240f3" /><Relationship Type="http://schemas.openxmlformats.org/officeDocument/2006/relationships/image" Target="/ppt/media/image12.png" Id="Ra89e867cc7ae4576" /><Relationship Type="http://schemas.openxmlformats.org/officeDocument/2006/relationships/notesSlide" Target="/ppt/notesSlides/notesSlide12.xml" Id="R996104ee595c406e"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a5e780bdda8b4471" /><Relationship Type="http://schemas.openxmlformats.org/officeDocument/2006/relationships/image" Target="/ppt/media/image13.png" Id="Rff38c5c13e5c453f" /><Relationship Type="http://schemas.openxmlformats.org/officeDocument/2006/relationships/notesSlide" Target="/ppt/notesSlides/notesSlide13.xml" Id="R3a1955c79e474152"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8b9364db3280479d" /><Relationship Type="http://schemas.openxmlformats.org/officeDocument/2006/relationships/image" Target="/ppt/media/image14.png" Id="R574b42482957412a" /><Relationship Type="http://schemas.openxmlformats.org/officeDocument/2006/relationships/notesSlide" Target="/ppt/notesSlides/notesSlide14.xml" Id="R54cd91f9bcfd4cfd"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3e2b4ac04e7d4cbb" /><Relationship Type="http://schemas.openxmlformats.org/officeDocument/2006/relationships/image" Target="/ppt/media/image15.png" Id="R98a11e2e398d4f6c" /><Relationship Type="http://schemas.openxmlformats.org/officeDocument/2006/relationships/notesSlide" Target="/ppt/notesSlides/notesSlide15.xml" Id="Red930c6d877b41c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249cf03b33a44c9a" /><Relationship Type="http://schemas.openxmlformats.org/officeDocument/2006/relationships/image" Target="/ppt/media/image16.png" Id="Rc360d9299ac94cb3" /><Relationship Type="http://schemas.openxmlformats.org/officeDocument/2006/relationships/notesSlide" Target="/ppt/notesSlides/notesSlide16.xml" Id="R386a61effd1c4b99"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ddadd98676e74a39" /><Relationship Type="http://schemas.openxmlformats.org/officeDocument/2006/relationships/image" Target="/ppt/media/image17.png" Id="R84c5531b44ed4c94" /><Relationship Type="http://schemas.openxmlformats.org/officeDocument/2006/relationships/chart" Target="/ppt/slides/charts/chart1.xml" Id="R3811a7bdab8f4820" /><Relationship Type="http://schemas.openxmlformats.org/officeDocument/2006/relationships/notesSlide" Target="/ppt/notesSlides/notesSlide17.xml" Id="Rea4f444323bd4b4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5e4d43f57d5d49d6" /><Relationship Type="http://schemas.openxmlformats.org/officeDocument/2006/relationships/image" Target="/ppt/media/image18.png" Id="R1e1541b82fb040c5" /><Relationship Type="http://schemas.openxmlformats.org/officeDocument/2006/relationships/notesSlide" Target="/ppt/notesSlides/notesSlide18.xml" Id="R28d462cba9f54117"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0f366ca4c35c417e" /><Relationship Type="http://schemas.openxmlformats.org/officeDocument/2006/relationships/image" Target="/ppt/media/image19.png" Id="R14fffc6aae684e14" /><Relationship Type="http://schemas.openxmlformats.org/officeDocument/2006/relationships/notesSlide" Target="/ppt/notesSlides/notesSlide19.xml" Id="R2703e04e90bf4274"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0e763df004b64842" /><Relationship Type="http://schemas.openxmlformats.org/officeDocument/2006/relationships/image" Target="/ppt/media/image20.png" Id="R38af485356aa4887" /><Relationship Type="http://schemas.openxmlformats.org/officeDocument/2006/relationships/notesSlide" Target="/ppt/notesSlides/notesSlide20.xml" Id="R93d5d86b0f204a3a"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344e7720fddc40d8" /><Relationship Type="http://schemas.openxmlformats.org/officeDocument/2006/relationships/image" Target="/ppt/media/image21.png" Id="R0ecfd264f74b4b6d" /><Relationship Type="http://schemas.openxmlformats.org/officeDocument/2006/relationships/notesSlide" Target="/ppt/notesSlides/notesSlide21.xml" Id="R6b9a1cffbbf8413b"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89bcf54b80924e20" /><Relationship Type="http://schemas.openxmlformats.org/officeDocument/2006/relationships/image" Target="/ppt/media/image22.png" Id="R09ba2b7440754ee8" /><Relationship Type="http://schemas.openxmlformats.org/officeDocument/2006/relationships/notesSlide" Target="/ppt/notesSlides/notesSlide22.xml" Id="Rf9e52dbfad3c41fd"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2798991bad5b47a6" /><Relationship Type="http://schemas.openxmlformats.org/officeDocument/2006/relationships/image" Target="/ppt/media/image23.png" Id="R5b311557e70344e4" /><Relationship Type="http://schemas.openxmlformats.org/officeDocument/2006/relationships/notesSlide" Target="/ppt/notesSlides/notesSlide23.xml" Id="Rec67d6d00224400a"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cf92a827652e4756" /><Relationship Type="http://schemas.openxmlformats.org/officeDocument/2006/relationships/image" Target="/ppt/media/image24.png" Id="R1e4ed39f4b614f1f" /><Relationship Type="http://schemas.openxmlformats.org/officeDocument/2006/relationships/image" Target="/ppt/media/image25.png" Id="R5bb11083c72d4f5b" /><Relationship Type="http://schemas.openxmlformats.org/officeDocument/2006/relationships/hyperlink" Target="https://genellipse.com" TargetMode="External" Id="R71876979e0f246e4" /><Relationship Type="http://schemas.openxmlformats.org/officeDocument/2006/relationships/hyperlink" Target="mailto:info@genellipse.com" TargetMode="External" Id="R6a64c40bfa6645b0" /><Relationship Type="http://schemas.openxmlformats.org/officeDocument/2006/relationships/hyperlink" Target="https://data.genellipse.ai" TargetMode="External" Id="R755ce4969f934a07" /><Relationship Type="http://schemas.openxmlformats.org/officeDocument/2006/relationships/notesSlide" Target="/ppt/notesSlides/notesSlide24.xml" Id="Rbe7a2a5c6bc64fd9"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chart1.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Illustrative scenario</c:v>
          </c:tx>
          <c:spPr>
            <a:solidFill xmlns:a="http://schemas.openxmlformats.org/drawingml/2006/main">
              <a:srgbClr val="087C72"/>
            </a:solidFill>
            <a:ln xmlns:a="http://schemas.openxmlformats.org/drawingml/2006/main" w="0">
              <a:solidFill>
                <a:srgbClr val="087C72"/>
              </a:solidFill>
            </a:ln>
          </c:spPr>
          <c:cat>
            <c:strRef>
              <c:f>'Chart Data'!$A$2:$A$5</c:f>
              <c:strCache>
                <c:ptCount val="4"/>
                <c:pt idx="0">
                  <c:v>Triage</c:v>
                </c:pt>
                <c:pt idx="1">
                  <c:v>Replay</c:v>
                </c:pt>
                <c:pt idx="2">
                  <c:v>Checks</c:v>
                </c:pt>
                <c:pt idx="3">
                  <c:v>Release</c:v>
                </c:pt>
              </c:strCache>
            </c:strRef>
          </c:cat>
          <c:val>
            <c:numRef>
              <c:f>'Chart Data'!$B$2:$B$5</c:f>
              <c:numCache>
                <c:formatCode>#,##0</c:formatCode>
                <c:ptCount val="4"/>
                <c:pt idx="0">
                  <c:v>32</c:v>
                </c:pt>
                <c:pt idx="1">
                  <c:v>24</c:v>
                </c:pt>
                <c:pt idx="2">
                  <c:v>40</c:v>
                </c:pt>
                <c:pt idx="3">
                  <c:v>24</c:v>
                </c:pt>
              </c:numCache>
            </c:numRef>
          </c:val>
        </c:ser>
        <c:dLbls>
          <c:txPr>
            <a:bodyPr xmlns:a="http://schemas.openxmlformats.org/drawingml/2006/main" anchorCtr="1"/>
            <a:lstStyle xmlns:a="http://schemas.openxmlformats.org/drawingml/2006/main"/>
            <a:p xmlns:a="http://schemas.openxmlformats.org/drawingml/2006/main">
              <a:pPr>
                <a:defRPr sz="1350" b="1">
                  <a:solidFill>
                    <a:srgbClr val="102736"/>
                  </a:solidFill>
                  <a:latin typeface="Liberation Sans"/>
                  <a:ea typeface="Liberation Sans"/>
                  <a:cs typeface="Liberation Sans"/>
                </a:defRPr>
              </a:pPr>
            </a:p>
          </c:txPr>
          <c:dLblPos val="outEnd"/>
          <c:showLegendKey val="0"/>
          <c:showVal val="1"/>
          <c:showCatName val="0"/>
          <c:showSerName val="0"/>
          <c:showPercent val="0"/>
          <c:showBubbleSize val="0"/>
          <c:showLeaderLines val="0"/>
        </c:dLbls>
        <c:gapWidth val="65"/>
        <c:overlap val="0"/>
        <c:axId val="48650112"/>
        <c:axId val="48672768"/>
      </c:barChart>
      <c:catAx>
        <c:axId val="48650112"/>
        <c:scaling>
          <c:orientation val="minMax"/>
        </c:scaling>
        <c:delete val="0"/>
        <c:axPos val="b"/>
        <c:numFmt formatCode="General"/>
        <c:majorTickMark val="none"/>
        <c:minorTickMark val="none"/>
        <c:tickLblPos val="low"/>
        <c:spPr>
          <a:ln xmlns:a="http://schemas.openxmlformats.org/drawingml/2006/main" w="9525">
            <a:solidFill>
              <a:srgbClr val="B8C8BE"/>
            </a:solidFill>
          </a:ln>
        </c:spPr>
        <c:txPr>
          <a:bodyPr xmlns:a="http://schemas.openxmlformats.org/drawingml/2006/main" anchorCtr="1"/>
          <a:lstStyle xmlns:a="http://schemas.openxmlformats.org/drawingml/2006/main"/>
          <a:p xmlns:a="http://schemas.openxmlformats.org/drawingml/2006/main">
            <a:pPr>
              <a:defRPr sz="1350">
                <a:solidFill>
                  <a:srgbClr val="49606B"/>
                </a:solidFill>
                <a:latin typeface="Liberation Sans"/>
                <a:ea typeface="Liberation Sans"/>
                <a:cs typeface="Liberation Sans"/>
              </a:defRPr>
            </a:pPr>
          </a:p>
        </c:txPr>
        <c:crossAx val="48672768"/>
      </c:catAx>
      <c:valAx>
        <c:axId val="48672768"/>
        <c:scaling>
          <c:orientation val="minMax"/>
        </c:scaling>
        <c:delete val="0"/>
        <c:axPos val="l"/>
        <c:majorGridlines>
          <c:spPr>
            <a:ln xmlns:a="http://schemas.openxmlformats.org/drawingml/2006/main" w="9525">
              <a:solidFill>
                <a:srgbClr val="DFE6DE"/>
              </a:solidFill>
            </a:ln>
          </c:spPr>
        </c:majorGridlines>
        <c:numFmt formatCode="#,##0"/>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275">
                <a:solidFill>
                  <a:srgbClr val="49606B"/>
                </a:solidFill>
                <a:latin typeface="Liberation Sans"/>
                <a:ea typeface="Liberation Sans"/>
                <a:cs typeface="Liberation Sans"/>
              </a:defRPr>
            </a:pPr>
          </a:p>
        </c:txPr>
        <c:crossAx val="48650112"/>
        <c:crossBetween val="between"/>
      </c:valAx>
      <c:spPr>
        <a:solidFill xmlns:a="http://schemas.openxmlformats.org/drawingml/2006/main">
          <a:srgbClr val="F5F3EC"/>
        </a:solidFill>
      </c:spPr>
    </c:plotArea>
    <c:plotVisOnly val="1"/>
  </c:chart>
  <c:spPr>
    <a:solidFill xmlns:a="http://schemas.openxmlformats.org/drawingml/2006/main">
      <a:srgbClr val="F5F3EC"/>
    </a:solidFill>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102736"/>
        </a:solidFill>
      </p:bgPr>
    </p:bg>
    <p:spTree>
      <p:nvGrpSpPr>
        <p:cNvPr id="1" name=""/>
        <p:cNvGrpSpPr/>
        <p:nvPr/>
      </p:nvGrpSpPr>
      <p:grpSpPr>
        <a:xfrm xmlns:a="http://schemas.openxmlformats.org/drawingml/2006/main"/>
      </p:grpSpPr>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c9fdd50da92840ee"/>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d79a9baeef6740e0"/>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6862EFF7-F025-477A-8F50-32D67E854EF6}"/>
              </a:ext>
            </a:extLst>
          </p:cNvPr>
          <p:cNvSpPr>
            <a:spLocks xmlns:a="http://schemas.openxmlformats.org/drawingml/2006/main" noGrp="1"/>
          </p:cNvSpPr>
          <p:nvPr/>
        </p:nvSpPr>
        <p:spPr>
          <a:xfrm xmlns:a="http://schemas.openxmlformats.org/drawingml/2006/main">
            <a:off x="619125" y="1657350"/>
            <a:ext cx="5762625"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5100" b="0">
                <a:solidFill>
                  <a:srgbClr val="F5F3EC"/>
                </a:solidFill>
                <a:latin typeface="Liberation Sans"/>
                <a:ea typeface="Liberation Sans"/>
                <a:cs typeface="Liberation Sans"/>
              </a:defRPr>
            </a:pPr>
            <a:r>
              <a:rPr sz="5100" b="0">
                <a:solidFill>
                  <a:srgbClr val="F5F3EC"/>
                </a:solidFill>
                <a:latin typeface="Liberation Sans"/>
                <a:ea typeface="Liberation Sans"/>
                <a:cs typeface="Liberation Sans"/>
              </a:rPr>
              <a:t>Data Engineer</a:t>
            </a:r>
          </a:p>
        </p:txBody>
      </p:sp>
      <p:sp>
        <p:nvSpPr>
          <p:cNvPr id="4" name="">
            <a:extLst xmlns:a="http://schemas.openxmlformats.org/drawingml/2006/main">
              <a:ext uri="{FF2B5EF4-FFF2-40B4-BE49-F238E27FC236}">
                <a16:creationId xmlns:a16="http://schemas.microsoft.com/office/drawing/2014/main" id="{3AB9994B-6241-479D-A949-A56FEE2CF8FC}"/>
              </a:ext>
            </a:extLst>
          </p:cNvPr>
          <p:cNvSpPr>
            <a:spLocks xmlns:a="http://schemas.openxmlformats.org/drawingml/2006/main" noGrp="1"/>
          </p:cNvSpPr>
          <p:nvPr/>
        </p:nvSpPr>
        <p:spPr>
          <a:xfrm xmlns:a="http://schemas.openxmlformats.org/drawingml/2006/main">
            <a:off x="647700" y="3800475"/>
            <a:ext cx="5076825" cy="1571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D5E1DA"/>
                </a:solidFill>
                <a:latin typeface="Liberation Sans"/>
                <a:ea typeface="Liberation Sans"/>
                <a:cs typeface="Liberation Sans"/>
              </a:defRPr>
            </a:pPr>
            <a:r>
              <a:rPr sz="2325" b="0">
                <a:solidFill>
                  <a:srgbClr val="D5E1DA"/>
                </a:solidFill>
                <a:latin typeface="Liberation Sans"/>
                <a:ea typeface="Liberation Sans"/>
                <a:cs typeface="Liberation Sans"/>
              </a:rPr>
              <a:t>Reliable pipelines for complex sources</a:t>
            </a:r>
          </a:p>
          <a:p xmlns:a="http://schemas.openxmlformats.org/drawingml/2006/main">
            <a:pPr>
              <a:defRPr sz="2325" b="0">
                <a:solidFill>
                  <a:srgbClr val="D5E1DA"/>
                </a:solidFill>
                <a:latin typeface="Liberation Sans"/>
                <a:ea typeface="Liberation Sans"/>
                <a:cs typeface="Liberation Sans"/>
              </a:defRPr>
            </a:pPr>
            <a:r>
              <a:rPr sz="2325" b="0">
                <a:solidFill>
                  <a:srgbClr val="D5E1DA"/>
                </a:solidFill>
                <a:latin typeface="Liberation Sans"/>
                <a:ea typeface="Liberation Sans"/>
                <a:cs typeface="Liberation Sans"/>
              </a:rPr>
              <a:t>GeneFlow engineering with contracts, recovery and shared lineage.</a:t>
            </a:r>
          </a:p>
        </p:txBody>
      </p:sp>
      <p:sp>
        <p:nvSpPr>
          <p:cNvPr id="5" name="">
            <a:extLst xmlns:a="http://schemas.openxmlformats.org/drawingml/2006/main">
              <a:ext uri="{FF2B5EF4-FFF2-40B4-BE49-F238E27FC236}">
                <a16:creationId xmlns:a16="http://schemas.microsoft.com/office/drawing/2014/main" id="{C78A104E-59EC-4AA2-8CDE-867F7F700A18}"/>
              </a:ext>
            </a:extLst>
          </p:cNvPr>
          <p:cNvSpPr>
            <a:spLocks xmlns:a="http://schemas.openxmlformats.org/drawingml/2006/main" noGrp="1"/>
          </p:cNvSpPr>
          <p:nvPr/>
        </p:nvSpPr>
        <p:spPr>
          <a:xfrm xmlns:a="http://schemas.openxmlformats.org/drawingml/2006/main">
            <a:off x="0" y="6238875"/>
            <a:ext cx="12192000" cy="619125"/>
          </a:xfrm>
          <a:prstGeom xmlns:a="http://schemas.openxmlformats.org/drawingml/2006/main" prst="rect">
            <a:avLst/>
          </a:prstGeom>
          <a:solidFill xmlns:a="http://schemas.openxmlformats.org/drawingml/2006/main">
            <a:srgbClr val="102736"/>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03652532-F7DE-4F94-8A77-55313FA4F06C}"/>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5E1DA"/>
                </a:solidFill>
                <a:latin typeface="Liberation Sans"/>
                <a:ea typeface="Liberation Sans"/>
                <a:cs typeface="Liberation Sans"/>
              </a:defRPr>
            </a:pPr>
            <a:r>
              <a:rPr sz="975" b="0">
                <a:solidFill>
                  <a:srgbClr val="D5E1DA"/>
                </a:solidFill>
                <a:latin typeface="Liberation Sans"/>
                <a:ea typeface="Liberation Sans"/>
                <a:cs typeface="Liberation Sans"/>
              </a:rPr>
              <a:t>GeneData capabilities and proposed workflows. Deployment scope requires validation.</a:t>
            </a:r>
          </a:p>
        </p:txBody>
      </p:sp>
      <p:sp>
        <p:nvSpPr>
          <p:cNvPr id="7" name="">
            <a:extLst xmlns:a="http://schemas.openxmlformats.org/drawingml/2006/main">
              <a:ext uri="{FF2B5EF4-FFF2-40B4-BE49-F238E27FC236}">
                <a16:creationId xmlns:a16="http://schemas.microsoft.com/office/drawing/2014/main" id="{D6935BD4-377D-4EAE-9B43-A436BC3685EC}"/>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5E1DA"/>
                </a:solidFill>
                <a:latin typeface="Liberation Sans"/>
                <a:ea typeface="Liberation Sans"/>
                <a:cs typeface="Liberation Sans"/>
              </a:defRPr>
            </a:pPr>
            <a:r>
              <a:rPr sz="825" b="0">
                <a:solidFill>
                  <a:srgbClr val="D5E1DA"/>
                </a:solidFill>
                <a:latin typeface="Liberation Sans"/>
                <a:ea typeface="Liberation Sans"/>
                <a:cs typeface="Liberation Sans"/>
              </a:rPr>
              <a:t>© 2026 Genellipse Inc. All rights reserved.</a:t>
            </a:r>
          </a:p>
        </p:txBody>
      </p:sp>
      <p:sp>
        <p:nvSpPr>
          <p:cNvPr id="8" name="">
            <a:extLst xmlns:a="http://schemas.openxmlformats.org/drawingml/2006/main">
              <a:ext uri="{FF2B5EF4-FFF2-40B4-BE49-F238E27FC236}">
                <a16:creationId xmlns:a16="http://schemas.microsoft.com/office/drawing/2014/main" id="{6577C3F7-4E86-4801-AB92-B226CE92B011}"/>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5E1DA"/>
                </a:solidFill>
                <a:latin typeface="Liberation Sans"/>
                <a:ea typeface="Liberation Sans"/>
                <a:cs typeface="Liberation Sans"/>
              </a:defRPr>
            </a:pPr>
            <a:r>
              <a:rPr sz="900" b="0">
                <a:solidFill>
                  <a:srgbClr val="D5E1DA"/>
                </a:solidFill>
                <a:latin typeface="Liberation Sans"/>
                <a:ea typeface="Liberation Sans"/>
                <a:cs typeface="Liberation Sans"/>
              </a:rPr>
              <a:t>01 / 24</a:t>
            </a:r>
          </a:p>
        </p:txBody>
      </p:sp>
    </p:spTree>
    <p:extLst>
      <p:ext uri="{BB962C8B-B14F-4D97-AF65-F5344CB8AC3E}">
        <p14:creationId xmlns:p14="http://schemas.microsoft.com/office/powerpoint/2010/main" val="1974557077"/>
      </p:ext>
    </p:extLst>
  </p:cSld>
</p:sld>
</file>

<file path=ppt/slides/slide2.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98632c4c70334a88"/>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701B9DF-7F07-4BAD-B84E-8423D6FEF5AA}"/>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The engineering workload</a:t>
            </a:r>
          </a:p>
        </p:txBody>
      </p:sp>
      <p:sp>
        <p:nvSpPr>
          <p:cNvPr id="3" name="">
            <a:extLst xmlns:a="http://schemas.openxmlformats.org/drawingml/2006/main">
              <a:ext uri="{FF2B5EF4-FFF2-40B4-BE49-F238E27FC236}">
                <a16:creationId xmlns:a16="http://schemas.microsoft.com/office/drawing/2014/main" id="{F0E3ED2D-96AD-4374-9395-1A5255DF22CE}"/>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The hard part is making a pipeline dependable when the source changes.</a:t>
            </a:r>
          </a:p>
        </p:txBody>
      </p:sp>
      <p:sp>
        <p:nvSpPr>
          <p:cNvPr id="4" name="">
            <a:extLst xmlns:a="http://schemas.openxmlformats.org/drawingml/2006/main">
              <a:ext uri="{FF2B5EF4-FFF2-40B4-BE49-F238E27FC236}">
                <a16:creationId xmlns:a16="http://schemas.microsoft.com/office/drawing/2014/main" id="{2F822142-8D85-4A1B-B9EE-4B8289E8B08B}"/>
              </a:ext>
            </a:extLst>
          </p:cNvPr>
          <p:cNvSpPr>
            <a:spLocks xmlns:a="http://schemas.openxmlformats.org/drawingml/2006/main" noGrp="1"/>
          </p:cNvSpPr>
          <p:nvPr/>
        </p:nvSpPr>
        <p:spPr>
          <a:xfrm xmlns:a="http://schemas.openxmlformats.org/drawingml/2006/main">
            <a:off x="6477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5A00ABD6-6FB5-4433-B3D9-3F4534258536}"/>
              </a:ext>
            </a:extLst>
          </p:cNvPr>
          <p:cNvSpPr>
            <a:spLocks xmlns:a="http://schemas.openxmlformats.org/drawingml/2006/main" noGrp="1"/>
          </p:cNvSpPr>
          <p:nvPr/>
        </p:nvSpPr>
        <p:spPr>
          <a:xfrm xmlns:a="http://schemas.openxmlformats.org/drawingml/2006/main">
            <a:off x="6477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Fragmented intake</a:t>
            </a:r>
          </a:p>
        </p:txBody>
      </p:sp>
      <p:sp>
        <p:nvSpPr>
          <p:cNvPr id="6" name="">
            <a:extLst xmlns:a="http://schemas.openxmlformats.org/drawingml/2006/main">
              <a:ext uri="{FF2B5EF4-FFF2-40B4-BE49-F238E27FC236}">
                <a16:creationId xmlns:a16="http://schemas.microsoft.com/office/drawing/2014/main" id="{91224306-4F18-49EC-9188-5DFE9CA6F985}"/>
              </a:ext>
            </a:extLst>
          </p:cNvPr>
          <p:cNvSpPr>
            <a:spLocks xmlns:a="http://schemas.openxmlformats.org/drawingml/2006/main" noGrp="1"/>
          </p:cNvSpPr>
          <p:nvPr/>
        </p:nvSpPr>
        <p:spPr>
          <a:xfrm xmlns:a="http://schemas.openxmlformats.org/drawingml/2006/main">
            <a:off x="6477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Different source clocks, inconsistent identifiers and incomplete extracts create uncertain starting points.</a:t>
            </a:r>
          </a:p>
        </p:txBody>
      </p:sp>
      <p:sp>
        <p:nvSpPr>
          <p:cNvPr id="7" name="">
            <a:extLst xmlns:a="http://schemas.openxmlformats.org/drawingml/2006/main">
              <a:ext uri="{FF2B5EF4-FFF2-40B4-BE49-F238E27FC236}">
                <a16:creationId xmlns:a16="http://schemas.microsoft.com/office/drawing/2014/main" id="{00C9F02C-2EBD-4663-BA45-6FC0B6D59C82}"/>
              </a:ext>
            </a:extLst>
          </p:cNvPr>
          <p:cNvSpPr>
            <a:spLocks xmlns:a="http://schemas.openxmlformats.org/drawingml/2006/main" noGrp="1"/>
          </p:cNvSpPr>
          <p:nvPr/>
        </p:nvSpPr>
        <p:spPr>
          <a:xfrm xmlns:a="http://schemas.openxmlformats.org/drawingml/2006/main">
            <a:off x="43434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9208AA6D-196E-4AD5-8A69-86AD46ED1D85}"/>
              </a:ext>
            </a:extLst>
          </p:cNvPr>
          <p:cNvSpPr>
            <a:spLocks xmlns:a="http://schemas.openxmlformats.org/drawingml/2006/main" noGrp="1"/>
          </p:cNvSpPr>
          <p:nvPr/>
        </p:nvSpPr>
        <p:spPr>
          <a:xfrm xmlns:a="http://schemas.openxmlformats.org/drawingml/2006/main">
            <a:off x="43434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Change under load</a:t>
            </a:r>
          </a:p>
        </p:txBody>
      </p:sp>
      <p:sp>
        <p:nvSpPr>
          <p:cNvPr id="9" name="">
            <a:extLst xmlns:a="http://schemas.openxmlformats.org/drawingml/2006/main">
              <a:ext uri="{FF2B5EF4-FFF2-40B4-BE49-F238E27FC236}">
                <a16:creationId xmlns:a16="http://schemas.microsoft.com/office/drawing/2014/main" id="{7B73F926-8D03-4629-923B-26C63C938E80}"/>
              </a:ext>
            </a:extLst>
          </p:cNvPr>
          <p:cNvSpPr>
            <a:spLocks xmlns:a="http://schemas.openxmlformats.org/drawingml/2006/main" noGrp="1"/>
          </p:cNvSpPr>
          <p:nvPr/>
        </p:nvSpPr>
        <p:spPr>
          <a:xfrm xmlns:a="http://schemas.openxmlformats.org/drawingml/2006/main">
            <a:off x="43434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Schema drift, late events and backfills can invalidate downstream results.</a:t>
            </a:r>
          </a:p>
        </p:txBody>
      </p:sp>
      <p:sp>
        <p:nvSpPr>
          <p:cNvPr id="10" name="">
            <a:extLst xmlns:a="http://schemas.openxmlformats.org/drawingml/2006/main">
              <a:ext uri="{FF2B5EF4-FFF2-40B4-BE49-F238E27FC236}">
                <a16:creationId xmlns:a16="http://schemas.microsoft.com/office/drawing/2014/main" id="{112ACC40-CABF-4208-B57B-E853EE8EE3A4}"/>
              </a:ext>
            </a:extLst>
          </p:cNvPr>
          <p:cNvSpPr>
            <a:spLocks xmlns:a="http://schemas.openxmlformats.org/drawingml/2006/main" noGrp="1"/>
          </p:cNvSpPr>
          <p:nvPr/>
        </p:nvSpPr>
        <p:spPr>
          <a:xfrm xmlns:a="http://schemas.openxmlformats.org/drawingml/2006/main">
            <a:off x="80391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7CCEAB79-1994-4DA1-A59F-DE47CB0C0D10}"/>
              </a:ext>
            </a:extLst>
          </p:cNvPr>
          <p:cNvSpPr>
            <a:spLocks xmlns:a="http://schemas.openxmlformats.org/drawingml/2006/main" noGrp="1"/>
          </p:cNvSpPr>
          <p:nvPr/>
        </p:nvSpPr>
        <p:spPr>
          <a:xfrm xmlns:a="http://schemas.openxmlformats.org/drawingml/2006/main">
            <a:off x="80391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Operational pressure</a:t>
            </a:r>
          </a:p>
        </p:txBody>
      </p:sp>
      <p:sp>
        <p:nvSpPr>
          <p:cNvPr id="12" name="">
            <a:extLst xmlns:a="http://schemas.openxmlformats.org/drawingml/2006/main">
              <a:ext uri="{FF2B5EF4-FFF2-40B4-BE49-F238E27FC236}">
                <a16:creationId xmlns:a16="http://schemas.microsoft.com/office/drawing/2014/main" id="{ED784B3F-A346-40F4-AC04-EF7B53577231}"/>
              </a:ext>
            </a:extLst>
          </p:cNvPr>
          <p:cNvSpPr>
            <a:spLocks xmlns:a="http://schemas.openxmlformats.org/drawingml/2006/main" noGrp="1"/>
          </p:cNvSpPr>
          <p:nvPr/>
        </p:nvSpPr>
        <p:spPr>
          <a:xfrm xmlns:a="http://schemas.openxmlformats.org/drawingml/2006/main">
            <a:off x="80391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An alert needs an owner, affected consumers and a safe recovery path.</a:t>
            </a:r>
          </a:p>
        </p:txBody>
      </p:sp>
      <p:sp>
        <p:nvSpPr>
          <p:cNvPr id="13" name="">
            <a:extLst xmlns:a="http://schemas.openxmlformats.org/drawingml/2006/main">
              <a:ext uri="{FF2B5EF4-FFF2-40B4-BE49-F238E27FC236}">
                <a16:creationId xmlns:a16="http://schemas.microsoft.com/office/drawing/2014/main" id="{A5DB2ED9-C129-4261-9CC4-3505DEEF3A74}"/>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14" name="">
            <a:extLst xmlns:a="http://schemas.openxmlformats.org/drawingml/2006/main">
              <a:ext uri="{FF2B5EF4-FFF2-40B4-BE49-F238E27FC236}">
                <a16:creationId xmlns:a16="http://schemas.microsoft.com/office/drawing/2014/main" id="{78EE1106-B2CF-4FCF-8850-7FF20ADEA278}"/>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15" name="">
            <a:extLst xmlns:a="http://schemas.openxmlformats.org/drawingml/2006/main">
              <a:ext uri="{FF2B5EF4-FFF2-40B4-BE49-F238E27FC236}">
                <a16:creationId xmlns:a16="http://schemas.microsoft.com/office/drawing/2014/main" id="{99B91DB6-07FF-483A-8590-37DFB68AF703}"/>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02 / 24</a:t>
            </a:r>
          </a:p>
        </p:txBody>
      </p:sp>
    </p:spTree>
    <p:extLst>
      <p:ext uri="{BB962C8B-B14F-4D97-AF65-F5344CB8AC3E}">
        <p14:creationId xmlns:p14="http://schemas.microsoft.com/office/powerpoint/2010/main" val="1072916006"/>
      </p:ext>
    </p:extLst>
  </p:cSld>
</p:sld>
</file>

<file path=ppt/slides/slide3.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f9f9e052646a4dcf"/>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74179BD-59C7-4BB2-804C-A401EF5948BB}"/>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The engineering showcase</a:t>
            </a:r>
          </a:p>
        </p:txBody>
      </p:sp>
      <p:sp>
        <p:nvSpPr>
          <p:cNvPr id="3" name="">
            <a:extLst xmlns:a="http://schemas.openxmlformats.org/drawingml/2006/main">
              <a:ext uri="{FF2B5EF4-FFF2-40B4-BE49-F238E27FC236}">
                <a16:creationId xmlns:a16="http://schemas.microsoft.com/office/drawing/2014/main" id="{84790B6B-D265-41FC-822C-8D572CA69400}"/>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A detailed implementation story across ingestion, transformation and operations.</a:t>
            </a:r>
          </a:p>
        </p:txBody>
      </p:sp>
      <p:sp>
        <p:nvSpPr>
          <p:cNvPr id="4" name="">
            <a:extLst xmlns:a="http://schemas.openxmlformats.org/drawingml/2006/main">
              <a:ext uri="{FF2B5EF4-FFF2-40B4-BE49-F238E27FC236}">
                <a16:creationId xmlns:a16="http://schemas.microsoft.com/office/drawing/2014/main" id="{BD33B508-1E90-4B80-AF90-29DB83366F28}"/>
              </a:ext>
            </a:extLst>
          </p:cNvPr>
          <p:cNvSpPr>
            <a:spLocks xmlns:a="http://schemas.openxmlformats.org/drawingml/2006/main" noGrp="1"/>
          </p:cNvSpPr>
          <p:nvPr/>
        </p:nvSpPr>
        <p:spPr>
          <a:xfrm xmlns:a="http://schemas.openxmlformats.org/drawingml/2006/main">
            <a:off x="647700" y="3105150"/>
            <a:ext cx="522922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02736"/>
                </a:solidFill>
                <a:latin typeface="Liberation Sans"/>
                <a:ea typeface="Liberation Sans"/>
                <a:cs typeface="Liberation Sans"/>
              </a:defRPr>
            </a:pPr>
            <a:r>
              <a:rPr sz="1950" b="1">
                <a:solidFill>
                  <a:srgbClr val="102736"/>
                </a:solidFill>
                <a:latin typeface="Liberation Sans"/>
                <a:ea typeface="Liberation Sans"/>
                <a:cs typeface="Liberation Sans"/>
              </a:rPr>
              <a:t>01  Case</a:t>
            </a:r>
          </a:p>
        </p:txBody>
      </p:sp>
      <p:sp>
        <p:nvSpPr>
          <p:cNvPr id="5" name="">
            <a:extLst xmlns:a="http://schemas.openxmlformats.org/drawingml/2006/main">
              <a:ext uri="{FF2B5EF4-FFF2-40B4-BE49-F238E27FC236}">
                <a16:creationId xmlns:a16="http://schemas.microsoft.com/office/drawing/2014/main" id="{B6FAF148-EE91-4FA4-97FA-CDE46BA5EC01}"/>
              </a:ext>
            </a:extLst>
          </p:cNvPr>
          <p:cNvSpPr>
            <a:spLocks xmlns:a="http://schemas.openxmlformats.org/drawingml/2006/main" noGrp="1"/>
          </p:cNvSpPr>
          <p:nvPr/>
        </p:nvSpPr>
        <p:spPr>
          <a:xfrm xmlns:a="http://schemas.openxmlformats.org/drawingml/2006/main">
            <a:off x="647700" y="3495675"/>
            <a:ext cx="5229225"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9606B"/>
                </a:solidFill>
                <a:latin typeface="Liberation Sans"/>
                <a:ea typeface="Liberation Sans"/>
                <a:cs typeface="Liberation Sans"/>
              </a:defRPr>
            </a:pPr>
            <a:r>
              <a:rPr sz="1800" b="0">
                <a:solidFill>
                  <a:srgbClr val="49606B"/>
                </a:solidFill>
                <a:latin typeface="Liberation Sans"/>
                <a:ea typeface="Liberation Sans"/>
                <a:cs typeface="Liberation Sans"/>
              </a:rPr>
              <a:t>A consolidated insurance data product</a:t>
            </a:r>
          </a:p>
        </p:txBody>
      </p:sp>
      <p:sp>
        <p:nvSpPr>
          <p:cNvPr id="6" name="">
            <a:extLst xmlns:a="http://schemas.openxmlformats.org/drawingml/2006/main">
              <a:ext uri="{FF2B5EF4-FFF2-40B4-BE49-F238E27FC236}">
                <a16:creationId xmlns:a16="http://schemas.microsoft.com/office/drawing/2014/main" id="{093A88C2-95D1-4697-9012-AE1776A43ECD}"/>
              </a:ext>
            </a:extLst>
          </p:cNvPr>
          <p:cNvSpPr>
            <a:spLocks xmlns:a="http://schemas.openxmlformats.org/drawingml/2006/main" noGrp="1"/>
          </p:cNvSpPr>
          <p:nvPr/>
        </p:nvSpPr>
        <p:spPr>
          <a:xfrm xmlns:a="http://schemas.openxmlformats.org/drawingml/2006/main">
            <a:off x="6315075" y="3105150"/>
            <a:ext cx="522922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02736"/>
                </a:solidFill>
                <a:latin typeface="Liberation Sans"/>
                <a:ea typeface="Liberation Sans"/>
                <a:cs typeface="Liberation Sans"/>
              </a:defRPr>
            </a:pPr>
            <a:r>
              <a:rPr sz="1950" b="1">
                <a:solidFill>
                  <a:srgbClr val="102736"/>
                </a:solidFill>
                <a:latin typeface="Liberation Sans"/>
                <a:ea typeface="Liberation Sans"/>
                <a:cs typeface="Liberation Sans"/>
              </a:rPr>
              <a:t>02  Intake</a:t>
            </a:r>
          </a:p>
        </p:txBody>
      </p:sp>
      <p:sp>
        <p:nvSpPr>
          <p:cNvPr id="7" name="">
            <a:extLst xmlns:a="http://schemas.openxmlformats.org/drawingml/2006/main">
              <a:ext uri="{FF2B5EF4-FFF2-40B4-BE49-F238E27FC236}">
                <a16:creationId xmlns:a16="http://schemas.microsoft.com/office/drawing/2014/main" id="{27476B0B-5C7F-465B-A63E-61A9B3CB9E42}"/>
              </a:ext>
            </a:extLst>
          </p:cNvPr>
          <p:cNvSpPr>
            <a:spLocks xmlns:a="http://schemas.openxmlformats.org/drawingml/2006/main" noGrp="1"/>
          </p:cNvSpPr>
          <p:nvPr/>
        </p:nvSpPr>
        <p:spPr>
          <a:xfrm xmlns:a="http://schemas.openxmlformats.org/drawingml/2006/main">
            <a:off x="6315075" y="3495675"/>
            <a:ext cx="5229225"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9606B"/>
                </a:solidFill>
                <a:latin typeface="Liberation Sans"/>
                <a:ea typeface="Liberation Sans"/>
                <a:cs typeface="Liberation Sans"/>
              </a:defRPr>
            </a:pPr>
            <a:r>
              <a:rPr sz="1800" b="0">
                <a:solidFill>
                  <a:srgbClr val="49606B"/>
                </a:solidFill>
                <a:latin typeface="Liberation Sans"/>
                <a:ea typeface="Liberation Sans"/>
                <a:cs typeface="Liberation Sans"/>
              </a:rPr>
              <a:t>Source contracts and incremental reads</a:t>
            </a:r>
          </a:p>
        </p:txBody>
      </p:sp>
      <p:sp>
        <p:nvSpPr>
          <p:cNvPr id="8" name="">
            <a:extLst xmlns:a="http://schemas.openxmlformats.org/drawingml/2006/main">
              <a:ext uri="{FF2B5EF4-FFF2-40B4-BE49-F238E27FC236}">
                <a16:creationId xmlns:a16="http://schemas.microsoft.com/office/drawing/2014/main" id="{B945DB0A-EFD2-4A93-A4B4-E93560074F1E}"/>
              </a:ext>
            </a:extLst>
          </p:cNvPr>
          <p:cNvSpPr>
            <a:spLocks xmlns:a="http://schemas.openxmlformats.org/drawingml/2006/main" noGrp="1"/>
          </p:cNvSpPr>
          <p:nvPr/>
        </p:nvSpPr>
        <p:spPr>
          <a:xfrm xmlns:a="http://schemas.openxmlformats.org/drawingml/2006/main">
            <a:off x="647700" y="4114800"/>
            <a:ext cx="522922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02736"/>
                </a:solidFill>
                <a:latin typeface="Liberation Sans"/>
                <a:ea typeface="Liberation Sans"/>
                <a:cs typeface="Liberation Sans"/>
              </a:defRPr>
            </a:pPr>
            <a:r>
              <a:rPr sz="1950" b="1">
                <a:solidFill>
                  <a:srgbClr val="102736"/>
                </a:solidFill>
                <a:latin typeface="Liberation Sans"/>
                <a:ea typeface="Liberation Sans"/>
                <a:cs typeface="Liberation Sans"/>
              </a:rPr>
              <a:t>03  Quality</a:t>
            </a:r>
          </a:p>
        </p:txBody>
      </p:sp>
      <p:sp>
        <p:nvSpPr>
          <p:cNvPr id="9" name="">
            <a:extLst xmlns:a="http://schemas.openxmlformats.org/drawingml/2006/main">
              <a:ext uri="{FF2B5EF4-FFF2-40B4-BE49-F238E27FC236}">
                <a16:creationId xmlns:a16="http://schemas.microsoft.com/office/drawing/2014/main" id="{12FA5FF3-E1B9-4947-A96E-1400DCCB5ECF}"/>
              </a:ext>
            </a:extLst>
          </p:cNvPr>
          <p:cNvSpPr>
            <a:spLocks xmlns:a="http://schemas.openxmlformats.org/drawingml/2006/main" noGrp="1"/>
          </p:cNvSpPr>
          <p:nvPr/>
        </p:nvSpPr>
        <p:spPr>
          <a:xfrm xmlns:a="http://schemas.openxmlformats.org/drawingml/2006/main">
            <a:off x="647700" y="4505325"/>
            <a:ext cx="5229225"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9606B"/>
                </a:solidFill>
                <a:latin typeface="Liberation Sans"/>
                <a:ea typeface="Liberation Sans"/>
                <a:cs typeface="Liberation Sans"/>
              </a:defRPr>
            </a:pPr>
            <a:r>
              <a:rPr sz="1800" b="0">
                <a:solidFill>
                  <a:srgbClr val="49606B"/>
                </a:solidFill>
                <a:latin typeface="Liberation Sans"/>
                <a:ea typeface="Liberation Sans"/>
                <a:cs typeface="Liberation Sans"/>
              </a:rPr>
              <a:t>Exceptions, replay and late data</a:t>
            </a:r>
          </a:p>
        </p:txBody>
      </p:sp>
      <p:sp>
        <p:nvSpPr>
          <p:cNvPr id="10" name="">
            <a:extLst xmlns:a="http://schemas.openxmlformats.org/drawingml/2006/main">
              <a:ext uri="{FF2B5EF4-FFF2-40B4-BE49-F238E27FC236}">
                <a16:creationId xmlns:a16="http://schemas.microsoft.com/office/drawing/2014/main" id="{412EB242-74BB-4F16-AF74-6A769B0C937B}"/>
              </a:ext>
            </a:extLst>
          </p:cNvPr>
          <p:cNvSpPr>
            <a:spLocks xmlns:a="http://schemas.openxmlformats.org/drawingml/2006/main" noGrp="1"/>
          </p:cNvSpPr>
          <p:nvPr/>
        </p:nvSpPr>
        <p:spPr>
          <a:xfrm xmlns:a="http://schemas.openxmlformats.org/drawingml/2006/main">
            <a:off x="6315075" y="4114800"/>
            <a:ext cx="522922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02736"/>
                </a:solidFill>
                <a:latin typeface="Liberation Sans"/>
                <a:ea typeface="Liberation Sans"/>
                <a:cs typeface="Liberation Sans"/>
              </a:defRPr>
            </a:pPr>
            <a:r>
              <a:rPr sz="1950" b="1">
                <a:solidFill>
                  <a:srgbClr val="102736"/>
                </a:solidFill>
                <a:latin typeface="Liberation Sans"/>
                <a:ea typeface="Liberation Sans"/>
                <a:cs typeface="Liberation Sans"/>
              </a:rPr>
              <a:t>04  Release</a:t>
            </a:r>
          </a:p>
        </p:txBody>
      </p:sp>
      <p:sp>
        <p:nvSpPr>
          <p:cNvPr id="11" name="">
            <a:extLst xmlns:a="http://schemas.openxmlformats.org/drawingml/2006/main">
              <a:ext uri="{FF2B5EF4-FFF2-40B4-BE49-F238E27FC236}">
                <a16:creationId xmlns:a16="http://schemas.microsoft.com/office/drawing/2014/main" id="{43C42D24-EB63-4606-B0F1-404582CD67AD}"/>
              </a:ext>
            </a:extLst>
          </p:cNvPr>
          <p:cNvSpPr>
            <a:spLocks xmlns:a="http://schemas.openxmlformats.org/drawingml/2006/main" noGrp="1"/>
          </p:cNvSpPr>
          <p:nvPr/>
        </p:nvSpPr>
        <p:spPr>
          <a:xfrm xmlns:a="http://schemas.openxmlformats.org/drawingml/2006/main">
            <a:off x="6315075" y="4505325"/>
            <a:ext cx="5229225"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9606B"/>
                </a:solidFill>
                <a:latin typeface="Liberation Sans"/>
                <a:ea typeface="Liberation Sans"/>
                <a:cs typeface="Liberation Sans"/>
              </a:defRPr>
            </a:pPr>
            <a:r>
              <a:rPr sz="1800" b="0">
                <a:solidFill>
                  <a:srgbClr val="49606B"/>
                </a:solidFill>
                <a:latin typeface="Liberation Sans"/>
                <a:ea typeface="Liberation Sans"/>
                <a:cs typeface="Liberation Sans"/>
              </a:rPr>
              <a:t>Lineage, deployment and monitoring</a:t>
            </a:r>
          </a:p>
        </p:txBody>
      </p:sp>
      <p:sp>
        <p:nvSpPr>
          <p:cNvPr id="12" name="">
            <a:extLst xmlns:a="http://schemas.openxmlformats.org/drawingml/2006/main">
              <a:ext uri="{FF2B5EF4-FFF2-40B4-BE49-F238E27FC236}">
                <a16:creationId xmlns:a16="http://schemas.microsoft.com/office/drawing/2014/main" id="{8D31FF0C-437E-4AA9-8DEB-29B4C2ABE571}"/>
              </a:ext>
            </a:extLst>
          </p:cNvPr>
          <p:cNvSpPr>
            <a:spLocks xmlns:a="http://schemas.openxmlformats.org/drawingml/2006/main" noGrp="1"/>
          </p:cNvSpPr>
          <p:nvPr/>
        </p:nvSpPr>
        <p:spPr>
          <a:xfrm xmlns:a="http://schemas.openxmlformats.org/drawingml/2006/main">
            <a:off x="647700" y="5124450"/>
            <a:ext cx="522922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02736"/>
                </a:solidFill>
                <a:latin typeface="Liberation Sans"/>
                <a:ea typeface="Liberation Sans"/>
                <a:cs typeface="Liberation Sans"/>
              </a:defRPr>
            </a:pPr>
            <a:r>
              <a:rPr sz="1950" b="1">
                <a:solidFill>
                  <a:srgbClr val="102736"/>
                </a:solidFill>
                <a:latin typeface="Liberation Sans"/>
                <a:ea typeface="Liberation Sans"/>
                <a:cs typeface="Liberation Sans"/>
              </a:rPr>
              <a:t>05  Security</a:t>
            </a:r>
          </a:p>
        </p:txBody>
      </p:sp>
      <p:sp>
        <p:nvSpPr>
          <p:cNvPr id="13" name="">
            <a:extLst xmlns:a="http://schemas.openxmlformats.org/drawingml/2006/main">
              <a:ext uri="{FF2B5EF4-FFF2-40B4-BE49-F238E27FC236}">
                <a16:creationId xmlns:a16="http://schemas.microsoft.com/office/drawing/2014/main" id="{8E0CA494-C207-4CA3-A945-551C00525BF0}"/>
              </a:ext>
            </a:extLst>
          </p:cNvPr>
          <p:cNvSpPr>
            <a:spLocks xmlns:a="http://schemas.openxmlformats.org/drawingml/2006/main" noGrp="1"/>
          </p:cNvSpPr>
          <p:nvPr/>
        </p:nvSpPr>
        <p:spPr>
          <a:xfrm xmlns:a="http://schemas.openxmlformats.org/drawingml/2006/main">
            <a:off x="647700" y="5514975"/>
            <a:ext cx="5229225"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9606B"/>
                </a:solidFill>
                <a:latin typeface="Liberation Sans"/>
                <a:ea typeface="Liberation Sans"/>
                <a:cs typeface="Liberation Sans"/>
              </a:defRPr>
            </a:pPr>
            <a:r>
              <a:rPr sz="1800" b="0">
                <a:solidFill>
                  <a:srgbClr val="49606B"/>
                </a:solidFill>
                <a:latin typeface="Liberation Sans"/>
                <a:ea typeface="Liberation Sans"/>
                <a:cs typeface="Liberation Sans"/>
              </a:rPr>
              <a:t>Credentials and sensitive records</a:t>
            </a:r>
          </a:p>
        </p:txBody>
      </p:sp>
      <p:sp>
        <p:nvSpPr>
          <p:cNvPr id="14" name="">
            <a:extLst xmlns:a="http://schemas.openxmlformats.org/drawingml/2006/main">
              <a:ext uri="{FF2B5EF4-FFF2-40B4-BE49-F238E27FC236}">
                <a16:creationId xmlns:a16="http://schemas.microsoft.com/office/drawing/2014/main" id="{0D272241-79CC-4291-B63C-2E32565B2618}"/>
              </a:ext>
            </a:extLst>
          </p:cNvPr>
          <p:cNvSpPr>
            <a:spLocks xmlns:a="http://schemas.openxmlformats.org/drawingml/2006/main" noGrp="1"/>
          </p:cNvSpPr>
          <p:nvPr/>
        </p:nvSpPr>
        <p:spPr>
          <a:xfrm xmlns:a="http://schemas.openxmlformats.org/drawingml/2006/main">
            <a:off x="6315075" y="5124450"/>
            <a:ext cx="522922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02736"/>
                </a:solidFill>
                <a:latin typeface="Liberation Sans"/>
                <a:ea typeface="Liberation Sans"/>
                <a:cs typeface="Liberation Sans"/>
              </a:defRPr>
            </a:pPr>
            <a:r>
              <a:rPr sz="1950" b="1">
                <a:solidFill>
                  <a:srgbClr val="102736"/>
                </a:solidFill>
                <a:latin typeface="Liberation Sans"/>
                <a:ea typeface="Liberation Sans"/>
                <a:cs typeface="Liberation Sans"/>
              </a:rPr>
              <a:t>06  Value</a:t>
            </a:r>
          </a:p>
        </p:txBody>
      </p:sp>
      <p:sp>
        <p:nvSpPr>
          <p:cNvPr id="15" name="">
            <a:extLst xmlns:a="http://schemas.openxmlformats.org/drawingml/2006/main">
              <a:ext uri="{FF2B5EF4-FFF2-40B4-BE49-F238E27FC236}">
                <a16:creationId xmlns:a16="http://schemas.microsoft.com/office/drawing/2014/main" id="{A8A82B50-EF6F-4AB4-AF92-9138A8A82B4F}"/>
              </a:ext>
            </a:extLst>
          </p:cNvPr>
          <p:cNvSpPr>
            <a:spLocks xmlns:a="http://schemas.openxmlformats.org/drawingml/2006/main" noGrp="1"/>
          </p:cNvSpPr>
          <p:nvPr/>
        </p:nvSpPr>
        <p:spPr>
          <a:xfrm xmlns:a="http://schemas.openxmlformats.org/drawingml/2006/main">
            <a:off x="6315075" y="5514975"/>
            <a:ext cx="5229225"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9606B"/>
                </a:solidFill>
                <a:latin typeface="Liberation Sans"/>
                <a:ea typeface="Liberation Sans"/>
                <a:cs typeface="Liberation Sans"/>
              </a:defRPr>
            </a:pPr>
            <a:r>
              <a:rPr sz="1800" b="0">
                <a:solidFill>
                  <a:srgbClr val="49606B"/>
                </a:solidFill>
                <a:latin typeface="Liberation Sans"/>
                <a:ea typeface="Liberation Sans"/>
                <a:cs typeface="Liberation Sans"/>
              </a:rPr>
              <a:t>Capacity and acceptance tests</a:t>
            </a:r>
          </a:p>
        </p:txBody>
      </p:sp>
      <p:sp>
        <p:nvSpPr>
          <p:cNvPr id="16" name="">
            <a:extLst xmlns:a="http://schemas.openxmlformats.org/drawingml/2006/main">
              <a:ext uri="{FF2B5EF4-FFF2-40B4-BE49-F238E27FC236}">
                <a16:creationId xmlns:a16="http://schemas.microsoft.com/office/drawing/2014/main" id="{50F9895B-6C5F-4226-8CA1-35236280146A}"/>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17" name="">
            <a:extLst xmlns:a="http://schemas.openxmlformats.org/drawingml/2006/main">
              <a:ext uri="{FF2B5EF4-FFF2-40B4-BE49-F238E27FC236}">
                <a16:creationId xmlns:a16="http://schemas.microsoft.com/office/drawing/2014/main" id="{BEAF4853-D702-4EF3-A5EE-099A00B8B56A}"/>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18" name="">
            <a:extLst xmlns:a="http://schemas.openxmlformats.org/drawingml/2006/main">
              <a:ext uri="{FF2B5EF4-FFF2-40B4-BE49-F238E27FC236}">
                <a16:creationId xmlns:a16="http://schemas.microsoft.com/office/drawing/2014/main" id="{E07FA9ED-431E-4640-BA2E-12B785A4F998}"/>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03 / 24</a:t>
            </a:r>
          </a:p>
        </p:txBody>
      </p:sp>
    </p:spTree>
    <p:extLst>
      <p:ext uri="{BB962C8B-B14F-4D97-AF65-F5344CB8AC3E}">
        <p14:creationId xmlns:p14="http://schemas.microsoft.com/office/powerpoint/2010/main" val="1074819860"/>
      </p:ext>
    </p:extLst>
  </p:cSld>
</p:sld>
</file>

<file path=ppt/slides/slide4.xml><?xml version="1.0" encoding="utf-8"?>
<p:sld xmlns:p="http://schemas.openxmlformats.org/presentationml/2006/main">
  <p:cSld>
    <p:bg>
      <p:bgPr>
        <a:solidFill xmlns:a="http://schemas.openxmlformats.org/drawingml/2006/main">
          <a:srgbClr val="102736"/>
        </a:solidFill>
      </p:bgPr>
    </p:bg>
    <p:spTree>
      <p:nvGrpSpPr>
        <p:cNvPr id="1" name=""/>
        <p:cNvGrpSpPr/>
        <p:nvPr/>
      </p:nvGrpSpPr>
      <p:grpSpPr>
        <a:xfrm xmlns:a="http://schemas.openxmlformats.org/drawingml/2006/main"/>
      </p:grpSpPr>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e69b102bd26d4a51"/>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302625F-D2F4-407D-B54C-971F2CDF42E9}"/>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5F3EC"/>
                </a:solidFill>
                <a:latin typeface="Liberation Sans"/>
                <a:ea typeface="Liberation Sans"/>
                <a:cs typeface="Liberation Sans"/>
              </a:defRPr>
            </a:pPr>
            <a:r>
              <a:rPr sz="3300" b="0">
                <a:solidFill>
                  <a:srgbClr val="F5F3EC"/>
                </a:solidFill>
                <a:latin typeface="Liberation Sans"/>
                <a:ea typeface="Liberation Sans"/>
                <a:cs typeface="Liberation Sans"/>
              </a:rPr>
              <a:t>A consolidated policy data product</a:t>
            </a:r>
          </a:p>
        </p:txBody>
      </p:sp>
      <p:sp>
        <p:nvSpPr>
          <p:cNvPr id="3" name="">
            <a:extLst xmlns:a="http://schemas.openxmlformats.org/drawingml/2006/main">
              <a:ext uri="{FF2B5EF4-FFF2-40B4-BE49-F238E27FC236}">
                <a16:creationId xmlns:a16="http://schemas.microsoft.com/office/drawing/2014/main" id="{02B5E789-4DF0-4BA6-8129-F36D1ABE65A3}"/>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5E1DA"/>
                </a:solidFill>
                <a:latin typeface="Liberation Sans"/>
                <a:ea typeface="Liberation Sans"/>
                <a:cs typeface="Liberation Sans"/>
              </a:defRPr>
            </a:pPr>
            <a:r>
              <a:rPr sz="2025" b="0">
                <a:solidFill>
                  <a:srgbClr val="D5E1DA"/>
                </a:solidFill>
                <a:latin typeface="Liberation Sans"/>
                <a:ea typeface="Liberation Sans"/>
                <a:cs typeface="Liberation Sans"/>
              </a:rPr>
              <a:t>Example architecture: connect three policy systems without replacing their transactional engines.</a:t>
            </a:r>
          </a:p>
        </p:txBody>
      </p:sp>
      <p:sp>
        <p:nvSpPr>
          <p:cNvPr id="4" name="">
            <a:extLst xmlns:a="http://schemas.openxmlformats.org/drawingml/2006/main">
              <a:ext uri="{FF2B5EF4-FFF2-40B4-BE49-F238E27FC236}">
                <a16:creationId xmlns:a16="http://schemas.microsoft.com/office/drawing/2014/main" id="{CC4F5CB2-8450-4E28-B02C-68F5E66A0D6A}"/>
              </a:ext>
            </a:extLst>
          </p:cNvPr>
          <p:cNvSpPr>
            <a:spLocks xmlns:a="http://schemas.openxmlformats.org/drawingml/2006/main" noGrp="1"/>
          </p:cNvSpPr>
          <p:nvPr/>
        </p:nvSpPr>
        <p:spPr>
          <a:xfrm xmlns:a="http://schemas.openxmlformats.org/drawingml/2006/main">
            <a:off x="647700" y="3048000"/>
            <a:ext cx="5153025"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D9EECC2E-5E02-4844-BE15-1C43219636D9}"/>
              </a:ext>
            </a:extLst>
          </p:cNvPr>
          <p:cNvSpPr>
            <a:spLocks xmlns:a="http://schemas.openxmlformats.org/drawingml/2006/main" noGrp="1"/>
          </p:cNvSpPr>
          <p:nvPr/>
        </p:nvSpPr>
        <p:spPr>
          <a:xfrm xmlns:a="http://schemas.openxmlformats.org/drawingml/2006/main">
            <a:off x="647700" y="3200400"/>
            <a:ext cx="51339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F5F3EC"/>
                </a:solidFill>
                <a:latin typeface="Liberation Sans"/>
                <a:ea typeface="Liberation Sans"/>
                <a:cs typeface="Liberation Sans"/>
              </a:defRPr>
            </a:pPr>
            <a:r>
              <a:rPr sz="2325" b="1">
                <a:solidFill>
                  <a:srgbClr val="F5F3EC"/>
                </a:solidFill>
                <a:latin typeface="Liberation Sans"/>
                <a:ea typeface="Liberation Sans"/>
                <a:cs typeface="Liberation Sans"/>
              </a:rPr>
              <a:t>Source and processing</a:t>
            </a:r>
          </a:p>
        </p:txBody>
      </p:sp>
      <p:sp>
        <p:nvSpPr>
          <p:cNvPr id="6" name="">
            <a:extLst xmlns:a="http://schemas.openxmlformats.org/drawingml/2006/main">
              <a:ext uri="{FF2B5EF4-FFF2-40B4-BE49-F238E27FC236}">
                <a16:creationId xmlns:a16="http://schemas.microsoft.com/office/drawing/2014/main" id="{1E271FE3-9A29-46DB-AC27-1E8F211F866F}"/>
              </a:ext>
            </a:extLst>
          </p:cNvPr>
          <p:cNvSpPr>
            <a:spLocks xmlns:a="http://schemas.openxmlformats.org/drawingml/2006/main" noGrp="1"/>
          </p:cNvSpPr>
          <p:nvPr/>
        </p:nvSpPr>
        <p:spPr>
          <a:xfrm xmlns:a="http://schemas.openxmlformats.org/drawingml/2006/main">
            <a:off x="647700" y="3905250"/>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5E1DA"/>
                </a:solidFill>
                <a:latin typeface="Liberation Sans"/>
                <a:ea typeface="Liberation Sans"/>
                <a:cs typeface="Liberation Sans"/>
              </a:defRPr>
            </a:pPr>
            <a:r>
              <a:rPr sz="1875" b="0">
                <a:solidFill>
                  <a:srgbClr val="D5E1DA"/>
                </a:solidFill>
                <a:latin typeface="Liberation Sans"/>
                <a:ea typeface="Liberation Sans"/>
                <a:cs typeface="Liberation Sans"/>
              </a:rPr>
              <a:t>Legacy extract and permitted CDC</a:t>
            </a:r>
          </a:p>
        </p:txBody>
      </p:sp>
      <p:sp>
        <p:nvSpPr>
          <p:cNvPr id="7" name="">
            <a:extLst xmlns:a="http://schemas.openxmlformats.org/drawingml/2006/main">
              <a:ext uri="{FF2B5EF4-FFF2-40B4-BE49-F238E27FC236}">
                <a16:creationId xmlns:a16="http://schemas.microsoft.com/office/drawing/2014/main" id="{49A3D22A-8C1E-4E3C-8942-D067D950506B}"/>
              </a:ext>
            </a:extLst>
          </p:cNvPr>
          <p:cNvSpPr>
            <a:spLocks xmlns:a="http://schemas.openxmlformats.org/drawingml/2006/main" noGrp="1"/>
          </p:cNvSpPr>
          <p:nvPr/>
        </p:nvSpPr>
        <p:spPr>
          <a:xfrm xmlns:a="http://schemas.openxmlformats.org/drawingml/2006/main">
            <a:off x="647700" y="4476750"/>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5E1DA"/>
                </a:solidFill>
                <a:latin typeface="Liberation Sans"/>
                <a:ea typeface="Liberation Sans"/>
                <a:cs typeface="Liberation Sans"/>
              </a:defRPr>
            </a:pPr>
            <a:r>
              <a:rPr sz="1875" b="0">
                <a:solidFill>
                  <a:srgbClr val="D5E1DA"/>
                </a:solidFill>
                <a:latin typeface="Liberation Sans"/>
                <a:ea typeface="Liberation Sans"/>
                <a:cs typeface="Liberation Sans"/>
              </a:rPr>
              <a:t>Files with source manifests</a:t>
            </a:r>
          </a:p>
        </p:txBody>
      </p:sp>
      <p:sp>
        <p:nvSpPr>
          <p:cNvPr id="8" name="">
            <a:extLst xmlns:a="http://schemas.openxmlformats.org/drawingml/2006/main">
              <a:ext uri="{FF2B5EF4-FFF2-40B4-BE49-F238E27FC236}">
                <a16:creationId xmlns:a16="http://schemas.microsoft.com/office/drawing/2014/main" id="{8BD48C66-0DFE-435E-8892-CCA484D5FBD1}"/>
              </a:ext>
            </a:extLst>
          </p:cNvPr>
          <p:cNvSpPr>
            <a:spLocks xmlns:a="http://schemas.openxmlformats.org/drawingml/2006/main" noGrp="1"/>
          </p:cNvSpPr>
          <p:nvPr/>
        </p:nvSpPr>
        <p:spPr>
          <a:xfrm xmlns:a="http://schemas.openxmlformats.org/drawingml/2006/main">
            <a:off x="647700" y="5048250"/>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5E1DA"/>
                </a:solidFill>
                <a:latin typeface="Liberation Sans"/>
                <a:ea typeface="Liberation Sans"/>
                <a:cs typeface="Liberation Sans"/>
              </a:defRPr>
            </a:pPr>
            <a:r>
              <a:rPr sz="1875" b="0">
                <a:solidFill>
                  <a:srgbClr val="D5E1DA"/>
                </a:solidFill>
                <a:latin typeface="Liberation Sans"/>
                <a:ea typeface="Liberation Sans"/>
                <a:cs typeface="Liberation Sans"/>
              </a:rPr>
              <a:t>GeneFlow transforms and quality gates</a:t>
            </a:r>
          </a:p>
        </p:txBody>
      </p:sp>
      <p:sp>
        <p:nvSpPr>
          <p:cNvPr id="9" name="">
            <a:extLst xmlns:a="http://schemas.openxmlformats.org/drawingml/2006/main">
              <a:ext uri="{FF2B5EF4-FFF2-40B4-BE49-F238E27FC236}">
                <a16:creationId xmlns:a16="http://schemas.microsoft.com/office/drawing/2014/main" id="{4A13EC1A-CDD9-414E-82E2-87B57F555EB7}"/>
              </a:ext>
            </a:extLst>
          </p:cNvPr>
          <p:cNvSpPr>
            <a:spLocks xmlns:a="http://schemas.openxmlformats.org/drawingml/2006/main" noGrp="1"/>
          </p:cNvSpPr>
          <p:nvPr/>
        </p:nvSpPr>
        <p:spPr>
          <a:xfrm xmlns:a="http://schemas.openxmlformats.org/drawingml/2006/main">
            <a:off x="6315075" y="3048000"/>
            <a:ext cx="5153025"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BBEE73DC-60BB-465A-B0C7-870FDDEA0B33}"/>
              </a:ext>
            </a:extLst>
          </p:cNvPr>
          <p:cNvSpPr>
            <a:spLocks xmlns:a="http://schemas.openxmlformats.org/drawingml/2006/main" noGrp="1"/>
          </p:cNvSpPr>
          <p:nvPr/>
        </p:nvSpPr>
        <p:spPr>
          <a:xfrm xmlns:a="http://schemas.openxmlformats.org/drawingml/2006/main">
            <a:off x="6315075" y="3200400"/>
            <a:ext cx="51339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F5F3EC"/>
                </a:solidFill>
                <a:latin typeface="Liberation Sans"/>
                <a:ea typeface="Liberation Sans"/>
                <a:cs typeface="Liberation Sans"/>
              </a:defRPr>
            </a:pPr>
            <a:r>
              <a:rPr sz="2325" b="1">
                <a:solidFill>
                  <a:srgbClr val="F5F3EC"/>
                </a:solidFill>
                <a:latin typeface="Liberation Sans"/>
                <a:ea typeface="Liberation Sans"/>
                <a:cs typeface="Liberation Sans"/>
              </a:rPr>
              <a:t>Approved consumption</a:t>
            </a:r>
          </a:p>
        </p:txBody>
      </p:sp>
      <p:sp>
        <p:nvSpPr>
          <p:cNvPr id="11" name="">
            <a:extLst xmlns:a="http://schemas.openxmlformats.org/drawingml/2006/main">
              <a:ext uri="{FF2B5EF4-FFF2-40B4-BE49-F238E27FC236}">
                <a16:creationId xmlns:a16="http://schemas.microsoft.com/office/drawing/2014/main" id="{2397CB8C-A8F6-4D15-B300-A3271A6B8A80}"/>
              </a:ext>
            </a:extLst>
          </p:cNvPr>
          <p:cNvSpPr>
            <a:spLocks xmlns:a="http://schemas.openxmlformats.org/drawingml/2006/main" noGrp="1"/>
          </p:cNvSpPr>
          <p:nvPr/>
        </p:nvSpPr>
        <p:spPr>
          <a:xfrm xmlns:a="http://schemas.openxmlformats.org/drawingml/2006/main">
            <a:off x="6315075" y="3905250"/>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5E1DA"/>
                </a:solidFill>
                <a:latin typeface="Liberation Sans"/>
                <a:ea typeface="Liberation Sans"/>
                <a:cs typeface="Liberation Sans"/>
              </a:defRPr>
            </a:pPr>
            <a:r>
              <a:rPr sz="1875" b="0">
                <a:solidFill>
                  <a:srgbClr val="D5E1DA"/>
                </a:solidFill>
                <a:latin typeface="Liberation Sans"/>
                <a:ea typeface="Liberation Sans"/>
                <a:cs typeface="Liberation Sans"/>
              </a:rPr>
              <a:t>GeneCatalog version and owner</a:t>
            </a:r>
          </a:p>
        </p:txBody>
      </p:sp>
      <p:sp>
        <p:nvSpPr>
          <p:cNvPr id="12" name="">
            <a:extLst xmlns:a="http://schemas.openxmlformats.org/drawingml/2006/main">
              <a:ext uri="{FF2B5EF4-FFF2-40B4-BE49-F238E27FC236}">
                <a16:creationId xmlns:a16="http://schemas.microsoft.com/office/drawing/2014/main" id="{A804898D-FBAC-4C33-8CAE-91ECAF7ED889}"/>
              </a:ext>
            </a:extLst>
          </p:cNvPr>
          <p:cNvSpPr>
            <a:spLocks xmlns:a="http://schemas.openxmlformats.org/drawingml/2006/main" noGrp="1"/>
          </p:cNvSpPr>
          <p:nvPr/>
        </p:nvSpPr>
        <p:spPr>
          <a:xfrm xmlns:a="http://schemas.openxmlformats.org/drawingml/2006/main">
            <a:off x="6315075" y="4476750"/>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5E1DA"/>
                </a:solidFill>
                <a:latin typeface="Liberation Sans"/>
                <a:ea typeface="Liberation Sans"/>
                <a:cs typeface="Liberation Sans"/>
              </a:defRPr>
            </a:pPr>
            <a:r>
              <a:rPr sz="1875" b="0">
                <a:solidFill>
                  <a:srgbClr val="D5E1DA"/>
                </a:solidFill>
                <a:latin typeface="Liberation Sans"/>
                <a:ea typeface="Liberation Sans"/>
                <a:cs typeface="Liberation Sans"/>
              </a:rPr>
              <a:t>Cortex SQL finance views</a:t>
            </a:r>
          </a:p>
        </p:txBody>
      </p:sp>
      <p:sp>
        <p:nvSpPr>
          <p:cNvPr id="13" name="">
            <a:extLst xmlns:a="http://schemas.openxmlformats.org/drawingml/2006/main">
              <a:ext uri="{FF2B5EF4-FFF2-40B4-BE49-F238E27FC236}">
                <a16:creationId xmlns:a16="http://schemas.microsoft.com/office/drawing/2014/main" id="{B41D025D-25AB-4D8A-863A-4192286C3283}"/>
              </a:ext>
            </a:extLst>
          </p:cNvPr>
          <p:cNvSpPr>
            <a:spLocks xmlns:a="http://schemas.openxmlformats.org/drawingml/2006/main" noGrp="1"/>
          </p:cNvSpPr>
          <p:nvPr/>
        </p:nvSpPr>
        <p:spPr>
          <a:xfrm xmlns:a="http://schemas.openxmlformats.org/drawingml/2006/main">
            <a:off x="6315075" y="5048250"/>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5E1DA"/>
                </a:solidFill>
                <a:latin typeface="Liberation Sans"/>
                <a:ea typeface="Liberation Sans"/>
                <a:cs typeface="Liberation Sans"/>
              </a:defRPr>
            </a:pPr>
            <a:r>
              <a:rPr sz="1875" b="0">
                <a:solidFill>
                  <a:srgbClr val="D5E1DA"/>
                </a:solidFill>
                <a:latin typeface="Liberation Sans"/>
                <a:ea typeface="Liberation Sans"/>
                <a:cs typeface="Liberation Sans"/>
              </a:rPr>
              <a:t>Analyst reports and model features</a:t>
            </a:r>
          </a:p>
        </p:txBody>
      </p:sp>
      <p:sp>
        <p:nvSpPr>
          <p:cNvPr id="14" name="">
            <a:extLst xmlns:a="http://schemas.openxmlformats.org/drawingml/2006/main">
              <a:ext uri="{FF2B5EF4-FFF2-40B4-BE49-F238E27FC236}">
                <a16:creationId xmlns:a16="http://schemas.microsoft.com/office/drawing/2014/main" id="{EACE2B26-0DB5-4BB5-BFBC-44D9E9F1F666}"/>
              </a:ext>
            </a:extLst>
          </p:cNvPr>
          <p:cNvSpPr>
            <a:spLocks xmlns:a="http://schemas.openxmlformats.org/drawingml/2006/main" noGrp="1"/>
          </p:cNvSpPr>
          <p:nvPr/>
        </p:nvSpPr>
        <p:spPr>
          <a:xfrm xmlns:a="http://schemas.openxmlformats.org/drawingml/2006/main">
            <a:off x="647700" y="5638800"/>
            <a:ext cx="10810875" cy="19050"/>
          </a:xfrm>
          <a:prstGeom xmlns:a="http://schemas.openxmlformats.org/drawingml/2006/main" prst="rect">
            <a:avLst/>
          </a:prstGeom>
          <a:solidFill xmlns:a="http://schemas.openxmlformats.org/drawingml/2006/main">
            <a:srgbClr val="688A7C"/>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CF9193DA-D6AE-4E78-B12D-E96E49157481}"/>
              </a:ext>
            </a:extLst>
          </p:cNvPr>
          <p:cNvSpPr>
            <a:spLocks xmlns:a="http://schemas.openxmlformats.org/drawingml/2006/main" noGrp="1"/>
          </p:cNvSpPr>
          <p:nvPr/>
        </p:nvSpPr>
        <p:spPr>
          <a:xfrm xmlns:a="http://schemas.openxmlformats.org/drawingml/2006/main">
            <a:off x="647700" y="5734050"/>
            <a:ext cx="108108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D1B37E"/>
                </a:solidFill>
                <a:latin typeface="Liberation Sans"/>
                <a:ea typeface="Liberation Sans"/>
                <a:cs typeface="Liberation Sans"/>
              </a:defRPr>
            </a:pPr>
            <a:r>
              <a:rPr sz="1725" b="1">
                <a:solidFill>
                  <a:srgbClr val="D1B37E"/>
                </a:solidFill>
                <a:latin typeface="Liberation Sans"/>
                <a:ea typeface="Liberation Sans"/>
                <a:cs typeface="Liberation Sans"/>
              </a:rPr>
              <a:t>Restricted raw records remain separate from approved consumer access</a:t>
            </a:r>
          </a:p>
        </p:txBody>
      </p:sp>
      <p:sp>
        <p:nvSpPr>
          <p:cNvPr id="16" name="">
            <a:extLst xmlns:a="http://schemas.openxmlformats.org/drawingml/2006/main">
              <a:ext uri="{FF2B5EF4-FFF2-40B4-BE49-F238E27FC236}">
                <a16:creationId xmlns:a16="http://schemas.microsoft.com/office/drawing/2014/main" id="{F55C50F5-A4D2-4E16-A241-97DF632852CB}"/>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5E1DA"/>
                </a:solidFill>
                <a:latin typeface="Liberation Sans"/>
                <a:ea typeface="Liberation Sans"/>
                <a:cs typeface="Liberation Sans"/>
              </a:defRPr>
            </a:pPr>
            <a:r>
              <a:rPr sz="975" b="0">
                <a:solidFill>
                  <a:srgbClr val="D5E1DA"/>
                </a:solidFill>
                <a:latin typeface="Liberation Sans"/>
                <a:ea typeface="Liberation Sans"/>
                <a:cs typeface="Liberation Sans"/>
              </a:rPr>
              <a:t>GeneData capabilities and proposed workflows. Deployment scope requires validation.</a:t>
            </a:r>
          </a:p>
        </p:txBody>
      </p:sp>
      <p:sp>
        <p:nvSpPr>
          <p:cNvPr id="17" name="">
            <a:extLst xmlns:a="http://schemas.openxmlformats.org/drawingml/2006/main">
              <a:ext uri="{FF2B5EF4-FFF2-40B4-BE49-F238E27FC236}">
                <a16:creationId xmlns:a16="http://schemas.microsoft.com/office/drawing/2014/main" id="{3FAB53A0-B734-42E8-9E0B-A6B37E2C4A87}"/>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5E1DA"/>
                </a:solidFill>
                <a:latin typeface="Liberation Sans"/>
                <a:ea typeface="Liberation Sans"/>
                <a:cs typeface="Liberation Sans"/>
              </a:defRPr>
            </a:pPr>
            <a:r>
              <a:rPr sz="825" b="0">
                <a:solidFill>
                  <a:srgbClr val="D5E1DA"/>
                </a:solidFill>
                <a:latin typeface="Liberation Sans"/>
                <a:ea typeface="Liberation Sans"/>
                <a:cs typeface="Liberation Sans"/>
              </a:rPr>
              <a:t>© 2026 Genellipse Inc. All rights reserved.</a:t>
            </a:r>
          </a:p>
        </p:txBody>
      </p:sp>
      <p:sp>
        <p:nvSpPr>
          <p:cNvPr id="18" name="">
            <a:extLst xmlns:a="http://schemas.openxmlformats.org/drawingml/2006/main">
              <a:ext uri="{FF2B5EF4-FFF2-40B4-BE49-F238E27FC236}">
                <a16:creationId xmlns:a16="http://schemas.microsoft.com/office/drawing/2014/main" id="{6D1D5520-5937-4F14-8A74-21DCA339F507}"/>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5E1DA"/>
                </a:solidFill>
                <a:latin typeface="Liberation Sans"/>
                <a:ea typeface="Liberation Sans"/>
                <a:cs typeface="Liberation Sans"/>
              </a:defRPr>
            </a:pPr>
            <a:r>
              <a:rPr sz="900" b="0">
                <a:solidFill>
                  <a:srgbClr val="D5E1DA"/>
                </a:solidFill>
                <a:latin typeface="Liberation Sans"/>
                <a:ea typeface="Liberation Sans"/>
                <a:cs typeface="Liberation Sans"/>
              </a:rPr>
              <a:t>04 / 24</a:t>
            </a:r>
          </a:p>
        </p:txBody>
      </p:sp>
    </p:spTree>
    <p:extLst>
      <p:ext uri="{BB962C8B-B14F-4D97-AF65-F5344CB8AC3E}">
        <p14:creationId xmlns:p14="http://schemas.microsoft.com/office/powerpoint/2010/main" val="1937372696"/>
      </p:ext>
    </p:extLst>
  </p:cSld>
</p:sld>
</file>

<file path=ppt/slides/slide5.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ae84804c2175438c"/>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5A3E0A2-71FE-4DF0-B9DF-13DF7EA67392}"/>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The source contract</a:t>
            </a:r>
          </a:p>
        </p:txBody>
      </p:sp>
      <p:sp>
        <p:nvSpPr>
          <p:cNvPr id="3" name="">
            <a:extLst xmlns:a="http://schemas.openxmlformats.org/drawingml/2006/main">
              <a:ext uri="{FF2B5EF4-FFF2-40B4-BE49-F238E27FC236}">
                <a16:creationId xmlns:a16="http://schemas.microsoft.com/office/drawing/2014/main" id="{73C8C51D-8ABB-440E-9274-9F0E255FCEF5}"/>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An explicit contract turns a source extract into a dependable engineering input.</a:t>
            </a:r>
          </a:p>
        </p:txBody>
      </p:sp>
      <p:graphicFrame>
        <p:nvGraphicFramePr>
          <p:cNvPr id="11" name=""/>
          <p:cNvGraphicFramePr/>
          <p:nvPr/>
        </p:nvGraphicFramePr>
        <p:xfrm>
          <a:off xmlns:a="http://schemas.openxmlformats.org/drawingml/2006/main" x="647700" y="3048000"/>
          <a:ext xmlns:a="http://schemas.openxmlformats.org/drawingml/2006/main" cx="10858500" cy="3143250"/>
        </p:xfrm>
        <a:graphic xmlns:a="http://schemas.openxmlformats.org/drawingml/2006/main">
          <a:graphicData uri="http://schemas.openxmlformats.org/drawingml/2006/table">
            <a:tbl>
              <a:tblPr/>
              <a:tblGrid>
                <a:gridCol w="2476500"/>
                <a:gridCol w="4191000"/>
                <a:gridCol w="4191000"/>
              </a:tblGrid>
              <a:tr h="523875">
                <a:tc>
                  <a:txBody>
                    <a:bodyPr>
                      <a:noAutofit/>
                    </a:bodyPr>
                    <a:lstStyle/>
                    <a:p>
                      <a:r>
                        <a:rPr sz="1575" b="1">
                          <a:solidFill>
                            <a:srgbClr val="FFFFFF"/>
                          </a:solidFill>
                          <a:latin typeface="Liberation Sans"/>
                          <a:ea typeface="Liberation Sans"/>
                          <a:cs typeface="Liberation Sans"/>
                        </a:rPr>
                        <a:t>Contract item</a:t>
                      </a:r>
                    </a:p>
                  </a:txBody>
                  <a:tcPr marL="114300" marR="114300" marT="47625" marB="47625" anchor="ctr">
                    <a:solidFill>
                      <a:srgbClr val="102736"/>
                    </a:solidFill>
                  </a:tcPr>
                </a:tc>
                <a:tc>
                  <a:txBody>
                    <a:bodyPr>
                      <a:noAutofit/>
                    </a:bodyPr>
                    <a:lstStyle/>
                    <a:p>
                      <a:r>
                        <a:rPr sz="1575" b="1">
                          <a:solidFill>
                            <a:srgbClr val="FFFFFF"/>
                          </a:solidFill>
                          <a:latin typeface="Liberation Sans"/>
                          <a:ea typeface="Liberation Sans"/>
                          <a:cs typeface="Liberation Sans"/>
                        </a:rPr>
                        <a:t>Definition</a:t>
                      </a:r>
                    </a:p>
                  </a:txBody>
                  <a:tcPr marL="114300" marR="114300" marT="47625" marB="47625" anchor="ctr">
                    <a:solidFill>
                      <a:srgbClr val="102736"/>
                    </a:solidFill>
                  </a:tcPr>
                </a:tc>
                <a:tc>
                  <a:txBody>
                    <a:bodyPr>
                      <a:noAutofit/>
                    </a:bodyPr>
                    <a:lstStyle/>
                    <a:p>
                      <a:r>
                        <a:rPr sz="1575" b="1">
                          <a:solidFill>
                            <a:srgbClr val="FFFFFF"/>
                          </a:solidFill>
                          <a:latin typeface="Liberation Sans"/>
                          <a:ea typeface="Liberation Sans"/>
                          <a:cs typeface="Liberation Sans"/>
                        </a:rPr>
                        <a:t>Failure action</a:t>
                      </a:r>
                    </a:p>
                  </a:txBody>
                  <a:tcPr marL="114300" marR="114300" marT="47625" marB="47625" anchor="ctr">
                    <a:solidFill>
                      <a:srgbClr val="102736"/>
                    </a:solidFill>
                  </a:tcPr>
                </a:tc>
              </a:tr>
              <a:tr h="523875">
                <a:tc>
                  <a:txBody>
                    <a:bodyPr>
                      <a:noAutofit/>
                    </a:bodyPr>
                    <a:lstStyle/>
                    <a:p>
                      <a:r>
                        <a:rPr sz="1575" b="1">
                          <a:solidFill>
                            <a:srgbClr val="102736"/>
                          </a:solidFill>
                          <a:latin typeface="Liberation Sans"/>
                          <a:ea typeface="Liberation Sans"/>
                          <a:cs typeface="Liberation Sans"/>
                        </a:rPr>
                        <a:t>Identity</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Source ID + transaction ID</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Quarantine duplicate identity</a:t>
                      </a:r>
                    </a:p>
                  </a:txBody>
                  <a:tcPr marL="114300" marR="114300" marT="47625" marB="47625" anchor="ctr">
                    <a:solidFill>
                      <a:srgbClr val="FFFFFF"/>
                    </a:solidFill>
                  </a:tcPr>
                </a:tc>
              </a:tr>
              <a:tr h="523875">
                <a:tc>
                  <a:txBody>
                    <a:bodyPr>
                      <a:noAutofit/>
                    </a:bodyPr>
                    <a:lstStyle/>
                    <a:p>
                      <a:r>
                        <a:rPr sz="1575" b="1">
                          <a:solidFill>
                            <a:srgbClr val="102736"/>
                          </a:solidFill>
                          <a:latin typeface="Liberation Sans"/>
                          <a:ea typeface="Liberation Sans"/>
                          <a:cs typeface="Liberation Sans"/>
                        </a:rPr>
                        <a:t>Freshness</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Agreed cutoff and business timezone</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Hold stale publication</a:t>
                      </a:r>
                    </a:p>
                  </a:txBody>
                  <a:tcPr marL="114300" marR="114300" marT="47625" marB="47625" anchor="ctr">
                    <a:solidFill>
                      <a:srgbClr val="EAEFE8"/>
                    </a:solidFill>
                  </a:tcPr>
                </a:tc>
              </a:tr>
              <a:tr h="523875">
                <a:tc>
                  <a:txBody>
                    <a:bodyPr>
                      <a:noAutofit/>
                    </a:bodyPr>
                    <a:lstStyle/>
                    <a:p>
                      <a:r>
                        <a:rPr sz="1575" b="1">
                          <a:solidFill>
                            <a:srgbClr val="102736"/>
                          </a:solidFill>
                          <a:latin typeface="Liberation Sans"/>
                          <a:ea typeface="Liberation Sans"/>
                          <a:cs typeface="Liberation Sans"/>
                        </a:rPr>
                        <a:t>Amounts</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Currency, decimal precision, signs</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Reject unknown currency</a:t>
                      </a:r>
                    </a:p>
                  </a:txBody>
                  <a:tcPr marL="114300" marR="114300" marT="47625" marB="47625" anchor="ctr">
                    <a:solidFill>
                      <a:srgbClr val="FFFFFF"/>
                    </a:solidFill>
                  </a:tcPr>
                </a:tc>
              </a:tr>
              <a:tr h="523875">
                <a:tc>
                  <a:txBody>
                    <a:bodyPr>
                      <a:noAutofit/>
                    </a:bodyPr>
                    <a:lstStyle/>
                    <a:p>
                      <a:r>
                        <a:rPr sz="1575" b="1">
                          <a:solidFill>
                            <a:srgbClr val="102736"/>
                          </a:solidFill>
                          <a:latin typeface="Liberation Sans"/>
                          <a:ea typeface="Liberation Sans"/>
                          <a:cs typeface="Liberation Sans"/>
                        </a:rPr>
                        <a:t>Reconciliation</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Manifest count and source total</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Investigate any control mismatch</a:t>
                      </a:r>
                    </a:p>
                  </a:txBody>
                  <a:tcPr marL="114300" marR="114300" marT="47625" marB="47625" anchor="ctr">
                    <a:solidFill>
                      <a:srgbClr val="EAEFE8"/>
                    </a:solidFill>
                  </a:tcPr>
                </a:tc>
              </a:tr>
              <a:tr h="523875">
                <a:tc>
                  <a:txBody>
                    <a:bodyPr>
                      <a:noAutofit/>
                    </a:bodyPr>
                    <a:lstStyle/>
                    <a:p>
                      <a:r>
                        <a:rPr sz="1575" b="1">
                          <a:solidFill>
                            <a:srgbClr val="102736"/>
                          </a:solidFill>
                          <a:latin typeface="Liberation Sans"/>
                          <a:ea typeface="Liberation Sans"/>
                          <a:cs typeface="Liberation Sans"/>
                        </a:rPr>
                        <a:t>Ownership</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Source steward and on-call route</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Escalate with affected consumers</a:t>
                      </a:r>
                    </a:p>
                  </a:txBody>
                  <a:tcPr marL="114300" marR="114300" marT="47625" marB="47625" anchor="ctr">
                    <a:solidFill>
                      <a:srgbClr val="FFFFFF"/>
                    </a:solidFill>
                  </a:tcPr>
                </a:tc>
              </a:tr>
            </a:tbl>
          </a:graphicData>
        </a:graphic>
      </p:graphicFrame>
      <p:sp>
        <p:nvSpPr>
          <p:cNvPr id="5" name="">
            <a:extLst xmlns:a="http://schemas.openxmlformats.org/drawingml/2006/main">
              <a:ext uri="{FF2B5EF4-FFF2-40B4-BE49-F238E27FC236}">
                <a16:creationId xmlns:a16="http://schemas.microsoft.com/office/drawing/2014/main" id="{8CC9CA80-C4A3-491A-A142-3FA4CE5F342D}"/>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6" name="">
            <a:extLst xmlns:a="http://schemas.openxmlformats.org/drawingml/2006/main">
              <a:ext uri="{FF2B5EF4-FFF2-40B4-BE49-F238E27FC236}">
                <a16:creationId xmlns:a16="http://schemas.microsoft.com/office/drawing/2014/main" id="{3DF63C6C-6CF6-4241-89FB-D26D7CAA2FC7}"/>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7" name="">
            <a:extLst xmlns:a="http://schemas.openxmlformats.org/drawingml/2006/main">
              <a:ext uri="{FF2B5EF4-FFF2-40B4-BE49-F238E27FC236}">
                <a16:creationId xmlns:a16="http://schemas.microsoft.com/office/drawing/2014/main" id="{B884F637-06B0-4F59-B7FE-B3379D8BFCD5}"/>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05 / 24</a:t>
            </a:r>
          </a:p>
        </p:txBody>
      </p:sp>
    </p:spTree>
    <p:extLst>
      <p:ext uri="{BB962C8B-B14F-4D97-AF65-F5344CB8AC3E}">
        <p14:creationId xmlns:p14="http://schemas.microsoft.com/office/powerpoint/2010/main" val="273202758"/>
      </p:ext>
    </p:extLst>
  </p:cSld>
</p:sld>
</file>

<file path=ppt/slides/slide6.xml><?xml version="1.0" encoding="utf-8"?>
<p:sld xmlns:p="http://schemas.openxmlformats.org/presentationml/2006/main">
  <p:cSld>
    <p:bg>
      <p:bgPr>
        <a:solidFill xmlns:a="http://schemas.openxmlformats.org/drawingml/2006/main">
          <a:srgbClr val="102736"/>
        </a:solidFill>
      </p:bgPr>
    </p:bg>
    <p:spTree>
      <p:nvGrpSpPr>
        <p:cNvPr id="1" name=""/>
        <p:cNvGrpSpPr/>
        <p:nvPr/>
      </p:nvGrpSpPr>
      <p:grpSpPr>
        <a:xfrm xmlns:a="http://schemas.openxmlformats.org/drawingml/2006/main"/>
      </p:grpSpPr>
      <p:cxnSp>
        <p:nvCxnSpPr>
          <p:cNvPr id="27" name=""/>
          <p:cNvCxnSpPr>
            <a:stCxn xmlns:a="http://schemas.openxmlformats.org/drawingml/2006/main" id="12" idx="3"/>
            <a:endCxn xmlns:a="http://schemas.openxmlformats.org/drawingml/2006/main" id="16" idx="1"/>
          </p:cNvCxnSpPr>
          <p:nvPr/>
        </p:nvCxnSpPr>
        <p:spPr>
          <a:xfrm xmlns:a="http://schemas.openxmlformats.org/drawingml/2006/main">
            <a:off x="85439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cxnSp>
        <p:nvCxnSpPr>
          <p:cNvPr id="28" name=""/>
          <p:cNvCxnSpPr>
            <a:stCxn xmlns:a="http://schemas.openxmlformats.org/drawingml/2006/main" id="8" idx="3"/>
            <a:endCxn xmlns:a="http://schemas.openxmlformats.org/drawingml/2006/main" id="12" idx="1"/>
          </p:cNvCxnSpPr>
          <p:nvPr/>
        </p:nvCxnSpPr>
        <p:spPr>
          <a:xfrm xmlns:a="http://schemas.openxmlformats.org/drawingml/2006/main">
            <a:off x="57626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cxnSp>
        <p:nvCxnSpPr>
          <p:cNvPr id="29" name=""/>
          <p:cNvCxnSpPr>
            <a:stCxn xmlns:a="http://schemas.openxmlformats.org/drawingml/2006/main" id="4" idx="3"/>
            <a:endCxn xmlns:a="http://schemas.openxmlformats.org/drawingml/2006/main" id="8" idx="1"/>
          </p:cNvCxnSpPr>
          <p:nvPr/>
        </p:nvCxnSpPr>
        <p:spPr>
          <a:xfrm xmlns:a="http://schemas.openxmlformats.org/drawingml/2006/main">
            <a:off x="29813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pic>
        <p:nvPicPr>
          <p:cNvPr id="30" name=""/>
          <p:cNvPicPr>
            <a:picLocks xmlns:a="http://schemas.openxmlformats.org/drawingml/2006/main" noChangeAspect="1"/>
          </p:cNvPicPr>
          <p:nvPr/>
        </p:nvPicPr>
        <p:blipFill>
          <a:blip xmlns:r="http://schemas.openxmlformats.org/officeDocument/2006/relationships" xmlns:a="http://schemas.openxmlformats.org/drawingml/2006/main" r:embed="Re55f2ddc43774868"/>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F26E3F0-B869-41F4-B59F-7827D86A0809}"/>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5F3EC"/>
                </a:solidFill>
                <a:latin typeface="Liberation Sans"/>
                <a:ea typeface="Liberation Sans"/>
                <a:cs typeface="Liberation Sans"/>
              </a:defRPr>
            </a:pPr>
            <a:r>
              <a:rPr sz="3300" b="0">
                <a:solidFill>
                  <a:srgbClr val="F5F3EC"/>
                </a:solidFill>
                <a:latin typeface="Liberation Sans"/>
                <a:ea typeface="Liberation Sans"/>
                <a:cs typeface="Liberation Sans"/>
              </a:rPr>
              <a:t>Snapshot and incremental loading</a:t>
            </a:r>
          </a:p>
        </p:txBody>
      </p:sp>
      <p:sp>
        <p:nvSpPr>
          <p:cNvPr id="3" name="">
            <a:extLst xmlns:a="http://schemas.openxmlformats.org/drawingml/2006/main">
              <a:ext uri="{FF2B5EF4-FFF2-40B4-BE49-F238E27FC236}">
                <a16:creationId xmlns:a16="http://schemas.microsoft.com/office/drawing/2014/main" id="{D0B6E6A9-1589-4BA7-8882-CB0C7F299A2B}"/>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5E1DA"/>
                </a:solidFill>
                <a:latin typeface="Liberation Sans"/>
                <a:ea typeface="Liberation Sans"/>
                <a:cs typeface="Liberation Sans"/>
              </a:defRPr>
            </a:pPr>
            <a:r>
              <a:rPr sz="2025" b="0">
                <a:solidFill>
                  <a:srgbClr val="D5E1DA"/>
                </a:solidFill>
                <a:latin typeface="Liberation Sans"/>
                <a:ea typeface="Liberation Sans"/>
                <a:cs typeface="Liberation Sans"/>
              </a:rPr>
              <a:t>Validate source capabilities and permissions before choosing the capture method.</a:t>
            </a:r>
          </a:p>
        </p:txBody>
      </p:sp>
      <p:sp>
        <p:nvSpPr>
          <p:cNvPr id="4" name="">
            <a:extLst xmlns:a="http://schemas.openxmlformats.org/drawingml/2006/main">
              <a:ext uri="{FF2B5EF4-FFF2-40B4-BE49-F238E27FC236}">
                <a16:creationId xmlns:a16="http://schemas.microsoft.com/office/drawing/2014/main" id="{5A886D01-FA75-4FE8-B040-1571B7707F77}"/>
              </a:ext>
            </a:extLst>
          </p:cNvPr>
          <p:cNvSpPr>
            <a:spLocks xmlns:a="http://schemas.openxmlformats.org/drawingml/2006/main" noGrp="1"/>
          </p:cNvSpPr>
          <p:nvPr/>
        </p:nvSpPr>
        <p:spPr>
          <a:xfrm xmlns:a="http://schemas.openxmlformats.org/drawingml/2006/main">
            <a:off x="6477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6A4AEB67-3A71-4ACB-BD10-A0C20272D729}"/>
              </a:ext>
            </a:extLst>
          </p:cNvPr>
          <p:cNvSpPr>
            <a:spLocks xmlns:a="http://schemas.openxmlformats.org/drawingml/2006/main" noGrp="1"/>
          </p:cNvSpPr>
          <p:nvPr/>
        </p:nvSpPr>
        <p:spPr>
          <a:xfrm xmlns:a="http://schemas.openxmlformats.org/drawingml/2006/main">
            <a:off x="6477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0258E5A8-0A9B-422A-A10F-A2081ED86553}"/>
              </a:ext>
            </a:extLst>
          </p:cNvPr>
          <p:cNvSpPr>
            <a:spLocks xmlns:a="http://schemas.openxmlformats.org/drawingml/2006/main" noGrp="1"/>
          </p:cNvSpPr>
          <p:nvPr/>
        </p:nvSpPr>
        <p:spPr>
          <a:xfrm xmlns:a="http://schemas.openxmlformats.org/drawingml/2006/main">
            <a:off x="6477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Baseline</a:t>
            </a:r>
          </a:p>
        </p:txBody>
      </p:sp>
      <p:sp>
        <p:nvSpPr>
          <p:cNvPr id="7" name="">
            <a:extLst xmlns:a="http://schemas.openxmlformats.org/drawingml/2006/main">
              <a:ext uri="{FF2B5EF4-FFF2-40B4-BE49-F238E27FC236}">
                <a16:creationId xmlns:a16="http://schemas.microsoft.com/office/drawing/2014/main" id="{E4DF1A11-DFD1-4E4F-BA7A-F9FD7164FAC4}"/>
              </a:ext>
            </a:extLst>
          </p:cNvPr>
          <p:cNvSpPr>
            <a:spLocks xmlns:a="http://schemas.openxmlformats.org/drawingml/2006/main" noGrp="1"/>
          </p:cNvSpPr>
          <p:nvPr/>
        </p:nvSpPr>
        <p:spPr>
          <a:xfrm xmlns:a="http://schemas.openxmlformats.org/drawingml/2006/main">
            <a:off x="6477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Capture a consistent snapshot and a source watermark.</a:t>
            </a:r>
          </a:p>
        </p:txBody>
      </p:sp>
      <p:sp>
        <p:nvSpPr>
          <p:cNvPr id="8" name="">
            <a:extLst xmlns:a="http://schemas.openxmlformats.org/drawingml/2006/main">
              <a:ext uri="{FF2B5EF4-FFF2-40B4-BE49-F238E27FC236}">
                <a16:creationId xmlns:a16="http://schemas.microsoft.com/office/drawing/2014/main" id="{D00AF2F0-B7F9-4C08-B15A-E601FBC79557}"/>
              </a:ext>
            </a:extLst>
          </p:cNvPr>
          <p:cNvSpPr>
            <a:spLocks xmlns:a="http://schemas.openxmlformats.org/drawingml/2006/main" noGrp="1"/>
          </p:cNvSpPr>
          <p:nvPr/>
        </p:nvSpPr>
        <p:spPr>
          <a:xfrm xmlns:a="http://schemas.openxmlformats.org/drawingml/2006/main">
            <a:off x="34290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DA3F662D-9375-4054-87AB-BB077F0D633C}"/>
              </a:ext>
            </a:extLst>
          </p:cNvPr>
          <p:cNvSpPr>
            <a:spLocks xmlns:a="http://schemas.openxmlformats.org/drawingml/2006/main" noGrp="1"/>
          </p:cNvSpPr>
          <p:nvPr/>
        </p:nvSpPr>
        <p:spPr>
          <a:xfrm xmlns:a="http://schemas.openxmlformats.org/drawingml/2006/main">
            <a:off x="34290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02</a:t>
            </a:r>
          </a:p>
        </p:txBody>
      </p:sp>
      <p:sp>
        <p:nvSpPr>
          <p:cNvPr id="10" name="">
            <a:extLst xmlns:a="http://schemas.openxmlformats.org/drawingml/2006/main">
              <a:ext uri="{FF2B5EF4-FFF2-40B4-BE49-F238E27FC236}">
                <a16:creationId xmlns:a16="http://schemas.microsoft.com/office/drawing/2014/main" id="{A84BB169-5E66-4B04-BFB2-027900D498DD}"/>
              </a:ext>
            </a:extLst>
          </p:cNvPr>
          <p:cNvSpPr>
            <a:spLocks xmlns:a="http://schemas.openxmlformats.org/drawingml/2006/main" noGrp="1"/>
          </p:cNvSpPr>
          <p:nvPr/>
        </p:nvSpPr>
        <p:spPr>
          <a:xfrm xmlns:a="http://schemas.openxmlformats.org/drawingml/2006/main">
            <a:off x="34290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Increment</a:t>
            </a:r>
          </a:p>
        </p:txBody>
      </p:sp>
      <p:sp>
        <p:nvSpPr>
          <p:cNvPr id="11" name="">
            <a:extLst xmlns:a="http://schemas.openxmlformats.org/drawingml/2006/main">
              <a:ext uri="{FF2B5EF4-FFF2-40B4-BE49-F238E27FC236}">
                <a16:creationId xmlns:a16="http://schemas.microsoft.com/office/drawing/2014/main" id="{D8A18C50-70EA-44F4-B393-0BCB8D0F3DC7}"/>
              </a:ext>
            </a:extLst>
          </p:cNvPr>
          <p:cNvSpPr>
            <a:spLocks xmlns:a="http://schemas.openxmlformats.org/drawingml/2006/main" noGrp="1"/>
          </p:cNvSpPr>
          <p:nvPr/>
        </p:nvSpPr>
        <p:spPr>
          <a:xfrm xmlns:a="http://schemas.openxmlformats.org/drawingml/2006/main">
            <a:off x="34290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Read changes from the agreed position and preserve ordering.</a:t>
            </a:r>
          </a:p>
        </p:txBody>
      </p:sp>
      <p:sp>
        <p:nvSpPr>
          <p:cNvPr id="12" name="">
            <a:extLst xmlns:a="http://schemas.openxmlformats.org/drawingml/2006/main">
              <a:ext uri="{FF2B5EF4-FFF2-40B4-BE49-F238E27FC236}">
                <a16:creationId xmlns:a16="http://schemas.microsoft.com/office/drawing/2014/main" id="{5AC49B07-3A1D-48A7-BC7A-4481E6E9F71A}"/>
              </a:ext>
            </a:extLst>
          </p:cNvPr>
          <p:cNvSpPr>
            <a:spLocks xmlns:a="http://schemas.openxmlformats.org/drawingml/2006/main" noGrp="1"/>
          </p:cNvSpPr>
          <p:nvPr/>
        </p:nvSpPr>
        <p:spPr>
          <a:xfrm xmlns:a="http://schemas.openxmlformats.org/drawingml/2006/main">
            <a:off x="62103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DF9FD4C7-31C2-4951-B0A9-0A06D0BF6CBA}"/>
              </a:ext>
            </a:extLst>
          </p:cNvPr>
          <p:cNvSpPr>
            <a:spLocks xmlns:a="http://schemas.openxmlformats.org/drawingml/2006/main" noGrp="1"/>
          </p:cNvSpPr>
          <p:nvPr/>
        </p:nvSpPr>
        <p:spPr>
          <a:xfrm xmlns:a="http://schemas.openxmlformats.org/drawingml/2006/main">
            <a:off x="62103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03</a:t>
            </a:r>
          </a:p>
        </p:txBody>
      </p:sp>
      <p:sp>
        <p:nvSpPr>
          <p:cNvPr id="14" name="">
            <a:extLst xmlns:a="http://schemas.openxmlformats.org/drawingml/2006/main">
              <a:ext uri="{FF2B5EF4-FFF2-40B4-BE49-F238E27FC236}">
                <a16:creationId xmlns:a16="http://schemas.microsoft.com/office/drawing/2014/main" id="{61C67B07-01AC-4787-AE85-A061F9AA2552}"/>
              </a:ext>
            </a:extLst>
          </p:cNvPr>
          <p:cNvSpPr>
            <a:spLocks xmlns:a="http://schemas.openxmlformats.org/drawingml/2006/main" noGrp="1"/>
          </p:cNvSpPr>
          <p:nvPr/>
        </p:nvSpPr>
        <p:spPr>
          <a:xfrm xmlns:a="http://schemas.openxmlformats.org/drawingml/2006/main">
            <a:off x="62103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Apply</a:t>
            </a:r>
          </a:p>
        </p:txBody>
      </p:sp>
      <p:sp>
        <p:nvSpPr>
          <p:cNvPr id="15" name="">
            <a:extLst xmlns:a="http://schemas.openxmlformats.org/drawingml/2006/main">
              <a:ext uri="{FF2B5EF4-FFF2-40B4-BE49-F238E27FC236}">
                <a16:creationId xmlns:a16="http://schemas.microsoft.com/office/drawing/2014/main" id="{421FFB16-0FB9-449A-A07F-BBFD58EB9BD2}"/>
              </a:ext>
            </a:extLst>
          </p:cNvPr>
          <p:cNvSpPr>
            <a:spLocks xmlns:a="http://schemas.openxmlformats.org/drawingml/2006/main" noGrp="1"/>
          </p:cNvSpPr>
          <p:nvPr/>
        </p:nvSpPr>
        <p:spPr>
          <a:xfrm xmlns:a="http://schemas.openxmlformats.org/drawingml/2006/main">
            <a:off x="62103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Merge by stable keys with deletion handling.</a:t>
            </a:r>
          </a:p>
        </p:txBody>
      </p:sp>
      <p:sp>
        <p:nvSpPr>
          <p:cNvPr id="16" name="">
            <a:extLst xmlns:a="http://schemas.openxmlformats.org/drawingml/2006/main">
              <a:ext uri="{FF2B5EF4-FFF2-40B4-BE49-F238E27FC236}">
                <a16:creationId xmlns:a16="http://schemas.microsoft.com/office/drawing/2014/main" id="{B8DE9B40-27C2-4FD9-B387-91415C7C124F}"/>
              </a:ext>
            </a:extLst>
          </p:cNvPr>
          <p:cNvSpPr>
            <a:spLocks xmlns:a="http://schemas.openxmlformats.org/drawingml/2006/main" noGrp="1"/>
          </p:cNvSpPr>
          <p:nvPr/>
        </p:nvSpPr>
        <p:spPr>
          <a:xfrm xmlns:a="http://schemas.openxmlformats.org/drawingml/2006/main">
            <a:off x="89916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2E06B595-D6EA-4737-A31C-73361113899F}"/>
              </a:ext>
            </a:extLst>
          </p:cNvPr>
          <p:cNvSpPr>
            <a:spLocks xmlns:a="http://schemas.openxmlformats.org/drawingml/2006/main" noGrp="1"/>
          </p:cNvSpPr>
          <p:nvPr/>
        </p:nvSpPr>
        <p:spPr>
          <a:xfrm xmlns:a="http://schemas.openxmlformats.org/drawingml/2006/main">
            <a:off x="89916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04</a:t>
            </a:r>
          </a:p>
        </p:txBody>
      </p:sp>
      <p:sp>
        <p:nvSpPr>
          <p:cNvPr id="18" name="">
            <a:extLst xmlns:a="http://schemas.openxmlformats.org/drawingml/2006/main">
              <a:ext uri="{FF2B5EF4-FFF2-40B4-BE49-F238E27FC236}">
                <a16:creationId xmlns:a16="http://schemas.microsoft.com/office/drawing/2014/main" id="{AF53B9AC-B5CB-4E17-9119-94E2B08B3CFE}"/>
              </a:ext>
            </a:extLst>
          </p:cNvPr>
          <p:cNvSpPr>
            <a:spLocks xmlns:a="http://schemas.openxmlformats.org/drawingml/2006/main" noGrp="1"/>
          </p:cNvSpPr>
          <p:nvPr/>
        </p:nvSpPr>
        <p:spPr>
          <a:xfrm xmlns:a="http://schemas.openxmlformats.org/drawingml/2006/main">
            <a:off x="89916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Reconcile</a:t>
            </a:r>
          </a:p>
        </p:txBody>
      </p:sp>
      <p:sp>
        <p:nvSpPr>
          <p:cNvPr id="19" name="">
            <a:extLst xmlns:a="http://schemas.openxmlformats.org/drawingml/2006/main">
              <a:ext uri="{FF2B5EF4-FFF2-40B4-BE49-F238E27FC236}">
                <a16:creationId xmlns:a16="http://schemas.microsoft.com/office/drawing/2014/main" id="{9363B1F4-AA78-4A26-90E5-EC90FFB2266F}"/>
              </a:ext>
            </a:extLst>
          </p:cNvPr>
          <p:cNvSpPr>
            <a:spLocks xmlns:a="http://schemas.openxmlformats.org/drawingml/2006/main" noGrp="1"/>
          </p:cNvSpPr>
          <p:nvPr/>
        </p:nvSpPr>
        <p:spPr>
          <a:xfrm xmlns:a="http://schemas.openxmlformats.org/drawingml/2006/main">
            <a:off x="89916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Check totals and persist the next safe checkpoint.</a:t>
            </a:r>
          </a:p>
        </p:txBody>
      </p:sp>
      <p:sp>
        <p:nvSpPr>
          <p:cNvPr id="23" name="">
            <a:extLst xmlns:a="http://schemas.openxmlformats.org/drawingml/2006/main">
              <a:ext uri="{FF2B5EF4-FFF2-40B4-BE49-F238E27FC236}">
                <a16:creationId xmlns:a16="http://schemas.microsoft.com/office/drawing/2014/main" id="{2C9C1682-1BC2-4583-88B4-5C5393FD2C4F}"/>
              </a:ext>
            </a:extLst>
          </p:cNvPr>
          <p:cNvSpPr>
            <a:spLocks xmlns:a="http://schemas.openxmlformats.org/drawingml/2006/main" noGrp="1"/>
          </p:cNvSpPr>
          <p:nvPr/>
        </p:nvSpPr>
        <p:spPr>
          <a:xfrm xmlns:a="http://schemas.openxmlformats.org/drawingml/2006/main">
            <a:off x="647700" y="5953125"/>
            <a:ext cx="10858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D5E1DA"/>
                </a:solidFill>
                <a:latin typeface="Liberation Sans"/>
                <a:ea typeface="Liberation Sans"/>
                <a:cs typeface="Liberation Sans"/>
              </a:defRPr>
            </a:pPr>
            <a:r>
              <a:rPr sz="1500" b="0">
                <a:solidFill>
                  <a:srgbClr val="D5E1DA"/>
                </a:solidFill>
                <a:latin typeface="Liberation Sans"/>
                <a:ea typeface="Liberation Sans"/>
                <a:cs typeface="Liberation Sans"/>
              </a:rPr>
              <a:t>Security: scoped identity, controlled data access and traceable execution at every handoff.</a:t>
            </a:r>
          </a:p>
        </p:txBody>
      </p:sp>
      <p:sp>
        <p:nvSpPr>
          <p:cNvPr id="24" name="">
            <a:extLst xmlns:a="http://schemas.openxmlformats.org/drawingml/2006/main">
              <a:ext uri="{FF2B5EF4-FFF2-40B4-BE49-F238E27FC236}">
                <a16:creationId xmlns:a16="http://schemas.microsoft.com/office/drawing/2014/main" id="{E71D0649-2B61-4CB0-8BAC-B998B625FAFC}"/>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5E1DA"/>
                </a:solidFill>
                <a:latin typeface="Liberation Sans"/>
                <a:ea typeface="Liberation Sans"/>
                <a:cs typeface="Liberation Sans"/>
              </a:defRPr>
            </a:pPr>
            <a:r>
              <a:rPr sz="975" b="0">
                <a:solidFill>
                  <a:srgbClr val="D5E1DA"/>
                </a:solidFill>
                <a:latin typeface="Liberation Sans"/>
                <a:ea typeface="Liberation Sans"/>
                <a:cs typeface="Liberation Sans"/>
              </a:rPr>
              <a:t>GeneData capabilities and proposed workflows. Deployment scope requires validation.</a:t>
            </a:r>
          </a:p>
        </p:txBody>
      </p:sp>
      <p:sp>
        <p:nvSpPr>
          <p:cNvPr id="25" name="">
            <a:extLst xmlns:a="http://schemas.openxmlformats.org/drawingml/2006/main">
              <a:ext uri="{FF2B5EF4-FFF2-40B4-BE49-F238E27FC236}">
                <a16:creationId xmlns:a16="http://schemas.microsoft.com/office/drawing/2014/main" id="{B45ACF7E-F5AF-40C8-8BDE-46270297E4C3}"/>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5E1DA"/>
                </a:solidFill>
                <a:latin typeface="Liberation Sans"/>
                <a:ea typeface="Liberation Sans"/>
                <a:cs typeface="Liberation Sans"/>
              </a:defRPr>
            </a:pPr>
            <a:r>
              <a:rPr sz="825" b="0">
                <a:solidFill>
                  <a:srgbClr val="D5E1DA"/>
                </a:solidFill>
                <a:latin typeface="Liberation Sans"/>
                <a:ea typeface="Liberation Sans"/>
                <a:cs typeface="Liberation Sans"/>
              </a:rPr>
              <a:t>© 2026 Genellipse Inc. All rights reserved.</a:t>
            </a:r>
          </a:p>
        </p:txBody>
      </p:sp>
      <p:sp>
        <p:nvSpPr>
          <p:cNvPr id="26" name="">
            <a:extLst xmlns:a="http://schemas.openxmlformats.org/drawingml/2006/main">
              <a:ext uri="{FF2B5EF4-FFF2-40B4-BE49-F238E27FC236}">
                <a16:creationId xmlns:a16="http://schemas.microsoft.com/office/drawing/2014/main" id="{6FA9B2C0-8726-4255-BAC4-D4EB7DE4C55F}"/>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5E1DA"/>
                </a:solidFill>
                <a:latin typeface="Liberation Sans"/>
                <a:ea typeface="Liberation Sans"/>
                <a:cs typeface="Liberation Sans"/>
              </a:defRPr>
            </a:pPr>
            <a:r>
              <a:rPr sz="900" b="0">
                <a:solidFill>
                  <a:srgbClr val="D5E1DA"/>
                </a:solidFill>
                <a:latin typeface="Liberation Sans"/>
                <a:ea typeface="Liberation Sans"/>
                <a:cs typeface="Liberation Sans"/>
              </a:rPr>
              <a:t>06 / 24</a:t>
            </a:r>
          </a:p>
        </p:txBody>
      </p:sp>
    </p:spTree>
    <p:extLst>
      <p:ext uri="{BB962C8B-B14F-4D97-AF65-F5344CB8AC3E}">
        <p14:creationId xmlns:p14="http://schemas.microsoft.com/office/powerpoint/2010/main" val="152133844"/>
      </p:ext>
    </p:extLst>
  </p:cSld>
</p:sld>
</file>

<file path=ppt/slides/slide7.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8ecd29ff1b6d4ee6"/>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C0F2272-A564-44D8-BE4C-A3169C3A166F}"/>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Ingestion methods have different boundaries</a:t>
            </a:r>
          </a:p>
        </p:txBody>
      </p:sp>
      <p:sp>
        <p:nvSpPr>
          <p:cNvPr id="3" name="">
            <a:extLst xmlns:a="http://schemas.openxmlformats.org/drawingml/2006/main">
              <a:ext uri="{FF2B5EF4-FFF2-40B4-BE49-F238E27FC236}">
                <a16:creationId xmlns:a16="http://schemas.microsoft.com/office/drawing/2014/main" id="{69E09710-05D0-4F40-A724-5459785F22EE}"/>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The connector directory and source configuration determine the supported operation.</a:t>
            </a:r>
          </a:p>
        </p:txBody>
      </p:sp>
      <p:sp>
        <p:nvSpPr>
          <p:cNvPr id="4" name="">
            <a:extLst xmlns:a="http://schemas.openxmlformats.org/drawingml/2006/main">
              <a:ext uri="{FF2B5EF4-FFF2-40B4-BE49-F238E27FC236}">
                <a16:creationId xmlns:a16="http://schemas.microsoft.com/office/drawing/2014/main" id="{6BD95F21-CC08-4AA6-9B5E-176CD5CDCCAE}"/>
              </a:ext>
            </a:extLst>
          </p:cNvPr>
          <p:cNvSpPr>
            <a:spLocks xmlns:a="http://schemas.openxmlformats.org/drawingml/2006/main" noGrp="1"/>
          </p:cNvSpPr>
          <p:nvPr/>
        </p:nvSpPr>
        <p:spPr>
          <a:xfrm xmlns:a="http://schemas.openxmlformats.org/drawingml/2006/main">
            <a:off x="6477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8955FB1D-1D38-4B72-87DF-4C3B3AF51202}"/>
              </a:ext>
            </a:extLst>
          </p:cNvPr>
          <p:cNvSpPr>
            <a:spLocks xmlns:a="http://schemas.openxmlformats.org/drawingml/2006/main" noGrp="1"/>
          </p:cNvSpPr>
          <p:nvPr/>
        </p:nvSpPr>
        <p:spPr>
          <a:xfrm xmlns:a="http://schemas.openxmlformats.org/drawingml/2006/main">
            <a:off x="6477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Database reads</a:t>
            </a:r>
          </a:p>
        </p:txBody>
      </p:sp>
      <p:sp>
        <p:nvSpPr>
          <p:cNvPr id="6" name="">
            <a:extLst xmlns:a="http://schemas.openxmlformats.org/drawingml/2006/main">
              <a:ext uri="{FF2B5EF4-FFF2-40B4-BE49-F238E27FC236}">
                <a16:creationId xmlns:a16="http://schemas.microsoft.com/office/drawing/2014/main" id="{9C9E7795-C2E7-4AC6-9AA0-011CA1E6C4B0}"/>
              </a:ext>
            </a:extLst>
          </p:cNvPr>
          <p:cNvSpPr>
            <a:spLocks xmlns:a="http://schemas.openxmlformats.org/drawingml/2006/main" noGrp="1"/>
          </p:cNvSpPr>
          <p:nvPr/>
        </p:nvSpPr>
        <p:spPr>
          <a:xfrm xmlns:a="http://schemas.openxmlformats.org/drawingml/2006/main">
            <a:off x="6477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Use a restricted account. Check isolation, incremental columns and delete visibility.</a:t>
            </a:r>
          </a:p>
        </p:txBody>
      </p:sp>
      <p:sp>
        <p:nvSpPr>
          <p:cNvPr id="7" name="">
            <a:extLst xmlns:a="http://schemas.openxmlformats.org/drawingml/2006/main">
              <a:ext uri="{FF2B5EF4-FFF2-40B4-BE49-F238E27FC236}">
                <a16:creationId xmlns:a16="http://schemas.microsoft.com/office/drawing/2014/main" id="{7DC4E09B-029B-491C-A51B-8A11433B223C}"/>
              </a:ext>
            </a:extLst>
          </p:cNvPr>
          <p:cNvSpPr>
            <a:spLocks xmlns:a="http://schemas.openxmlformats.org/drawingml/2006/main" noGrp="1"/>
          </p:cNvSpPr>
          <p:nvPr/>
        </p:nvSpPr>
        <p:spPr>
          <a:xfrm xmlns:a="http://schemas.openxmlformats.org/drawingml/2006/main">
            <a:off x="43434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90806C07-372B-44A5-9969-27786E95EEB2}"/>
              </a:ext>
            </a:extLst>
          </p:cNvPr>
          <p:cNvSpPr>
            <a:spLocks xmlns:a="http://schemas.openxmlformats.org/drawingml/2006/main" noGrp="1"/>
          </p:cNvSpPr>
          <p:nvPr/>
        </p:nvSpPr>
        <p:spPr>
          <a:xfrm xmlns:a="http://schemas.openxmlformats.org/drawingml/2006/main">
            <a:off x="43434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Files and objects</a:t>
            </a:r>
          </a:p>
        </p:txBody>
      </p:sp>
      <p:sp>
        <p:nvSpPr>
          <p:cNvPr id="9" name="">
            <a:extLst xmlns:a="http://schemas.openxmlformats.org/drawingml/2006/main">
              <a:ext uri="{FF2B5EF4-FFF2-40B4-BE49-F238E27FC236}">
                <a16:creationId xmlns:a16="http://schemas.microsoft.com/office/drawing/2014/main" id="{FF2E5698-19D4-459E-9F79-F0517485E05A}"/>
              </a:ext>
            </a:extLst>
          </p:cNvPr>
          <p:cNvSpPr>
            <a:spLocks xmlns:a="http://schemas.openxmlformats.org/drawingml/2006/main" noGrp="1"/>
          </p:cNvSpPr>
          <p:nvPr/>
        </p:nvSpPr>
        <p:spPr>
          <a:xfrm xmlns:a="http://schemas.openxmlformats.org/drawingml/2006/main">
            <a:off x="43434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Retain checksums, arrival times and source manifests. Reject incomplete deliveries.</a:t>
            </a:r>
          </a:p>
        </p:txBody>
      </p:sp>
      <p:sp>
        <p:nvSpPr>
          <p:cNvPr id="10" name="">
            <a:extLst xmlns:a="http://schemas.openxmlformats.org/drawingml/2006/main">
              <a:ext uri="{FF2B5EF4-FFF2-40B4-BE49-F238E27FC236}">
                <a16:creationId xmlns:a16="http://schemas.microsoft.com/office/drawing/2014/main" id="{BBCF1254-676C-43CC-95A8-624C10439128}"/>
              </a:ext>
            </a:extLst>
          </p:cNvPr>
          <p:cNvSpPr>
            <a:spLocks xmlns:a="http://schemas.openxmlformats.org/drawingml/2006/main" noGrp="1"/>
          </p:cNvSpPr>
          <p:nvPr/>
        </p:nvSpPr>
        <p:spPr>
          <a:xfrm xmlns:a="http://schemas.openxmlformats.org/drawingml/2006/main">
            <a:off x="80391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1063D2E5-9562-4D7A-BEB5-E141169DE27F}"/>
              </a:ext>
            </a:extLst>
          </p:cNvPr>
          <p:cNvSpPr>
            <a:spLocks xmlns:a="http://schemas.openxmlformats.org/drawingml/2006/main" noGrp="1"/>
          </p:cNvSpPr>
          <p:nvPr/>
        </p:nvSpPr>
        <p:spPr>
          <a:xfrm xmlns:a="http://schemas.openxmlformats.org/drawingml/2006/main">
            <a:off x="80391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Application APIs</a:t>
            </a:r>
          </a:p>
        </p:txBody>
      </p:sp>
      <p:sp>
        <p:nvSpPr>
          <p:cNvPr id="12" name="">
            <a:extLst xmlns:a="http://schemas.openxmlformats.org/drawingml/2006/main">
              <a:ext uri="{FF2B5EF4-FFF2-40B4-BE49-F238E27FC236}">
                <a16:creationId xmlns:a16="http://schemas.microsoft.com/office/drawing/2014/main" id="{94B3E301-F6E0-44BF-BDD1-6594ECD348F3}"/>
              </a:ext>
            </a:extLst>
          </p:cNvPr>
          <p:cNvSpPr>
            <a:spLocks xmlns:a="http://schemas.openxmlformats.org/drawingml/2006/main" noGrp="1"/>
          </p:cNvSpPr>
          <p:nvPr/>
        </p:nvSpPr>
        <p:spPr>
          <a:xfrm xmlns:a="http://schemas.openxmlformats.org/drawingml/2006/main">
            <a:off x="80391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Respect paging and rate limits. Persist cursor state and retry only safe requests.</a:t>
            </a:r>
          </a:p>
        </p:txBody>
      </p:sp>
      <p:sp>
        <p:nvSpPr>
          <p:cNvPr id="13" name="">
            <a:extLst xmlns:a="http://schemas.openxmlformats.org/drawingml/2006/main">
              <a:ext uri="{FF2B5EF4-FFF2-40B4-BE49-F238E27FC236}">
                <a16:creationId xmlns:a16="http://schemas.microsoft.com/office/drawing/2014/main" id="{F0DD58B9-26F8-4C36-BFB6-FAE67EA59652}"/>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14" name="">
            <a:extLst xmlns:a="http://schemas.openxmlformats.org/drawingml/2006/main">
              <a:ext uri="{FF2B5EF4-FFF2-40B4-BE49-F238E27FC236}">
                <a16:creationId xmlns:a16="http://schemas.microsoft.com/office/drawing/2014/main" id="{26552435-BED8-4108-8A0A-E2F1A0207496}"/>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15" name="">
            <a:extLst xmlns:a="http://schemas.openxmlformats.org/drawingml/2006/main">
              <a:ext uri="{FF2B5EF4-FFF2-40B4-BE49-F238E27FC236}">
                <a16:creationId xmlns:a16="http://schemas.microsoft.com/office/drawing/2014/main" id="{466DC2BA-A330-4230-9CC0-B47C6575E5FD}"/>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07 / 24</a:t>
            </a:r>
          </a:p>
        </p:txBody>
      </p:sp>
    </p:spTree>
    <p:extLst>
      <p:ext uri="{BB962C8B-B14F-4D97-AF65-F5344CB8AC3E}">
        <p14:creationId xmlns:p14="http://schemas.microsoft.com/office/powerpoint/2010/main" val="1702980344"/>
      </p:ext>
    </p:extLst>
  </p:cSld>
</p:sld>
</file>

<file path=ppt/slides/slide8.xml><?xml version="1.0" encoding="utf-8"?>
<p:sld xmlns:p="http://schemas.openxmlformats.org/presentationml/2006/main">
  <p:cSld>
    <p:bg>
      <p:bgPr>
        <a:solidFill xmlns:a="http://schemas.openxmlformats.org/drawingml/2006/main">
          <a:srgbClr val="102736"/>
        </a:solidFill>
      </p:bgPr>
    </p:bg>
    <p:spTree>
      <p:nvGrpSpPr>
        <p:cNvPr id="1" name=""/>
        <p:cNvGrpSpPr/>
        <p:nvPr/>
      </p:nvGrpSpPr>
      <p:grpSpPr>
        <a:xfrm xmlns:a="http://schemas.openxmlformats.org/drawingml/2006/main"/>
      </p:grpSpPr>
      <p:cxnSp>
        <p:nvCxnSpPr>
          <p:cNvPr id="27" name=""/>
          <p:cNvCxnSpPr>
            <a:stCxn xmlns:a="http://schemas.openxmlformats.org/drawingml/2006/main" id="12" idx="3"/>
            <a:endCxn xmlns:a="http://schemas.openxmlformats.org/drawingml/2006/main" id="16" idx="1"/>
          </p:cNvCxnSpPr>
          <p:nvPr/>
        </p:nvCxnSpPr>
        <p:spPr>
          <a:xfrm xmlns:a="http://schemas.openxmlformats.org/drawingml/2006/main">
            <a:off x="85439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cxnSp>
        <p:nvCxnSpPr>
          <p:cNvPr id="28" name=""/>
          <p:cNvCxnSpPr>
            <a:stCxn xmlns:a="http://schemas.openxmlformats.org/drawingml/2006/main" id="8" idx="3"/>
            <a:endCxn xmlns:a="http://schemas.openxmlformats.org/drawingml/2006/main" id="12" idx="1"/>
          </p:cNvCxnSpPr>
          <p:nvPr/>
        </p:nvCxnSpPr>
        <p:spPr>
          <a:xfrm xmlns:a="http://schemas.openxmlformats.org/drawingml/2006/main">
            <a:off x="57626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cxnSp>
        <p:nvCxnSpPr>
          <p:cNvPr id="29" name=""/>
          <p:cNvCxnSpPr>
            <a:stCxn xmlns:a="http://schemas.openxmlformats.org/drawingml/2006/main" id="4" idx="3"/>
            <a:endCxn xmlns:a="http://schemas.openxmlformats.org/drawingml/2006/main" id="8" idx="1"/>
          </p:cNvCxnSpPr>
          <p:nvPr/>
        </p:nvCxnSpPr>
        <p:spPr>
          <a:xfrm xmlns:a="http://schemas.openxmlformats.org/drawingml/2006/main">
            <a:off x="29813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pic>
        <p:nvPicPr>
          <p:cNvPr id="30" name=""/>
          <p:cNvPicPr>
            <a:picLocks xmlns:a="http://schemas.openxmlformats.org/drawingml/2006/main" noChangeAspect="1"/>
          </p:cNvPicPr>
          <p:nvPr/>
        </p:nvPicPr>
        <p:blipFill>
          <a:blip xmlns:r="http://schemas.openxmlformats.org/officeDocument/2006/relationships" xmlns:a="http://schemas.openxmlformats.org/drawingml/2006/main" r:embed="R100c0baed9a64bb2"/>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C45B8CA-89B9-4C85-8DCC-DA47FBE293EB}"/>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5F3EC"/>
                </a:solidFill>
                <a:latin typeface="Liberation Sans"/>
                <a:ea typeface="Liberation Sans"/>
                <a:cs typeface="Liberation Sans"/>
              </a:defRPr>
            </a:pPr>
            <a:r>
              <a:rPr sz="3300" b="0">
                <a:solidFill>
                  <a:srgbClr val="F5F3EC"/>
                </a:solidFill>
                <a:latin typeface="Liberation Sans"/>
                <a:ea typeface="Liberation Sans"/>
                <a:cs typeface="Liberation Sans"/>
              </a:rPr>
              <a:t>Quality gates before publication</a:t>
            </a:r>
          </a:p>
        </p:txBody>
      </p:sp>
      <p:sp>
        <p:nvSpPr>
          <p:cNvPr id="3" name="">
            <a:extLst xmlns:a="http://schemas.openxmlformats.org/drawingml/2006/main">
              <a:ext uri="{FF2B5EF4-FFF2-40B4-BE49-F238E27FC236}">
                <a16:creationId xmlns:a16="http://schemas.microsoft.com/office/drawing/2014/main" id="{25ABF3D1-A63D-4CAD-ABAA-EFAB4B3BB289}"/>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5E1DA"/>
                </a:solidFill>
                <a:latin typeface="Liberation Sans"/>
                <a:ea typeface="Liberation Sans"/>
                <a:cs typeface="Liberation Sans"/>
              </a:defRPr>
            </a:pPr>
            <a:r>
              <a:rPr sz="2025" b="0">
                <a:solidFill>
                  <a:srgbClr val="D5E1DA"/>
                </a:solidFill>
                <a:latin typeface="Liberation Sans"/>
                <a:ea typeface="Liberation Sans"/>
                <a:cs typeface="Liberation Sans"/>
              </a:rPr>
              <a:t>Example rules block invalid policy records and preserve a queue for resolution.</a:t>
            </a:r>
          </a:p>
        </p:txBody>
      </p:sp>
      <p:sp>
        <p:nvSpPr>
          <p:cNvPr id="4" name="">
            <a:extLst xmlns:a="http://schemas.openxmlformats.org/drawingml/2006/main">
              <a:ext uri="{FF2B5EF4-FFF2-40B4-BE49-F238E27FC236}">
                <a16:creationId xmlns:a16="http://schemas.microsoft.com/office/drawing/2014/main" id="{D72392CD-21C8-4393-A6E9-40B1718CAF5A}"/>
              </a:ext>
            </a:extLst>
          </p:cNvPr>
          <p:cNvSpPr>
            <a:spLocks xmlns:a="http://schemas.openxmlformats.org/drawingml/2006/main" noGrp="1"/>
          </p:cNvSpPr>
          <p:nvPr/>
        </p:nvSpPr>
        <p:spPr>
          <a:xfrm xmlns:a="http://schemas.openxmlformats.org/drawingml/2006/main">
            <a:off x="6477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46B973CF-62AA-4CF9-B968-1D5758ED4664}"/>
              </a:ext>
            </a:extLst>
          </p:cNvPr>
          <p:cNvSpPr>
            <a:spLocks xmlns:a="http://schemas.openxmlformats.org/drawingml/2006/main" noGrp="1"/>
          </p:cNvSpPr>
          <p:nvPr/>
        </p:nvSpPr>
        <p:spPr>
          <a:xfrm xmlns:a="http://schemas.openxmlformats.org/drawingml/2006/main">
            <a:off x="6477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6748C4D3-2110-471E-9C7E-9676630D250B}"/>
              </a:ext>
            </a:extLst>
          </p:cNvPr>
          <p:cNvSpPr>
            <a:spLocks xmlns:a="http://schemas.openxmlformats.org/drawingml/2006/main" noGrp="1"/>
          </p:cNvSpPr>
          <p:nvPr/>
        </p:nvSpPr>
        <p:spPr>
          <a:xfrm xmlns:a="http://schemas.openxmlformats.org/drawingml/2006/main">
            <a:off x="6477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Profile</a:t>
            </a:r>
          </a:p>
        </p:txBody>
      </p:sp>
      <p:sp>
        <p:nvSpPr>
          <p:cNvPr id="7" name="">
            <a:extLst xmlns:a="http://schemas.openxmlformats.org/drawingml/2006/main">
              <a:ext uri="{FF2B5EF4-FFF2-40B4-BE49-F238E27FC236}">
                <a16:creationId xmlns:a16="http://schemas.microsoft.com/office/drawing/2014/main" id="{73E31B64-4DD0-4524-8F66-4DBCDD541F56}"/>
              </a:ext>
            </a:extLst>
          </p:cNvPr>
          <p:cNvSpPr>
            <a:spLocks xmlns:a="http://schemas.openxmlformats.org/drawingml/2006/main" noGrp="1"/>
          </p:cNvSpPr>
          <p:nvPr/>
        </p:nvSpPr>
        <p:spPr>
          <a:xfrm xmlns:a="http://schemas.openxmlformats.org/drawingml/2006/main">
            <a:off x="6477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Compare schema, volume and distributions with the contract.</a:t>
            </a:r>
          </a:p>
        </p:txBody>
      </p:sp>
      <p:sp>
        <p:nvSpPr>
          <p:cNvPr id="8" name="">
            <a:extLst xmlns:a="http://schemas.openxmlformats.org/drawingml/2006/main">
              <a:ext uri="{FF2B5EF4-FFF2-40B4-BE49-F238E27FC236}">
                <a16:creationId xmlns:a16="http://schemas.microsoft.com/office/drawing/2014/main" id="{1E51D507-3B09-42CE-A339-20F3A8005651}"/>
              </a:ext>
            </a:extLst>
          </p:cNvPr>
          <p:cNvSpPr>
            <a:spLocks xmlns:a="http://schemas.openxmlformats.org/drawingml/2006/main" noGrp="1"/>
          </p:cNvSpPr>
          <p:nvPr/>
        </p:nvSpPr>
        <p:spPr>
          <a:xfrm xmlns:a="http://schemas.openxmlformats.org/drawingml/2006/main">
            <a:off x="34290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20F1AEEB-3D6D-4918-AF7D-9E4F63D77B4B}"/>
              </a:ext>
            </a:extLst>
          </p:cNvPr>
          <p:cNvSpPr>
            <a:spLocks xmlns:a="http://schemas.openxmlformats.org/drawingml/2006/main" noGrp="1"/>
          </p:cNvSpPr>
          <p:nvPr/>
        </p:nvSpPr>
        <p:spPr>
          <a:xfrm xmlns:a="http://schemas.openxmlformats.org/drawingml/2006/main">
            <a:off x="34290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02</a:t>
            </a:r>
          </a:p>
        </p:txBody>
      </p:sp>
      <p:sp>
        <p:nvSpPr>
          <p:cNvPr id="10" name="">
            <a:extLst xmlns:a="http://schemas.openxmlformats.org/drawingml/2006/main">
              <a:ext uri="{FF2B5EF4-FFF2-40B4-BE49-F238E27FC236}">
                <a16:creationId xmlns:a16="http://schemas.microsoft.com/office/drawing/2014/main" id="{104872FE-25BE-4EA9-A3C1-BD7A3A7530AD}"/>
              </a:ext>
            </a:extLst>
          </p:cNvPr>
          <p:cNvSpPr>
            <a:spLocks xmlns:a="http://schemas.openxmlformats.org/drawingml/2006/main" noGrp="1"/>
          </p:cNvSpPr>
          <p:nvPr/>
        </p:nvSpPr>
        <p:spPr>
          <a:xfrm xmlns:a="http://schemas.openxmlformats.org/drawingml/2006/main">
            <a:off x="34290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Validate</a:t>
            </a:r>
          </a:p>
        </p:txBody>
      </p:sp>
      <p:sp>
        <p:nvSpPr>
          <p:cNvPr id="11" name="">
            <a:extLst xmlns:a="http://schemas.openxmlformats.org/drawingml/2006/main">
              <a:ext uri="{FF2B5EF4-FFF2-40B4-BE49-F238E27FC236}">
                <a16:creationId xmlns:a16="http://schemas.microsoft.com/office/drawing/2014/main" id="{3D53B697-E0D0-4B95-A062-B35521601765}"/>
              </a:ext>
            </a:extLst>
          </p:cNvPr>
          <p:cNvSpPr>
            <a:spLocks xmlns:a="http://schemas.openxmlformats.org/drawingml/2006/main" noGrp="1"/>
          </p:cNvSpPr>
          <p:nvPr/>
        </p:nvSpPr>
        <p:spPr>
          <a:xfrm xmlns:a="http://schemas.openxmlformats.org/drawingml/2006/main">
            <a:off x="34290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Check required IDs, valid dates and permitted product codes.</a:t>
            </a:r>
          </a:p>
        </p:txBody>
      </p:sp>
      <p:sp>
        <p:nvSpPr>
          <p:cNvPr id="12" name="">
            <a:extLst xmlns:a="http://schemas.openxmlformats.org/drawingml/2006/main">
              <a:ext uri="{FF2B5EF4-FFF2-40B4-BE49-F238E27FC236}">
                <a16:creationId xmlns:a16="http://schemas.microsoft.com/office/drawing/2014/main" id="{D006A296-33B2-4BE6-998E-C9FB7DD5C135}"/>
              </a:ext>
            </a:extLst>
          </p:cNvPr>
          <p:cNvSpPr>
            <a:spLocks xmlns:a="http://schemas.openxmlformats.org/drawingml/2006/main" noGrp="1"/>
          </p:cNvSpPr>
          <p:nvPr/>
        </p:nvSpPr>
        <p:spPr>
          <a:xfrm xmlns:a="http://schemas.openxmlformats.org/drawingml/2006/main">
            <a:off x="62103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AABE72BF-1ABC-4EBC-9FF3-7D299701CEDD}"/>
              </a:ext>
            </a:extLst>
          </p:cNvPr>
          <p:cNvSpPr>
            <a:spLocks xmlns:a="http://schemas.openxmlformats.org/drawingml/2006/main" noGrp="1"/>
          </p:cNvSpPr>
          <p:nvPr/>
        </p:nvSpPr>
        <p:spPr>
          <a:xfrm xmlns:a="http://schemas.openxmlformats.org/drawingml/2006/main">
            <a:off x="62103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03</a:t>
            </a:r>
          </a:p>
        </p:txBody>
      </p:sp>
      <p:sp>
        <p:nvSpPr>
          <p:cNvPr id="14" name="">
            <a:extLst xmlns:a="http://schemas.openxmlformats.org/drawingml/2006/main">
              <a:ext uri="{FF2B5EF4-FFF2-40B4-BE49-F238E27FC236}">
                <a16:creationId xmlns:a16="http://schemas.microsoft.com/office/drawing/2014/main" id="{2A665F6F-F2C9-43D5-A196-D6C2F7AFBED3}"/>
              </a:ext>
            </a:extLst>
          </p:cNvPr>
          <p:cNvSpPr>
            <a:spLocks xmlns:a="http://schemas.openxmlformats.org/drawingml/2006/main" noGrp="1"/>
          </p:cNvSpPr>
          <p:nvPr/>
        </p:nvSpPr>
        <p:spPr>
          <a:xfrm xmlns:a="http://schemas.openxmlformats.org/drawingml/2006/main">
            <a:off x="62103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Quarantine</a:t>
            </a:r>
          </a:p>
        </p:txBody>
      </p:sp>
      <p:sp>
        <p:nvSpPr>
          <p:cNvPr id="15" name="">
            <a:extLst xmlns:a="http://schemas.openxmlformats.org/drawingml/2006/main">
              <a:ext uri="{FF2B5EF4-FFF2-40B4-BE49-F238E27FC236}">
                <a16:creationId xmlns:a16="http://schemas.microsoft.com/office/drawing/2014/main" id="{EF387782-A468-4EBB-84C0-83B4051019D5}"/>
              </a:ext>
            </a:extLst>
          </p:cNvPr>
          <p:cNvSpPr>
            <a:spLocks xmlns:a="http://schemas.openxmlformats.org/drawingml/2006/main" noGrp="1"/>
          </p:cNvSpPr>
          <p:nvPr/>
        </p:nvSpPr>
        <p:spPr>
          <a:xfrm xmlns:a="http://schemas.openxmlformats.org/drawingml/2006/main">
            <a:off x="62103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Keep failed rows with rule IDs and restricted source evidence.</a:t>
            </a:r>
          </a:p>
        </p:txBody>
      </p:sp>
      <p:sp>
        <p:nvSpPr>
          <p:cNvPr id="16" name="">
            <a:extLst xmlns:a="http://schemas.openxmlformats.org/drawingml/2006/main">
              <a:ext uri="{FF2B5EF4-FFF2-40B4-BE49-F238E27FC236}">
                <a16:creationId xmlns:a16="http://schemas.microsoft.com/office/drawing/2014/main" id="{4371BF01-A133-4CB9-BA6C-3611BCAD2D75}"/>
              </a:ext>
            </a:extLst>
          </p:cNvPr>
          <p:cNvSpPr>
            <a:spLocks xmlns:a="http://schemas.openxmlformats.org/drawingml/2006/main" noGrp="1"/>
          </p:cNvSpPr>
          <p:nvPr/>
        </p:nvSpPr>
        <p:spPr>
          <a:xfrm xmlns:a="http://schemas.openxmlformats.org/drawingml/2006/main">
            <a:off x="89916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8759F67A-F9C0-4D13-9091-279470EE3F9E}"/>
              </a:ext>
            </a:extLst>
          </p:cNvPr>
          <p:cNvSpPr>
            <a:spLocks xmlns:a="http://schemas.openxmlformats.org/drawingml/2006/main" noGrp="1"/>
          </p:cNvSpPr>
          <p:nvPr/>
        </p:nvSpPr>
        <p:spPr>
          <a:xfrm xmlns:a="http://schemas.openxmlformats.org/drawingml/2006/main">
            <a:off x="89916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04</a:t>
            </a:r>
          </a:p>
        </p:txBody>
      </p:sp>
      <p:sp>
        <p:nvSpPr>
          <p:cNvPr id="18" name="">
            <a:extLst xmlns:a="http://schemas.openxmlformats.org/drawingml/2006/main">
              <a:ext uri="{FF2B5EF4-FFF2-40B4-BE49-F238E27FC236}">
                <a16:creationId xmlns:a16="http://schemas.microsoft.com/office/drawing/2014/main" id="{160D7C05-B3C2-4AFE-A9AE-6389491CCAEC}"/>
              </a:ext>
            </a:extLst>
          </p:cNvPr>
          <p:cNvSpPr>
            <a:spLocks xmlns:a="http://schemas.openxmlformats.org/drawingml/2006/main" noGrp="1"/>
          </p:cNvSpPr>
          <p:nvPr/>
        </p:nvSpPr>
        <p:spPr>
          <a:xfrm xmlns:a="http://schemas.openxmlformats.org/drawingml/2006/main">
            <a:off x="89916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Publish</a:t>
            </a:r>
          </a:p>
        </p:txBody>
      </p:sp>
      <p:sp>
        <p:nvSpPr>
          <p:cNvPr id="19" name="">
            <a:extLst xmlns:a="http://schemas.openxmlformats.org/drawingml/2006/main">
              <a:ext uri="{FF2B5EF4-FFF2-40B4-BE49-F238E27FC236}">
                <a16:creationId xmlns:a16="http://schemas.microsoft.com/office/drawing/2014/main" id="{88AC6ED3-2F31-4205-9DA4-0708FD5607F7}"/>
              </a:ext>
            </a:extLst>
          </p:cNvPr>
          <p:cNvSpPr>
            <a:spLocks xmlns:a="http://schemas.openxmlformats.org/drawingml/2006/main" noGrp="1"/>
          </p:cNvSpPr>
          <p:nvPr/>
        </p:nvSpPr>
        <p:spPr>
          <a:xfrm xmlns:a="http://schemas.openxmlformats.org/drawingml/2006/main">
            <a:off x="89916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Release only the version that passes agreed controls.</a:t>
            </a:r>
          </a:p>
        </p:txBody>
      </p:sp>
      <p:sp>
        <p:nvSpPr>
          <p:cNvPr id="23" name="">
            <a:extLst xmlns:a="http://schemas.openxmlformats.org/drawingml/2006/main">
              <a:ext uri="{FF2B5EF4-FFF2-40B4-BE49-F238E27FC236}">
                <a16:creationId xmlns:a16="http://schemas.microsoft.com/office/drawing/2014/main" id="{C34B6F64-144D-441C-82A0-E44B6FF1BF8D}"/>
              </a:ext>
            </a:extLst>
          </p:cNvPr>
          <p:cNvSpPr>
            <a:spLocks xmlns:a="http://schemas.openxmlformats.org/drawingml/2006/main" noGrp="1"/>
          </p:cNvSpPr>
          <p:nvPr/>
        </p:nvSpPr>
        <p:spPr>
          <a:xfrm xmlns:a="http://schemas.openxmlformats.org/drawingml/2006/main">
            <a:off x="647700" y="5953125"/>
            <a:ext cx="10858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D5E1DA"/>
                </a:solidFill>
                <a:latin typeface="Liberation Sans"/>
                <a:ea typeface="Liberation Sans"/>
                <a:cs typeface="Liberation Sans"/>
              </a:defRPr>
            </a:pPr>
            <a:r>
              <a:rPr sz="1500" b="0">
                <a:solidFill>
                  <a:srgbClr val="D5E1DA"/>
                </a:solidFill>
                <a:latin typeface="Liberation Sans"/>
                <a:ea typeface="Liberation Sans"/>
                <a:cs typeface="Liberation Sans"/>
              </a:rPr>
              <a:t>Security: scoped identity, controlled data access and traceable execution at every handoff.</a:t>
            </a:r>
          </a:p>
        </p:txBody>
      </p:sp>
      <p:sp>
        <p:nvSpPr>
          <p:cNvPr id="24" name="">
            <a:extLst xmlns:a="http://schemas.openxmlformats.org/drawingml/2006/main">
              <a:ext uri="{FF2B5EF4-FFF2-40B4-BE49-F238E27FC236}">
                <a16:creationId xmlns:a16="http://schemas.microsoft.com/office/drawing/2014/main" id="{29BC82E1-ED83-4B20-9F80-9721A008B4AD}"/>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5E1DA"/>
                </a:solidFill>
                <a:latin typeface="Liberation Sans"/>
                <a:ea typeface="Liberation Sans"/>
                <a:cs typeface="Liberation Sans"/>
              </a:defRPr>
            </a:pPr>
            <a:r>
              <a:rPr sz="975" b="0">
                <a:solidFill>
                  <a:srgbClr val="D5E1DA"/>
                </a:solidFill>
                <a:latin typeface="Liberation Sans"/>
                <a:ea typeface="Liberation Sans"/>
                <a:cs typeface="Liberation Sans"/>
              </a:rPr>
              <a:t>GeneData capabilities and proposed workflows. Deployment scope requires validation.</a:t>
            </a:r>
          </a:p>
        </p:txBody>
      </p:sp>
      <p:sp>
        <p:nvSpPr>
          <p:cNvPr id="25" name="">
            <a:extLst xmlns:a="http://schemas.openxmlformats.org/drawingml/2006/main">
              <a:ext uri="{FF2B5EF4-FFF2-40B4-BE49-F238E27FC236}">
                <a16:creationId xmlns:a16="http://schemas.microsoft.com/office/drawing/2014/main" id="{90A28606-B1B7-4BDD-8916-71B027E3AEBB}"/>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5E1DA"/>
                </a:solidFill>
                <a:latin typeface="Liberation Sans"/>
                <a:ea typeface="Liberation Sans"/>
                <a:cs typeface="Liberation Sans"/>
              </a:defRPr>
            </a:pPr>
            <a:r>
              <a:rPr sz="825" b="0">
                <a:solidFill>
                  <a:srgbClr val="D5E1DA"/>
                </a:solidFill>
                <a:latin typeface="Liberation Sans"/>
                <a:ea typeface="Liberation Sans"/>
                <a:cs typeface="Liberation Sans"/>
              </a:rPr>
              <a:t>© 2026 Genellipse Inc. All rights reserved.</a:t>
            </a:r>
          </a:p>
        </p:txBody>
      </p:sp>
      <p:sp>
        <p:nvSpPr>
          <p:cNvPr id="26" name="">
            <a:extLst xmlns:a="http://schemas.openxmlformats.org/drawingml/2006/main">
              <a:ext uri="{FF2B5EF4-FFF2-40B4-BE49-F238E27FC236}">
                <a16:creationId xmlns:a16="http://schemas.microsoft.com/office/drawing/2014/main" id="{0D185EDC-FBEE-41B3-ADD1-B8B692B699D9}"/>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5E1DA"/>
                </a:solidFill>
                <a:latin typeface="Liberation Sans"/>
                <a:ea typeface="Liberation Sans"/>
                <a:cs typeface="Liberation Sans"/>
              </a:defRPr>
            </a:pPr>
            <a:r>
              <a:rPr sz="900" b="0">
                <a:solidFill>
                  <a:srgbClr val="D5E1DA"/>
                </a:solidFill>
                <a:latin typeface="Liberation Sans"/>
                <a:ea typeface="Liberation Sans"/>
                <a:cs typeface="Liberation Sans"/>
              </a:rPr>
              <a:t>08 / 24</a:t>
            </a:r>
          </a:p>
        </p:txBody>
      </p:sp>
    </p:spTree>
    <p:extLst>
      <p:ext uri="{BB962C8B-B14F-4D97-AF65-F5344CB8AC3E}">
        <p14:creationId xmlns:p14="http://schemas.microsoft.com/office/powerpoint/2010/main" val="99348434"/>
      </p:ext>
    </p:extLst>
  </p:cSld>
</p:sld>
</file>

<file path=ppt/slides/slide9.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3f8d1abbfad44f6c"/>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086AC59-7A11-4873-B10C-294EB94EDF1E}"/>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An exception queue with clear ownership</a:t>
            </a:r>
          </a:p>
        </p:txBody>
      </p:sp>
      <p:sp>
        <p:nvSpPr>
          <p:cNvPr id="3" name="">
            <a:extLst xmlns:a="http://schemas.openxmlformats.org/drawingml/2006/main">
              <a:ext uri="{FF2B5EF4-FFF2-40B4-BE49-F238E27FC236}">
                <a16:creationId xmlns:a16="http://schemas.microsoft.com/office/drawing/2014/main" id="{03C68BC3-1F23-4E5C-B1BE-DDE9D6552D73}"/>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Synthetic examples demonstrate what an engineer needs to diagnose the failure.</a:t>
            </a:r>
          </a:p>
        </p:txBody>
      </p:sp>
      <p:graphicFrame>
        <p:nvGraphicFramePr>
          <p:cNvPr id="11" name=""/>
          <p:cNvGraphicFramePr/>
          <p:nvPr/>
        </p:nvGraphicFramePr>
        <p:xfrm>
          <a:off xmlns:a="http://schemas.openxmlformats.org/drawingml/2006/main" x="647700" y="3048000"/>
          <a:ext xmlns:a="http://schemas.openxmlformats.org/drawingml/2006/main" cx="10858500" cy="3143250"/>
        </p:xfrm>
        <a:graphic xmlns:a="http://schemas.openxmlformats.org/drawingml/2006/main">
          <a:graphicData uri="http://schemas.openxmlformats.org/drawingml/2006/table">
            <a:tbl>
              <a:tblPr/>
              <a:tblGrid>
                <a:gridCol w="2476500"/>
                <a:gridCol w="4191000"/>
                <a:gridCol w="4191000"/>
              </a:tblGrid>
              <a:tr h="628650">
                <a:tc>
                  <a:txBody>
                    <a:bodyPr>
                      <a:noAutofit/>
                    </a:bodyPr>
                    <a:lstStyle/>
                    <a:p>
                      <a:r>
                        <a:rPr sz="1575" b="1">
                          <a:solidFill>
                            <a:srgbClr val="FFFFFF"/>
                          </a:solidFill>
                          <a:latin typeface="Liberation Sans"/>
                          <a:ea typeface="Liberation Sans"/>
                          <a:cs typeface="Liberation Sans"/>
                        </a:rPr>
                        <a:t>Record</a:t>
                      </a:r>
                    </a:p>
                  </a:txBody>
                  <a:tcPr marL="114300" marR="114300" marT="47625" marB="47625" anchor="ctr">
                    <a:solidFill>
                      <a:srgbClr val="102736"/>
                    </a:solidFill>
                  </a:tcPr>
                </a:tc>
                <a:tc>
                  <a:txBody>
                    <a:bodyPr>
                      <a:noAutofit/>
                    </a:bodyPr>
                    <a:lstStyle/>
                    <a:p>
                      <a:r>
                        <a:rPr sz="1575" b="1">
                          <a:solidFill>
                            <a:srgbClr val="FFFFFF"/>
                          </a:solidFill>
                          <a:latin typeface="Liberation Sans"/>
                          <a:ea typeface="Liberation Sans"/>
                          <a:cs typeface="Liberation Sans"/>
                        </a:rPr>
                        <a:t>Failure</a:t>
                      </a:r>
                    </a:p>
                  </a:txBody>
                  <a:tcPr marL="114300" marR="114300" marT="47625" marB="47625" anchor="ctr">
                    <a:solidFill>
                      <a:srgbClr val="102736"/>
                    </a:solidFill>
                  </a:tcPr>
                </a:tc>
                <a:tc>
                  <a:txBody>
                    <a:bodyPr>
                      <a:noAutofit/>
                    </a:bodyPr>
                    <a:lstStyle/>
                    <a:p>
                      <a:r>
                        <a:rPr sz="1575" b="1">
                          <a:solidFill>
                            <a:srgbClr val="FFFFFF"/>
                          </a:solidFill>
                          <a:latin typeface="Liberation Sans"/>
                          <a:ea typeface="Liberation Sans"/>
                          <a:cs typeface="Liberation Sans"/>
                        </a:rPr>
                        <a:t>Next step</a:t>
                      </a:r>
                    </a:p>
                  </a:txBody>
                  <a:tcPr marL="114300" marR="114300" marT="47625" marB="47625" anchor="ctr">
                    <a:solidFill>
                      <a:srgbClr val="102736"/>
                    </a:solidFill>
                  </a:tcPr>
                </a:tc>
              </a:tr>
              <a:tr h="628650">
                <a:tc>
                  <a:txBody>
                    <a:bodyPr>
                      <a:noAutofit/>
                    </a:bodyPr>
                    <a:lstStyle/>
                    <a:p>
                      <a:r>
                        <a:rPr sz="1575" b="1">
                          <a:solidFill>
                            <a:srgbClr val="102736"/>
                          </a:solidFill>
                          <a:latin typeface="Liberation Sans"/>
                          <a:ea typeface="Liberation Sans"/>
                          <a:cs typeface="Liberation Sans"/>
                        </a:rPr>
                        <a:t>P-204 / event 7</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Unknown product code</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Steward resolves reference data</a:t>
                      </a:r>
                    </a:p>
                  </a:txBody>
                  <a:tcPr marL="114300" marR="114300" marT="47625" marB="47625" anchor="ctr">
                    <a:solidFill>
                      <a:srgbClr val="FFFFFF"/>
                    </a:solidFill>
                  </a:tcPr>
                </a:tc>
              </a:tr>
              <a:tr h="628650">
                <a:tc>
                  <a:txBody>
                    <a:bodyPr>
                      <a:noAutofit/>
                    </a:bodyPr>
                    <a:lstStyle/>
                    <a:p>
                      <a:r>
                        <a:rPr sz="1575" b="1">
                          <a:solidFill>
                            <a:srgbClr val="102736"/>
                          </a:solidFill>
                          <a:latin typeface="Liberation Sans"/>
                          <a:ea typeface="Liberation Sans"/>
                          <a:cs typeface="Liberation Sans"/>
                        </a:rPr>
                        <a:t>P-317 / event 2</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Effective date before issue</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Review source correction</a:t>
                      </a:r>
                    </a:p>
                  </a:txBody>
                  <a:tcPr marL="114300" marR="114300" marT="47625" marB="47625" anchor="ctr">
                    <a:solidFill>
                      <a:srgbClr val="EAEFE8"/>
                    </a:solidFill>
                  </a:tcPr>
                </a:tc>
              </a:tr>
              <a:tr h="628650">
                <a:tc>
                  <a:txBody>
                    <a:bodyPr>
                      <a:noAutofit/>
                    </a:bodyPr>
                    <a:lstStyle/>
                    <a:p>
                      <a:r>
                        <a:rPr sz="1575" b="1">
                          <a:solidFill>
                            <a:srgbClr val="102736"/>
                          </a:solidFill>
                          <a:latin typeface="Liberation Sans"/>
                          <a:ea typeface="Liberation Sans"/>
                          <a:cs typeface="Liberation Sans"/>
                        </a:rPr>
                        <a:t>P-422 / event 9</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Repeated source event ID</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Suppress duplicate and record it</a:t>
                      </a:r>
                    </a:p>
                  </a:txBody>
                  <a:tcPr marL="114300" marR="114300" marT="47625" marB="47625" anchor="ctr">
                    <a:solidFill>
                      <a:srgbClr val="FFFFFF"/>
                    </a:solidFill>
                  </a:tcPr>
                </a:tc>
              </a:tr>
              <a:tr h="628650">
                <a:tc>
                  <a:txBody>
                    <a:bodyPr>
                      <a:noAutofit/>
                    </a:bodyPr>
                    <a:lstStyle/>
                    <a:p>
                      <a:r>
                        <a:rPr sz="1575" b="1">
                          <a:solidFill>
                            <a:srgbClr val="102736"/>
                          </a:solidFill>
                          <a:latin typeface="Liberation Sans"/>
                          <a:ea typeface="Liberation Sans"/>
                          <a:cs typeface="Liberation Sans"/>
                        </a:rPr>
                        <a:t>P-611 / event 4</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Missing currency</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Hold financial publication</a:t>
                      </a:r>
                    </a:p>
                  </a:txBody>
                  <a:tcPr marL="114300" marR="114300" marT="47625" marB="47625" anchor="ctr">
                    <a:solidFill>
                      <a:srgbClr val="EAEFE8"/>
                    </a:solidFill>
                  </a:tcPr>
                </a:tc>
              </a:tr>
            </a:tbl>
          </a:graphicData>
        </a:graphic>
      </p:graphicFrame>
      <p:sp>
        <p:nvSpPr>
          <p:cNvPr id="5" name="">
            <a:extLst xmlns:a="http://schemas.openxmlformats.org/drawingml/2006/main">
              <a:ext uri="{FF2B5EF4-FFF2-40B4-BE49-F238E27FC236}">
                <a16:creationId xmlns:a16="http://schemas.microsoft.com/office/drawing/2014/main" id="{58A300AB-9917-4BD9-81F2-84829D76852F}"/>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6" name="">
            <a:extLst xmlns:a="http://schemas.openxmlformats.org/drawingml/2006/main">
              <a:ext uri="{FF2B5EF4-FFF2-40B4-BE49-F238E27FC236}">
                <a16:creationId xmlns:a16="http://schemas.microsoft.com/office/drawing/2014/main" id="{0A622A1C-3C3F-420C-9F3C-CABC50D8EB34}"/>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7" name="">
            <a:extLst xmlns:a="http://schemas.openxmlformats.org/drawingml/2006/main">
              <a:ext uri="{FF2B5EF4-FFF2-40B4-BE49-F238E27FC236}">
                <a16:creationId xmlns:a16="http://schemas.microsoft.com/office/drawing/2014/main" id="{5B9236AF-06C8-4FF0-A871-FBCF982D4188}"/>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09 / 24</a:t>
            </a:r>
          </a:p>
        </p:txBody>
      </p:sp>
    </p:spTree>
    <p:extLst>
      <p:ext uri="{BB962C8B-B14F-4D97-AF65-F5344CB8AC3E}">
        <p14:creationId xmlns:p14="http://schemas.microsoft.com/office/powerpoint/2010/main" val="1267835991"/>
      </p:ext>
    </p:extLst>
  </p:cSld>
</p:sld>
</file>

<file path=ppt/slides/slide10.xml><?xml version="1.0" encoding="utf-8"?>
<p:sld xmlns:p="http://schemas.openxmlformats.org/presentationml/2006/main">
  <p:cSld>
    <p:bg>
      <p:bgPr>
        <a:solidFill xmlns:a="http://schemas.openxmlformats.org/drawingml/2006/main">
          <a:srgbClr val="102736"/>
        </a:solidFill>
      </p:bgPr>
    </p:bg>
    <p:spTree>
      <p:nvGrpSpPr>
        <p:cNvPr id="1" name=""/>
        <p:cNvGrpSpPr/>
        <p:nvPr/>
      </p:nvGrpSpPr>
      <p:grpSpPr>
        <a:xfrm xmlns:a="http://schemas.openxmlformats.org/drawingml/2006/main"/>
      </p:grpSpPr>
      <p:cxnSp>
        <p:nvCxnSpPr>
          <p:cNvPr id="27" name=""/>
          <p:cNvCxnSpPr>
            <a:stCxn xmlns:a="http://schemas.openxmlformats.org/drawingml/2006/main" id="12" idx="3"/>
            <a:endCxn xmlns:a="http://schemas.openxmlformats.org/drawingml/2006/main" id="16" idx="1"/>
          </p:cNvCxnSpPr>
          <p:nvPr/>
        </p:nvCxnSpPr>
        <p:spPr>
          <a:xfrm xmlns:a="http://schemas.openxmlformats.org/drawingml/2006/main">
            <a:off x="85439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cxnSp>
        <p:nvCxnSpPr>
          <p:cNvPr id="28" name=""/>
          <p:cNvCxnSpPr>
            <a:stCxn xmlns:a="http://schemas.openxmlformats.org/drawingml/2006/main" id="8" idx="3"/>
            <a:endCxn xmlns:a="http://schemas.openxmlformats.org/drawingml/2006/main" id="12" idx="1"/>
          </p:cNvCxnSpPr>
          <p:nvPr/>
        </p:nvCxnSpPr>
        <p:spPr>
          <a:xfrm xmlns:a="http://schemas.openxmlformats.org/drawingml/2006/main">
            <a:off x="57626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cxnSp>
        <p:nvCxnSpPr>
          <p:cNvPr id="29" name=""/>
          <p:cNvCxnSpPr>
            <a:stCxn xmlns:a="http://schemas.openxmlformats.org/drawingml/2006/main" id="4" idx="3"/>
            <a:endCxn xmlns:a="http://schemas.openxmlformats.org/drawingml/2006/main" id="8" idx="1"/>
          </p:cNvCxnSpPr>
          <p:nvPr/>
        </p:nvCxnSpPr>
        <p:spPr>
          <a:xfrm xmlns:a="http://schemas.openxmlformats.org/drawingml/2006/main">
            <a:off x="29813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pic>
        <p:nvPicPr>
          <p:cNvPr id="30" name=""/>
          <p:cNvPicPr>
            <a:picLocks xmlns:a="http://schemas.openxmlformats.org/drawingml/2006/main" noChangeAspect="1"/>
          </p:cNvPicPr>
          <p:nvPr/>
        </p:nvPicPr>
        <p:blipFill>
          <a:blip xmlns:r="http://schemas.openxmlformats.org/officeDocument/2006/relationships" xmlns:a="http://schemas.openxmlformats.org/drawingml/2006/main" r:embed="Rc097c37464f34345"/>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168E479-E1E0-4ADE-9CE0-CEDED6C92879}"/>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5F3EC"/>
                </a:solidFill>
                <a:latin typeface="Liberation Sans"/>
                <a:ea typeface="Liberation Sans"/>
                <a:cs typeface="Liberation Sans"/>
              </a:defRPr>
            </a:pPr>
            <a:r>
              <a:rPr sz="3300" b="0">
                <a:solidFill>
                  <a:srgbClr val="F5F3EC"/>
                </a:solidFill>
                <a:latin typeface="Liberation Sans"/>
                <a:ea typeface="Liberation Sans"/>
                <a:cs typeface="Liberation Sans"/>
              </a:rPr>
              <a:t>Replay without double counting</a:t>
            </a:r>
          </a:p>
        </p:txBody>
      </p:sp>
      <p:sp>
        <p:nvSpPr>
          <p:cNvPr id="3" name="">
            <a:extLst xmlns:a="http://schemas.openxmlformats.org/drawingml/2006/main">
              <a:ext uri="{FF2B5EF4-FFF2-40B4-BE49-F238E27FC236}">
                <a16:creationId xmlns:a16="http://schemas.microsoft.com/office/drawing/2014/main" id="{207CFF58-497D-44BC-8B7F-604A90ABA948}"/>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5E1DA"/>
                </a:solidFill>
                <a:latin typeface="Liberation Sans"/>
                <a:ea typeface="Liberation Sans"/>
                <a:cs typeface="Liberation Sans"/>
              </a:defRPr>
            </a:pPr>
            <a:r>
              <a:rPr sz="2025" b="0">
                <a:solidFill>
                  <a:srgbClr val="D5E1DA"/>
                </a:solidFill>
                <a:latin typeface="Liberation Sans"/>
                <a:ea typeface="Liberation Sans"/>
                <a:cs typeface="Liberation Sans"/>
              </a:rPr>
              <a:t>Idempotent processing is a design requirement to verify for the selected connector and sink.</a:t>
            </a:r>
          </a:p>
        </p:txBody>
      </p:sp>
      <p:sp>
        <p:nvSpPr>
          <p:cNvPr id="4" name="">
            <a:extLst xmlns:a="http://schemas.openxmlformats.org/drawingml/2006/main">
              <a:ext uri="{FF2B5EF4-FFF2-40B4-BE49-F238E27FC236}">
                <a16:creationId xmlns:a16="http://schemas.microsoft.com/office/drawing/2014/main" id="{997B98C2-2B3F-4048-96F1-F5BF2CC9E57E}"/>
              </a:ext>
            </a:extLst>
          </p:cNvPr>
          <p:cNvSpPr>
            <a:spLocks xmlns:a="http://schemas.openxmlformats.org/drawingml/2006/main" noGrp="1"/>
          </p:cNvSpPr>
          <p:nvPr/>
        </p:nvSpPr>
        <p:spPr>
          <a:xfrm xmlns:a="http://schemas.openxmlformats.org/drawingml/2006/main">
            <a:off x="6477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1E5323EA-6A2E-44EF-8A80-7C2A12D4CFD4}"/>
              </a:ext>
            </a:extLst>
          </p:cNvPr>
          <p:cNvSpPr>
            <a:spLocks xmlns:a="http://schemas.openxmlformats.org/drawingml/2006/main" noGrp="1"/>
          </p:cNvSpPr>
          <p:nvPr/>
        </p:nvSpPr>
        <p:spPr>
          <a:xfrm xmlns:a="http://schemas.openxmlformats.org/drawingml/2006/main">
            <a:off x="6477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8D1A30F2-9914-4B76-96BC-351958E6DEDF}"/>
              </a:ext>
            </a:extLst>
          </p:cNvPr>
          <p:cNvSpPr>
            <a:spLocks xmlns:a="http://schemas.openxmlformats.org/drawingml/2006/main" noGrp="1"/>
          </p:cNvSpPr>
          <p:nvPr/>
        </p:nvSpPr>
        <p:spPr>
          <a:xfrm xmlns:a="http://schemas.openxmlformats.org/drawingml/2006/main">
            <a:off x="6477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Identify</a:t>
            </a:r>
          </a:p>
        </p:txBody>
      </p:sp>
      <p:sp>
        <p:nvSpPr>
          <p:cNvPr id="7" name="">
            <a:extLst xmlns:a="http://schemas.openxmlformats.org/drawingml/2006/main">
              <a:ext uri="{FF2B5EF4-FFF2-40B4-BE49-F238E27FC236}">
                <a16:creationId xmlns:a16="http://schemas.microsoft.com/office/drawing/2014/main" id="{C4C7ABE0-E9AC-45FD-B313-90A28E526A40}"/>
              </a:ext>
            </a:extLst>
          </p:cNvPr>
          <p:cNvSpPr>
            <a:spLocks xmlns:a="http://schemas.openxmlformats.org/drawingml/2006/main" noGrp="1"/>
          </p:cNvSpPr>
          <p:nvPr/>
        </p:nvSpPr>
        <p:spPr>
          <a:xfrm xmlns:a="http://schemas.openxmlformats.org/drawingml/2006/main">
            <a:off x="6477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Use a stable event key and retain the source position.</a:t>
            </a:r>
          </a:p>
        </p:txBody>
      </p:sp>
      <p:sp>
        <p:nvSpPr>
          <p:cNvPr id="8" name="">
            <a:extLst xmlns:a="http://schemas.openxmlformats.org/drawingml/2006/main">
              <a:ext uri="{FF2B5EF4-FFF2-40B4-BE49-F238E27FC236}">
                <a16:creationId xmlns:a16="http://schemas.microsoft.com/office/drawing/2014/main" id="{B9655666-A686-49BB-AA22-DC778C007E41}"/>
              </a:ext>
            </a:extLst>
          </p:cNvPr>
          <p:cNvSpPr>
            <a:spLocks xmlns:a="http://schemas.openxmlformats.org/drawingml/2006/main" noGrp="1"/>
          </p:cNvSpPr>
          <p:nvPr/>
        </p:nvSpPr>
        <p:spPr>
          <a:xfrm xmlns:a="http://schemas.openxmlformats.org/drawingml/2006/main">
            <a:off x="34290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3221E012-ECCB-4784-B91F-955758476A2D}"/>
              </a:ext>
            </a:extLst>
          </p:cNvPr>
          <p:cNvSpPr>
            <a:spLocks xmlns:a="http://schemas.openxmlformats.org/drawingml/2006/main" noGrp="1"/>
          </p:cNvSpPr>
          <p:nvPr/>
        </p:nvSpPr>
        <p:spPr>
          <a:xfrm xmlns:a="http://schemas.openxmlformats.org/drawingml/2006/main">
            <a:off x="34290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02</a:t>
            </a:r>
          </a:p>
        </p:txBody>
      </p:sp>
      <p:sp>
        <p:nvSpPr>
          <p:cNvPr id="10" name="">
            <a:extLst xmlns:a="http://schemas.openxmlformats.org/drawingml/2006/main">
              <a:ext uri="{FF2B5EF4-FFF2-40B4-BE49-F238E27FC236}">
                <a16:creationId xmlns:a16="http://schemas.microsoft.com/office/drawing/2014/main" id="{048C065F-86DD-4327-9054-8A105680C2C7}"/>
              </a:ext>
            </a:extLst>
          </p:cNvPr>
          <p:cNvSpPr>
            <a:spLocks xmlns:a="http://schemas.openxmlformats.org/drawingml/2006/main" noGrp="1"/>
          </p:cNvSpPr>
          <p:nvPr/>
        </p:nvSpPr>
        <p:spPr>
          <a:xfrm xmlns:a="http://schemas.openxmlformats.org/drawingml/2006/main">
            <a:off x="34290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Stage</a:t>
            </a:r>
          </a:p>
        </p:txBody>
      </p:sp>
      <p:sp>
        <p:nvSpPr>
          <p:cNvPr id="11" name="">
            <a:extLst xmlns:a="http://schemas.openxmlformats.org/drawingml/2006/main">
              <a:ext uri="{FF2B5EF4-FFF2-40B4-BE49-F238E27FC236}">
                <a16:creationId xmlns:a16="http://schemas.microsoft.com/office/drawing/2014/main" id="{4C79CBD8-8DE9-44BA-B80B-5D6411854027}"/>
              </a:ext>
            </a:extLst>
          </p:cNvPr>
          <p:cNvSpPr>
            <a:spLocks xmlns:a="http://schemas.openxmlformats.org/drawingml/2006/main" noGrp="1"/>
          </p:cNvSpPr>
          <p:nvPr/>
        </p:nvSpPr>
        <p:spPr>
          <a:xfrm xmlns:a="http://schemas.openxmlformats.org/drawingml/2006/main">
            <a:off x="34290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Load the selected window to an isolated version.</a:t>
            </a:r>
          </a:p>
        </p:txBody>
      </p:sp>
      <p:sp>
        <p:nvSpPr>
          <p:cNvPr id="12" name="">
            <a:extLst xmlns:a="http://schemas.openxmlformats.org/drawingml/2006/main">
              <a:ext uri="{FF2B5EF4-FFF2-40B4-BE49-F238E27FC236}">
                <a16:creationId xmlns:a16="http://schemas.microsoft.com/office/drawing/2014/main" id="{3410A689-9220-467A-B1D1-2763E547BBBE}"/>
              </a:ext>
            </a:extLst>
          </p:cNvPr>
          <p:cNvSpPr>
            <a:spLocks xmlns:a="http://schemas.openxmlformats.org/drawingml/2006/main" noGrp="1"/>
          </p:cNvSpPr>
          <p:nvPr/>
        </p:nvSpPr>
        <p:spPr>
          <a:xfrm xmlns:a="http://schemas.openxmlformats.org/drawingml/2006/main">
            <a:off x="62103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BA987E25-354B-4B7C-B56F-F6BB11C108F8}"/>
              </a:ext>
            </a:extLst>
          </p:cNvPr>
          <p:cNvSpPr>
            <a:spLocks xmlns:a="http://schemas.openxmlformats.org/drawingml/2006/main" noGrp="1"/>
          </p:cNvSpPr>
          <p:nvPr/>
        </p:nvSpPr>
        <p:spPr>
          <a:xfrm xmlns:a="http://schemas.openxmlformats.org/drawingml/2006/main">
            <a:off x="62103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03</a:t>
            </a:r>
          </a:p>
        </p:txBody>
      </p:sp>
      <p:sp>
        <p:nvSpPr>
          <p:cNvPr id="14" name="">
            <a:extLst xmlns:a="http://schemas.openxmlformats.org/drawingml/2006/main">
              <a:ext uri="{FF2B5EF4-FFF2-40B4-BE49-F238E27FC236}">
                <a16:creationId xmlns:a16="http://schemas.microsoft.com/office/drawing/2014/main" id="{61BF58B7-52D4-48D5-88AA-AB3D6A900214}"/>
              </a:ext>
            </a:extLst>
          </p:cNvPr>
          <p:cNvSpPr>
            <a:spLocks xmlns:a="http://schemas.openxmlformats.org/drawingml/2006/main" noGrp="1"/>
          </p:cNvSpPr>
          <p:nvPr/>
        </p:nvSpPr>
        <p:spPr>
          <a:xfrm xmlns:a="http://schemas.openxmlformats.org/drawingml/2006/main">
            <a:off x="62103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Compare</a:t>
            </a:r>
          </a:p>
        </p:txBody>
      </p:sp>
      <p:sp>
        <p:nvSpPr>
          <p:cNvPr id="15" name="">
            <a:extLst xmlns:a="http://schemas.openxmlformats.org/drawingml/2006/main">
              <a:ext uri="{FF2B5EF4-FFF2-40B4-BE49-F238E27FC236}">
                <a16:creationId xmlns:a16="http://schemas.microsoft.com/office/drawing/2014/main" id="{7C8C0D5D-5DBA-4471-B0B6-9B4A18336B63}"/>
              </a:ext>
            </a:extLst>
          </p:cNvPr>
          <p:cNvSpPr>
            <a:spLocks xmlns:a="http://schemas.openxmlformats.org/drawingml/2006/main" noGrp="1"/>
          </p:cNvSpPr>
          <p:nvPr/>
        </p:nvSpPr>
        <p:spPr>
          <a:xfrm xmlns:a="http://schemas.openxmlformats.org/drawingml/2006/main">
            <a:off x="62103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Check affected keys, totals and downstream changes.</a:t>
            </a:r>
          </a:p>
        </p:txBody>
      </p:sp>
      <p:sp>
        <p:nvSpPr>
          <p:cNvPr id="16" name="">
            <a:extLst xmlns:a="http://schemas.openxmlformats.org/drawingml/2006/main">
              <a:ext uri="{FF2B5EF4-FFF2-40B4-BE49-F238E27FC236}">
                <a16:creationId xmlns:a16="http://schemas.microsoft.com/office/drawing/2014/main" id="{4B6C976F-645A-4050-976F-66ED52344F95}"/>
              </a:ext>
            </a:extLst>
          </p:cNvPr>
          <p:cNvSpPr>
            <a:spLocks xmlns:a="http://schemas.openxmlformats.org/drawingml/2006/main" noGrp="1"/>
          </p:cNvSpPr>
          <p:nvPr/>
        </p:nvSpPr>
        <p:spPr>
          <a:xfrm xmlns:a="http://schemas.openxmlformats.org/drawingml/2006/main">
            <a:off x="89916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EA8D9772-E349-43FF-9711-5E38A84BDEDA}"/>
              </a:ext>
            </a:extLst>
          </p:cNvPr>
          <p:cNvSpPr>
            <a:spLocks xmlns:a="http://schemas.openxmlformats.org/drawingml/2006/main" noGrp="1"/>
          </p:cNvSpPr>
          <p:nvPr/>
        </p:nvSpPr>
        <p:spPr>
          <a:xfrm xmlns:a="http://schemas.openxmlformats.org/drawingml/2006/main">
            <a:off x="89916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04</a:t>
            </a:r>
          </a:p>
        </p:txBody>
      </p:sp>
      <p:sp>
        <p:nvSpPr>
          <p:cNvPr id="18" name="">
            <a:extLst xmlns:a="http://schemas.openxmlformats.org/drawingml/2006/main">
              <a:ext uri="{FF2B5EF4-FFF2-40B4-BE49-F238E27FC236}">
                <a16:creationId xmlns:a16="http://schemas.microsoft.com/office/drawing/2014/main" id="{2E93DFAF-0AAB-4560-AEDE-7F588F78D78D}"/>
              </a:ext>
            </a:extLst>
          </p:cNvPr>
          <p:cNvSpPr>
            <a:spLocks xmlns:a="http://schemas.openxmlformats.org/drawingml/2006/main" noGrp="1"/>
          </p:cNvSpPr>
          <p:nvPr/>
        </p:nvSpPr>
        <p:spPr>
          <a:xfrm xmlns:a="http://schemas.openxmlformats.org/drawingml/2006/main">
            <a:off x="89916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Promote</a:t>
            </a:r>
          </a:p>
        </p:txBody>
      </p:sp>
      <p:sp>
        <p:nvSpPr>
          <p:cNvPr id="19" name="">
            <a:extLst xmlns:a="http://schemas.openxmlformats.org/drawingml/2006/main">
              <a:ext uri="{FF2B5EF4-FFF2-40B4-BE49-F238E27FC236}">
                <a16:creationId xmlns:a16="http://schemas.microsoft.com/office/drawing/2014/main" id="{17D8A875-71E6-447F-9BE9-F3644E8D14B2}"/>
              </a:ext>
            </a:extLst>
          </p:cNvPr>
          <p:cNvSpPr>
            <a:spLocks xmlns:a="http://schemas.openxmlformats.org/drawingml/2006/main" noGrp="1"/>
          </p:cNvSpPr>
          <p:nvPr/>
        </p:nvSpPr>
        <p:spPr>
          <a:xfrm xmlns:a="http://schemas.openxmlformats.org/drawingml/2006/main">
            <a:off x="89916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Publish the approved version with an audit record.</a:t>
            </a:r>
          </a:p>
        </p:txBody>
      </p:sp>
      <p:sp>
        <p:nvSpPr>
          <p:cNvPr id="23" name="">
            <a:extLst xmlns:a="http://schemas.openxmlformats.org/drawingml/2006/main">
              <a:ext uri="{FF2B5EF4-FFF2-40B4-BE49-F238E27FC236}">
                <a16:creationId xmlns:a16="http://schemas.microsoft.com/office/drawing/2014/main" id="{6BC74417-6790-479A-86BD-3BF54B2DF20D}"/>
              </a:ext>
            </a:extLst>
          </p:cNvPr>
          <p:cNvSpPr>
            <a:spLocks xmlns:a="http://schemas.openxmlformats.org/drawingml/2006/main" noGrp="1"/>
          </p:cNvSpPr>
          <p:nvPr/>
        </p:nvSpPr>
        <p:spPr>
          <a:xfrm xmlns:a="http://schemas.openxmlformats.org/drawingml/2006/main">
            <a:off x="647700" y="5953125"/>
            <a:ext cx="10858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D5E1DA"/>
                </a:solidFill>
                <a:latin typeface="Liberation Sans"/>
                <a:ea typeface="Liberation Sans"/>
                <a:cs typeface="Liberation Sans"/>
              </a:defRPr>
            </a:pPr>
            <a:r>
              <a:rPr sz="1500" b="0">
                <a:solidFill>
                  <a:srgbClr val="D5E1DA"/>
                </a:solidFill>
                <a:latin typeface="Liberation Sans"/>
                <a:ea typeface="Liberation Sans"/>
                <a:cs typeface="Liberation Sans"/>
              </a:rPr>
              <a:t>Security: scoped identity, controlled data access and traceable execution at every handoff.</a:t>
            </a:r>
          </a:p>
        </p:txBody>
      </p:sp>
      <p:sp>
        <p:nvSpPr>
          <p:cNvPr id="24" name="">
            <a:extLst xmlns:a="http://schemas.openxmlformats.org/drawingml/2006/main">
              <a:ext uri="{FF2B5EF4-FFF2-40B4-BE49-F238E27FC236}">
                <a16:creationId xmlns:a16="http://schemas.microsoft.com/office/drawing/2014/main" id="{C5BC72D4-8FB4-42FB-A906-8507D98D01EF}"/>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5E1DA"/>
                </a:solidFill>
                <a:latin typeface="Liberation Sans"/>
                <a:ea typeface="Liberation Sans"/>
                <a:cs typeface="Liberation Sans"/>
              </a:defRPr>
            </a:pPr>
            <a:r>
              <a:rPr sz="975" b="0">
                <a:solidFill>
                  <a:srgbClr val="D5E1DA"/>
                </a:solidFill>
                <a:latin typeface="Liberation Sans"/>
                <a:ea typeface="Liberation Sans"/>
                <a:cs typeface="Liberation Sans"/>
              </a:rPr>
              <a:t>GeneData capabilities and proposed workflows. Deployment scope requires validation.</a:t>
            </a:r>
          </a:p>
        </p:txBody>
      </p:sp>
      <p:sp>
        <p:nvSpPr>
          <p:cNvPr id="25" name="">
            <a:extLst xmlns:a="http://schemas.openxmlformats.org/drawingml/2006/main">
              <a:ext uri="{FF2B5EF4-FFF2-40B4-BE49-F238E27FC236}">
                <a16:creationId xmlns:a16="http://schemas.microsoft.com/office/drawing/2014/main" id="{BA89DA16-8363-4C3E-A631-050D5D46F3B5}"/>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5E1DA"/>
                </a:solidFill>
                <a:latin typeface="Liberation Sans"/>
                <a:ea typeface="Liberation Sans"/>
                <a:cs typeface="Liberation Sans"/>
              </a:defRPr>
            </a:pPr>
            <a:r>
              <a:rPr sz="825" b="0">
                <a:solidFill>
                  <a:srgbClr val="D5E1DA"/>
                </a:solidFill>
                <a:latin typeface="Liberation Sans"/>
                <a:ea typeface="Liberation Sans"/>
                <a:cs typeface="Liberation Sans"/>
              </a:rPr>
              <a:t>© 2026 Genellipse Inc. All rights reserved.</a:t>
            </a:r>
          </a:p>
        </p:txBody>
      </p:sp>
      <p:sp>
        <p:nvSpPr>
          <p:cNvPr id="26" name="">
            <a:extLst xmlns:a="http://schemas.openxmlformats.org/drawingml/2006/main">
              <a:ext uri="{FF2B5EF4-FFF2-40B4-BE49-F238E27FC236}">
                <a16:creationId xmlns:a16="http://schemas.microsoft.com/office/drawing/2014/main" id="{ADDD37E1-D63F-4551-A59B-7DF832F81F0D}"/>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5E1DA"/>
                </a:solidFill>
                <a:latin typeface="Liberation Sans"/>
                <a:ea typeface="Liberation Sans"/>
                <a:cs typeface="Liberation Sans"/>
              </a:defRPr>
            </a:pPr>
            <a:r>
              <a:rPr sz="900" b="0">
                <a:solidFill>
                  <a:srgbClr val="D5E1DA"/>
                </a:solidFill>
                <a:latin typeface="Liberation Sans"/>
                <a:ea typeface="Liberation Sans"/>
                <a:cs typeface="Liberation Sans"/>
              </a:rPr>
              <a:t>10 / 24</a:t>
            </a:r>
          </a:p>
        </p:txBody>
      </p:sp>
    </p:spTree>
    <p:extLst>
      <p:ext uri="{BB962C8B-B14F-4D97-AF65-F5344CB8AC3E}">
        <p14:creationId xmlns:p14="http://schemas.microsoft.com/office/powerpoint/2010/main" val="2003824753"/>
      </p:ext>
    </p:extLst>
  </p:cSld>
</p:sld>
</file>

<file path=ppt/slides/slide11.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c2f4a7c799e4428c"/>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F1D1F02-7F96-4182-9752-E8E2413FEE62}"/>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Late arrivals and historical corrections</a:t>
            </a:r>
          </a:p>
        </p:txBody>
      </p:sp>
      <p:sp>
        <p:nvSpPr>
          <p:cNvPr id="3" name="">
            <a:extLst xmlns:a="http://schemas.openxmlformats.org/drawingml/2006/main">
              <a:ext uri="{FF2B5EF4-FFF2-40B4-BE49-F238E27FC236}">
                <a16:creationId xmlns:a16="http://schemas.microsoft.com/office/drawing/2014/main" id="{124CDE0E-27ED-4596-BD49-4D208B1A7F19}"/>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Business time and arrival time answer different questions.</a:t>
            </a:r>
          </a:p>
        </p:txBody>
      </p:sp>
      <p:sp>
        <p:nvSpPr>
          <p:cNvPr id="4" name="">
            <a:extLst xmlns:a="http://schemas.openxmlformats.org/drawingml/2006/main">
              <a:ext uri="{FF2B5EF4-FFF2-40B4-BE49-F238E27FC236}">
                <a16:creationId xmlns:a16="http://schemas.microsoft.com/office/drawing/2014/main" id="{D93EFD14-CA78-4E4C-AE64-5B4A9F06CCCC}"/>
              </a:ext>
            </a:extLst>
          </p:cNvPr>
          <p:cNvSpPr>
            <a:spLocks xmlns:a="http://schemas.openxmlformats.org/drawingml/2006/main" noGrp="1"/>
          </p:cNvSpPr>
          <p:nvPr/>
        </p:nvSpPr>
        <p:spPr>
          <a:xfrm xmlns:a="http://schemas.openxmlformats.org/drawingml/2006/main">
            <a:off x="647700" y="3048000"/>
            <a:ext cx="5095875"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B9F75032-EAE7-4E1E-ABAF-AE5F30F21EC9}"/>
              </a:ext>
            </a:extLst>
          </p:cNvPr>
          <p:cNvSpPr>
            <a:spLocks xmlns:a="http://schemas.openxmlformats.org/drawingml/2006/main" noGrp="1"/>
          </p:cNvSpPr>
          <p:nvPr/>
        </p:nvSpPr>
        <p:spPr>
          <a:xfrm xmlns:a="http://schemas.openxmlformats.org/drawingml/2006/main">
            <a:off x="647700" y="3257550"/>
            <a:ext cx="50482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736"/>
                </a:solidFill>
                <a:latin typeface="Liberation Sans"/>
                <a:ea typeface="Liberation Sans"/>
                <a:cs typeface="Liberation Sans"/>
              </a:defRPr>
            </a:pPr>
            <a:r>
              <a:rPr sz="2175" b="1">
                <a:solidFill>
                  <a:srgbClr val="102736"/>
                </a:solidFill>
                <a:latin typeface="Liberation Sans"/>
                <a:ea typeface="Liberation Sans"/>
                <a:cs typeface="Liberation Sans"/>
              </a:rPr>
              <a:t>Effective-date handling</a:t>
            </a:r>
          </a:p>
        </p:txBody>
      </p:sp>
      <p:sp>
        <p:nvSpPr>
          <p:cNvPr id="6" name="">
            <a:extLst xmlns:a="http://schemas.openxmlformats.org/drawingml/2006/main">
              <a:ext uri="{FF2B5EF4-FFF2-40B4-BE49-F238E27FC236}">
                <a16:creationId xmlns:a16="http://schemas.microsoft.com/office/drawing/2014/main" id="{FC9E01C5-8212-47FF-B1E9-FE362D3BCBFD}"/>
              </a:ext>
            </a:extLst>
          </p:cNvPr>
          <p:cNvSpPr>
            <a:spLocks xmlns:a="http://schemas.openxmlformats.org/drawingml/2006/main" noGrp="1"/>
          </p:cNvSpPr>
          <p:nvPr/>
        </p:nvSpPr>
        <p:spPr>
          <a:xfrm xmlns:a="http://schemas.openxmlformats.org/drawingml/2006/main">
            <a:off x="647700" y="401002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49606B"/>
                </a:solidFill>
                <a:latin typeface="Liberation Sans"/>
                <a:ea typeface="Liberation Sans"/>
                <a:cs typeface="Liberation Sans"/>
              </a:defRPr>
            </a:pPr>
            <a:r>
              <a:rPr sz="1950" b="0">
                <a:solidFill>
                  <a:srgbClr val="49606B"/>
                </a:solidFill>
                <a:latin typeface="Liberation Sans"/>
                <a:ea typeface="Liberation Sans"/>
                <a:cs typeface="Liberation Sans"/>
              </a:rPr>
              <a:t>Keep the date the business event applies.</a:t>
            </a:r>
          </a:p>
        </p:txBody>
      </p:sp>
      <p:sp>
        <p:nvSpPr>
          <p:cNvPr id="7" name="">
            <a:extLst xmlns:a="http://schemas.openxmlformats.org/drawingml/2006/main">
              <a:ext uri="{FF2B5EF4-FFF2-40B4-BE49-F238E27FC236}">
                <a16:creationId xmlns:a16="http://schemas.microsoft.com/office/drawing/2014/main" id="{AB77FF2E-ED31-4783-B54E-1C7A2620BA32}"/>
              </a:ext>
            </a:extLst>
          </p:cNvPr>
          <p:cNvSpPr>
            <a:spLocks xmlns:a="http://schemas.openxmlformats.org/drawingml/2006/main" noGrp="1"/>
          </p:cNvSpPr>
          <p:nvPr/>
        </p:nvSpPr>
        <p:spPr>
          <a:xfrm xmlns:a="http://schemas.openxmlformats.org/drawingml/2006/main">
            <a:off x="647700" y="475297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49606B"/>
                </a:solidFill>
                <a:latin typeface="Liberation Sans"/>
                <a:ea typeface="Liberation Sans"/>
                <a:cs typeface="Liberation Sans"/>
              </a:defRPr>
            </a:pPr>
            <a:r>
              <a:rPr sz="1950" b="0">
                <a:solidFill>
                  <a:srgbClr val="49606B"/>
                </a:solidFill>
                <a:latin typeface="Liberation Sans"/>
                <a:ea typeface="Liberation Sans"/>
                <a:cs typeface="Liberation Sans"/>
              </a:rPr>
              <a:t>Recompute only affected partitions or periods.</a:t>
            </a:r>
          </a:p>
        </p:txBody>
      </p:sp>
      <p:sp>
        <p:nvSpPr>
          <p:cNvPr id="8" name="">
            <a:extLst xmlns:a="http://schemas.openxmlformats.org/drawingml/2006/main">
              <a:ext uri="{FF2B5EF4-FFF2-40B4-BE49-F238E27FC236}">
                <a16:creationId xmlns:a16="http://schemas.microsoft.com/office/drawing/2014/main" id="{E6D0F5AA-75BD-41EE-8155-5E3CA33A5CC7}"/>
              </a:ext>
            </a:extLst>
          </p:cNvPr>
          <p:cNvSpPr>
            <a:spLocks xmlns:a="http://schemas.openxmlformats.org/drawingml/2006/main" noGrp="1"/>
          </p:cNvSpPr>
          <p:nvPr/>
        </p:nvSpPr>
        <p:spPr>
          <a:xfrm xmlns:a="http://schemas.openxmlformats.org/drawingml/2006/main">
            <a:off x="647700" y="549592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49606B"/>
                </a:solidFill>
                <a:latin typeface="Liberation Sans"/>
                <a:ea typeface="Liberation Sans"/>
                <a:cs typeface="Liberation Sans"/>
              </a:defRPr>
            </a:pPr>
            <a:r>
              <a:rPr sz="1950" b="0">
                <a:solidFill>
                  <a:srgbClr val="49606B"/>
                </a:solidFill>
                <a:latin typeface="Liberation Sans"/>
                <a:ea typeface="Liberation Sans"/>
                <a:cs typeface="Liberation Sans"/>
              </a:rPr>
              <a:t>Preserve the previously published result.</a:t>
            </a:r>
          </a:p>
        </p:txBody>
      </p:sp>
      <p:sp>
        <p:nvSpPr>
          <p:cNvPr id="9" name="">
            <a:extLst xmlns:a="http://schemas.openxmlformats.org/drawingml/2006/main">
              <a:ext uri="{FF2B5EF4-FFF2-40B4-BE49-F238E27FC236}">
                <a16:creationId xmlns:a16="http://schemas.microsoft.com/office/drawing/2014/main" id="{1A223DAB-B534-4FD7-883F-F9627496BB19}"/>
              </a:ext>
            </a:extLst>
          </p:cNvPr>
          <p:cNvSpPr>
            <a:spLocks xmlns:a="http://schemas.openxmlformats.org/drawingml/2006/main" noGrp="1"/>
          </p:cNvSpPr>
          <p:nvPr/>
        </p:nvSpPr>
        <p:spPr>
          <a:xfrm xmlns:a="http://schemas.openxmlformats.org/drawingml/2006/main">
            <a:off x="6267450" y="3048000"/>
            <a:ext cx="5095875"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12BA1F0A-3E38-4EC2-A8CC-496613E1DECA}"/>
              </a:ext>
            </a:extLst>
          </p:cNvPr>
          <p:cNvSpPr>
            <a:spLocks xmlns:a="http://schemas.openxmlformats.org/drawingml/2006/main" noGrp="1"/>
          </p:cNvSpPr>
          <p:nvPr/>
        </p:nvSpPr>
        <p:spPr>
          <a:xfrm xmlns:a="http://schemas.openxmlformats.org/drawingml/2006/main">
            <a:off x="6267450" y="3257550"/>
            <a:ext cx="50482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736"/>
                </a:solidFill>
                <a:latin typeface="Liberation Sans"/>
                <a:ea typeface="Liberation Sans"/>
                <a:cs typeface="Liberation Sans"/>
              </a:defRPr>
            </a:pPr>
            <a:r>
              <a:rPr sz="2175" b="1">
                <a:solidFill>
                  <a:srgbClr val="102736"/>
                </a:solidFill>
                <a:latin typeface="Liberation Sans"/>
                <a:ea typeface="Liberation Sans"/>
                <a:cs typeface="Liberation Sans"/>
              </a:rPr>
              <a:t>Operational handling</a:t>
            </a:r>
          </a:p>
        </p:txBody>
      </p:sp>
      <p:sp>
        <p:nvSpPr>
          <p:cNvPr id="11" name="">
            <a:extLst xmlns:a="http://schemas.openxmlformats.org/drawingml/2006/main">
              <a:ext uri="{FF2B5EF4-FFF2-40B4-BE49-F238E27FC236}">
                <a16:creationId xmlns:a16="http://schemas.microsoft.com/office/drawing/2014/main" id="{6C434367-8638-495A-B5B6-2F1D4C17CA82}"/>
              </a:ext>
            </a:extLst>
          </p:cNvPr>
          <p:cNvSpPr>
            <a:spLocks xmlns:a="http://schemas.openxmlformats.org/drawingml/2006/main" noGrp="1"/>
          </p:cNvSpPr>
          <p:nvPr/>
        </p:nvSpPr>
        <p:spPr>
          <a:xfrm xmlns:a="http://schemas.openxmlformats.org/drawingml/2006/main">
            <a:off x="6267450" y="401002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49606B"/>
                </a:solidFill>
                <a:latin typeface="Liberation Sans"/>
                <a:ea typeface="Liberation Sans"/>
                <a:cs typeface="Liberation Sans"/>
              </a:defRPr>
            </a:pPr>
            <a:r>
              <a:rPr sz="1950" b="0">
                <a:solidFill>
                  <a:srgbClr val="49606B"/>
                </a:solidFill>
                <a:latin typeface="Liberation Sans"/>
                <a:ea typeface="Liberation Sans"/>
                <a:cs typeface="Liberation Sans"/>
              </a:rPr>
              <a:t>Record when the platform received the change.</a:t>
            </a:r>
          </a:p>
        </p:txBody>
      </p:sp>
      <p:sp>
        <p:nvSpPr>
          <p:cNvPr id="12" name="">
            <a:extLst xmlns:a="http://schemas.openxmlformats.org/drawingml/2006/main">
              <a:ext uri="{FF2B5EF4-FFF2-40B4-BE49-F238E27FC236}">
                <a16:creationId xmlns:a16="http://schemas.microsoft.com/office/drawing/2014/main" id="{085DB5D5-D040-4FC4-9B33-6BB81AD24A1E}"/>
              </a:ext>
            </a:extLst>
          </p:cNvPr>
          <p:cNvSpPr>
            <a:spLocks xmlns:a="http://schemas.openxmlformats.org/drawingml/2006/main" noGrp="1"/>
          </p:cNvSpPr>
          <p:nvPr/>
        </p:nvSpPr>
        <p:spPr>
          <a:xfrm xmlns:a="http://schemas.openxmlformats.org/drawingml/2006/main">
            <a:off x="6267450" y="475297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49606B"/>
                </a:solidFill>
                <a:latin typeface="Liberation Sans"/>
                <a:ea typeface="Liberation Sans"/>
                <a:cs typeface="Liberation Sans"/>
              </a:defRPr>
            </a:pPr>
            <a:r>
              <a:rPr sz="1950" b="0">
                <a:solidFill>
                  <a:srgbClr val="49606B"/>
                </a:solidFill>
                <a:latin typeface="Liberation Sans"/>
                <a:ea typeface="Liberation Sans"/>
                <a:cs typeface="Liberation Sans"/>
              </a:rPr>
              <a:t>Notify downstream owners of restatements.</a:t>
            </a:r>
          </a:p>
        </p:txBody>
      </p:sp>
      <p:sp>
        <p:nvSpPr>
          <p:cNvPr id="13" name="">
            <a:extLst xmlns:a="http://schemas.openxmlformats.org/drawingml/2006/main">
              <a:ext uri="{FF2B5EF4-FFF2-40B4-BE49-F238E27FC236}">
                <a16:creationId xmlns:a16="http://schemas.microsoft.com/office/drawing/2014/main" id="{60C6E250-D042-4DCF-A67F-967C8118042D}"/>
              </a:ext>
            </a:extLst>
          </p:cNvPr>
          <p:cNvSpPr>
            <a:spLocks xmlns:a="http://schemas.openxmlformats.org/drawingml/2006/main" noGrp="1"/>
          </p:cNvSpPr>
          <p:nvPr/>
        </p:nvSpPr>
        <p:spPr>
          <a:xfrm xmlns:a="http://schemas.openxmlformats.org/drawingml/2006/main">
            <a:off x="6267450" y="549592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49606B"/>
                </a:solidFill>
                <a:latin typeface="Liberation Sans"/>
                <a:ea typeface="Liberation Sans"/>
                <a:cs typeface="Liberation Sans"/>
              </a:defRPr>
            </a:pPr>
            <a:r>
              <a:rPr sz="1950" b="0">
                <a:solidFill>
                  <a:srgbClr val="49606B"/>
                </a:solidFill>
                <a:latin typeface="Liberation Sans"/>
                <a:ea typeface="Liberation Sans"/>
                <a:cs typeface="Liberation Sans"/>
              </a:rPr>
              <a:t>Require approval for material report changes.</a:t>
            </a:r>
          </a:p>
        </p:txBody>
      </p:sp>
      <p:sp>
        <p:nvSpPr>
          <p:cNvPr id="14" name="">
            <a:extLst xmlns:a="http://schemas.openxmlformats.org/drawingml/2006/main">
              <a:ext uri="{FF2B5EF4-FFF2-40B4-BE49-F238E27FC236}">
                <a16:creationId xmlns:a16="http://schemas.microsoft.com/office/drawing/2014/main" id="{7BCF28F4-32B0-42BB-82C6-0A068292BD7F}"/>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15" name="">
            <a:extLst xmlns:a="http://schemas.openxmlformats.org/drawingml/2006/main">
              <a:ext uri="{FF2B5EF4-FFF2-40B4-BE49-F238E27FC236}">
                <a16:creationId xmlns:a16="http://schemas.microsoft.com/office/drawing/2014/main" id="{07E47773-5F75-40BB-BAB9-B92C15E141FB}"/>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3D7A1DAD-A8C8-449F-92E2-0B66291972E2}"/>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11 / 24</a:t>
            </a:r>
          </a:p>
        </p:txBody>
      </p:sp>
    </p:spTree>
    <p:extLst>
      <p:ext uri="{BB962C8B-B14F-4D97-AF65-F5344CB8AC3E}">
        <p14:creationId xmlns:p14="http://schemas.microsoft.com/office/powerpoint/2010/main" val="872515601"/>
      </p:ext>
    </p:extLst>
  </p:cSld>
</p:sld>
</file>

<file path=ppt/slides/slide12.xml><?xml version="1.0" encoding="utf-8"?>
<p:sld xmlns:p="http://schemas.openxmlformats.org/presentationml/2006/main">
  <p:cSld>
    <p:bg>
      <p:bgPr>
        <a:solidFill xmlns:a="http://schemas.openxmlformats.org/drawingml/2006/main">
          <a:srgbClr val="102736"/>
        </a:solidFill>
      </p:bgPr>
    </p:bg>
    <p:spTree>
      <p:nvGrpSpPr>
        <p:cNvPr id="1" name=""/>
        <p:cNvGrpSpPr/>
        <p:nvPr/>
      </p:nvGrpSpPr>
      <p:grpSpPr>
        <a:xfrm xmlns:a="http://schemas.openxmlformats.org/drawingml/2006/main"/>
      </p:grpSpPr>
      <p:cxnSp>
        <p:nvCxnSpPr>
          <p:cNvPr id="27" name=""/>
          <p:cNvCxnSpPr>
            <a:stCxn xmlns:a="http://schemas.openxmlformats.org/drawingml/2006/main" id="12" idx="3"/>
            <a:endCxn xmlns:a="http://schemas.openxmlformats.org/drawingml/2006/main" id="16" idx="1"/>
          </p:cNvCxnSpPr>
          <p:nvPr/>
        </p:nvCxnSpPr>
        <p:spPr>
          <a:xfrm xmlns:a="http://schemas.openxmlformats.org/drawingml/2006/main">
            <a:off x="85439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cxnSp>
        <p:nvCxnSpPr>
          <p:cNvPr id="28" name=""/>
          <p:cNvCxnSpPr>
            <a:stCxn xmlns:a="http://schemas.openxmlformats.org/drawingml/2006/main" id="8" idx="3"/>
            <a:endCxn xmlns:a="http://schemas.openxmlformats.org/drawingml/2006/main" id="12" idx="1"/>
          </p:cNvCxnSpPr>
          <p:nvPr/>
        </p:nvCxnSpPr>
        <p:spPr>
          <a:xfrm xmlns:a="http://schemas.openxmlformats.org/drawingml/2006/main">
            <a:off x="57626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cxnSp>
        <p:nvCxnSpPr>
          <p:cNvPr id="29" name=""/>
          <p:cNvCxnSpPr>
            <a:stCxn xmlns:a="http://schemas.openxmlformats.org/drawingml/2006/main" id="4" idx="3"/>
            <a:endCxn xmlns:a="http://schemas.openxmlformats.org/drawingml/2006/main" id="8" idx="1"/>
          </p:cNvCxnSpPr>
          <p:nvPr/>
        </p:nvCxnSpPr>
        <p:spPr>
          <a:xfrm xmlns:a="http://schemas.openxmlformats.org/drawingml/2006/main">
            <a:off x="29813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pic>
        <p:nvPicPr>
          <p:cNvPr id="30" name=""/>
          <p:cNvPicPr>
            <a:picLocks xmlns:a="http://schemas.openxmlformats.org/drawingml/2006/main" noChangeAspect="1"/>
          </p:cNvPicPr>
          <p:nvPr/>
        </p:nvPicPr>
        <p:blipFill>
          <a:blip xmlns:r="http://schemas.openxmlformats.org/officeDocument/2006/relationships" xmlns:a="http://schemas.openxmlformats.org/drawingml/2006/main" r:embed="Ra89e867cc7ae4576"/>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E22176B-20D7-4CF7-BDF8-E2060685EA40}"/>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5F3EC"/>
                </a:solidFill>
                <a:latin typeface="Liberation Sans"/>
                <a:ea typeface="Liberation Sans"/>
                <a:cs typeface="Liberation Sans"/>
              </a:defRPr>
            </a:pPr>
            <a:r>
              <a:rPr sz="3300" b="0">
                <a:solidFill>
                  <a:srgbClr val="F5F3EC"/>
                </a:solidFill>
                <a:latin typeface="Liberation Sans"/>
                <a:ea typeface="Liberation Sans"/>
                <a:cs typeface="Liberation Sans"/>
              </a:rPr>
              <a:t>Breaking schema changes</a:t>
            </a:r>
          </a:p>
        </p:txBody>
      </p:sp>
      <p:sp>
        <p:nvSpPr>
          <p:cNvPr id="3" name="">
            <a:extLst xmlns:a="http://schemas.openxmlformats.org/drawingml/2006/main">
              <a:ext uri="{FF2B5EF4-FFF2-40B4-BE49-F238E27FC236}">
                <a16:creationId xmlns:a16="http://schemas.microsoft.com/office/drawing/2014/main" id="{A77AE330-9F87-4EA1-A87C-7127010A7CC8}"/>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5E1DA"/>
                </a:solidFill>
                <a:latin typeface="Liberation Sans"/>
                <a:ea typeface="Liberation Sans"/>
                <a:cs typeface="Liberation Sans"/>
              </a:defRPr>
            </a:pPr>
            <a:r>
              <a:rPr sz="2025" b="0">
                <a:solidFill>
                  <a:srgbClr val="D5E1DA"/>
                </a:solidFill>
                <a:latin typeface="Liberation Sans"/>
                <a:ea typeface="Liberation Sans"/>
                <a:cs typeface="Liberation Sans"/>
              </a:rPr>
              <a:t>Example: a premium field changes meaning while keeping its familiar name.</a:t>
            </a:r>
          </a:p>
        </p:txBody>
      </p:sp>
      <p:sp>
        <p:nvSpPr>
          <p:cNvPr id="4" name="">
            <a:extLst xmlns:a="http://schemas.openxmlformats.org/drawingml/2006/main">
              <a:ext uri="{FF2B5EF4-FFF2-40B4-BE49-F238E27FC236}">
                <a16:creationId xmlns:a16="http://schemas.microsoft.com/office/drawing/2014/main" id="{585D04C6-AD86-42D4-9C8C-0B4DA4030119}"/>
              </a:ext>
            </a:extLst>
          </p:cNvPr>
          <p:cNvSpPr>
            <a:spLocks xmlns:a="http://schemas.openxmlformats.org/drawingml/2006/main" noGrp="1"/>
          </p:cNvSpPr>
          <p:nvPr/>
        </p:nvSpPr>
        <p:spPr>
          <a:xfrm xmlns:a="http://schemas.openxmlformats.org/drawingml/2006/main">
            <a:off x="6477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BA9E6E8F-39B7-4802-8FF1-AEB2B815060C}"/>
              </a:ext>
            </a:extLst>
          </p:cNvPr>
          <p:cNvSpPr>
            <a:spLocks xmlns:a="http://schemas.openxmlformats.org/drawingml/2006/main" noGrp="1"/>
          </p:cNvSpPr>
          <p:nvPr/>
        </p:nvSpPr>
        <p:spPr>
          <a:xfrm xmlns:a="http://schemas.openxmlformats.org/drawingml/2006/main">
            <a:off x="6477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52906067-F6F9-49A2-AA2E-DCD2196D14D3}"/>
              </a:ext>
            </a:extLst>
          </p:cNvPr>
          <p:cNvSpPr>
            <a:spLocks xmlns:a="http://schemas.openxmlformats.org/drawingml/2006/main" noGrp="1"/>
          </p:cNvSpPr>
          <p:nvPr/>
        </p:nvSpPr>
        <p:spPr>
          <a:xfrm xmlns:a="http://schemas.openxmlformats.org/drawingml/2006/main">
            <a:off x="6477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Detect</a:t>
            </a:r>
          </a:p>
        </p:txBody>
      </p:sp>
      <p:sp>
        <p:nvSpPr>
          <p:cNvPr id="7" name="">
            <a:extLst xmlns:a="http://schemas.openxmlformats.org/drawingml/2006/main">
              <a:ext uri="{FF2B5EF4-FFF2-40B4-BE49-F238E27FC236}">
                <a16:creationId xmlns:a16="http://schemas.microsoft.com/office/drawing/2014/main" id="{94AB192B-BB67-4941-BDDC-CAE651A93794}"/>
              </a:ext>
            </a:extLst>
          </p:cNvPr>
          <p:cNvSpPr>
            <a:spLocks xmlns:a="http://schemas.openxmlformats.org/drawingml/2006/main" noGrp="1"/>
          </p:cNvSpPr>
          <p:nvPr/>
        </p:nvSpPr>
        <p:spPr>
          <a:xfrm xmlns:a="http://schemas.openxmlformats.org/drawingml/2006/main">
            <a:off x="6477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Compare schema and business contract versions.</a:t>
            </a:r>
          </a:p>
        </p:txBody>
      </p:sp>
      <p:sp>
        <p:nvSpPr>
          <p:cNvPr id="8" name="">
            <a:extLst xmlns:a="http://schemas.openxmlformats.org/drawingml/2006/main">
              <a:ext uri="{FF2B5EF4-FFF2-40B4-BE49-F238E27FC236}">
                <a16:creationId xmlns:a16="http://schemas.microsoft.com/office/drawing/2014/main" id="{5DB0783B-D293-4A23-9856-D03931B4CF06}"/>
              </a:ext>
            </a:extLst>
          </p:cNvPr>
          <p:cNvSpPr>
            <a:spLocks xmlns:a="http://schemas.openxmlformats.org/drawingml/2006/main" noGrp="1"/>
          </p:cNvSpPr>
          <p:nvPr/>
        </p:nvSpPr>
        <p:spPr>
          <a:xfrm xmlns:a="http://schemas.openxmlformats.org/drawingml/2006/main">
            <a:off x="34290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DB7B46F7-F66A-4B86-9D2E-E79DAE31BEBB}"/>
              </a:ext>
            </a:extLst>
          </p:cNvPr>
          <p:cNvSpPr>
            <a:spLocks xmlns:a="http://schemas.openxmlformats.org/drawingml/2006/main" noGrp="1"/>
          </p:cNvSpPr>
          <p:nvPr/>
        </p:nvSpPr>
        <p:spPr>
          <a:xfrm xmlns:a="http://schemas.openxmlformats.org/drawingml/2006/main">
            <a:off x="34290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02</a:t>
            </a:r>
          </a:p>
        </p:txBody>
      </p:sp>
      <p:sp>
        <p:nvSpPr>
          <p:cNvPr id="10" name="">
            <a:extLst xmlns:a="http://schemas.openxmlformats.org/drawingml/2006/main">
              <a:ext uri="{FF2B5EF4-FFF2-40B4-BE49-F238E27FC236}">
                <a16:creationId xmlns:a16="http://schemas.microsoft.com/office/drawing/2014/main" id="{663B4EB0-607A-4CFB-9197-233BB34D083D}"/>
              </a:ext>
            </a:extLst>
          </p:cNvPr>
          <p:cNvSpPr>
            <a:spLocks xmlns:a="http://schemas.openxmlformats.org/drawingml/2006/main" noGrp="1"/>
          </p:cNvSpPr>
          <p:nvPr/>
        </p:nvSpPr>
        <p:spPr>
          <a:xfrm xmlns:a="http://schemas.openxmlformats.org/drawingml/2006/main">
            <a:off x="34290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Assess</a:t>
            </a:r>
          </a:p>
        </p:txBody>
      </p:sp>
      <p:sp>
        <p:nvSpPr>
          <p:cNvPr id="11" name="">
            <a:extLst xmlns:a="http://schemas.openxmlformats.org/drawingml/2006/main">
              <a:ext uri="{FF2B5EF4-FFF2-40B4-BE49-F238E27FC236}">
                <a16:creationId xmlns:a16="http://schemas.microsoft.com/office/drawing/2014/main" id="{FF30E73F-1F3E-4FDB-9EAF-0342A3C5823E}"/>
              </a:ext>
            </a:extLst>
          </p:cNvPr>
          <p:cNvSpPr>
            <a:spLocks xmlns:a="http://schemas.openxmlformats.org/drawingml/2006/main" noGrp="1"/>
          </p:cNvSpPr>
          <p:nvPr/>
        </p:nvSpPr>
        <p:spPr>
          <a:xfrm xmlns:a="http://schemas.openxmlformats.org/drawingml/2006/main">
            <a:off x="34290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Use lineage to identify reports and features at risk.</a:t>
            </a:r>
          </a:p>
        </p:txBody>
      </p:sp>
      <p:sp>
        <p:nvSpPr>
          <p:cNvPr id="12" name="">
            <a:extLst xmlns:a="http://schemas.openxmlformats.org/drawingml/2006/main">
              <a:ext uri="{FF2B5EF4-FFF2-40B4-BE49-F238E27FC236}">
                <a16:creationId xmlns:a16="http://schemas.microsoft.com/office/drawing/2014/main" id="{A71E414F-29AE-47C6-B9B9-6E2111A6B7C7}"/>
              </a:ext>
            </a:extLst>
          </p:cNvPr>
          <p:cNvSpPr>
            <a:spLocks xmlns:a="http://schemas.openxmlformats.org/drawingml/2006/main" noGrp="1"/>
          </p:cNvSpPr>
          <p:nvPr/>
        </p:nvSpPr>
        <p:spPr>
          <a:xfrm xmlns:a="http://schemas.openxmlformats.org/drawingml/2006/main">
            <a:off x="62103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30B0AC0D-A6F1-4150-B7FA-0B7E41DC483F}"/>
              </a:ext>
            </a:extLst>
          </p:cNvPr>
          <p:cNvSpPr>
            <a:spLocks xmlns:a="http://schemas.openxmlformats.org/drawingml/2006/main" noGrp="1"/>
          </p:cNvSpPr>
          <p:nvPr/>
        </p:nvSpPr>
        <p:spPr>
          <a:xfrm xmlns:a="http://schemas.openxmlformats.org/drawingml/2006/main">
            <a:off x="62103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03</a:t>
            </a:r>
          </a:p>
        </p:txBody>
      </p:sp>
      <p:sp>
        <p:nvSpPr>
          <p:cNvPr id="14" name="">
            <a:extLst xmlns:a="http://schemas.openxmlformats.org/drawingml/2006/main">
              <a:ext uri="{FF2B5EF4-FFF2-40B4-BE49-F238E27FC236}">
                <a16:creationId xmlns:a16="http://schemas.microsoft.com/office/drawing/2014/main" id="{BDEB4981-6855-46B5-B314-B82B95ADA049}"/>
              </a:ext>
            </a:extLst>
          </p:cNvPr>
          <p:cNvSpPr>
            <a:spLocks xmlns:a="http://schemas.openxmlformats.org/drawingml/2006/main" noGrp="1"/>
          </p:cNvSpPr>
          <p:nvPr/>
        </p:nvSpPr>
        <p:spPr>
          <a:xfrm xmlns:a="http://schemas.openxmlformats.org/drawingml/2006/main">
            <a:off x="62103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Review</a:t>
            </a:r>
          </a:p>
        </p:txBody>
      </p:sp>
      <p:sp>
        <p:nvSpPr>
          <p:cNvPr id="15" name="">
            <a:extLst xmlns:a="http://schemas.openxmlformats.org/drawingml/2006/main">
              <a:ext uri="{FF2B5EF4-FFF2-40B4-BE49-F238E27FC236}">
                <a16:creationId xmlns:a16="http://schemas.microsoft.com/office/drawing/2014/main" id="{167F45BB-5BC8-433F-A669-F85396B5C292}"/>
              </a:ext>
            </a:extLst>
          </p:cNvPr>
          <p:cNvSpPr>
            <a:spLocks xmlns:a="http://schemas.openxmlformats.org/drawingml/2006/main" noGrp="1"/>
          </p:cNvSpPr>
          <p:nvPr/>
        </p:nvSpPr>
        <p:spPr>
          <a:xfrm xmlns:a="http://schemas.openxmlformats.org/drawingml/2006/main">
            <a:off x="62103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Agree mapping, tests and consumer compatibility.</a:t>
            </a:r>
          </a:p>
        </p:txBody>
      </p:sp>
      <p:sp>
        <p:nvSpPr>
          <p:cNvPr id="16" name="">
            <a:extLst xmlns:a="http://schemas.openxmlformats.org/drawingml/2006/main">
              <a:ext uri="{FF2B5EF4-FFF2-40B4-BE49-F238E27FC236}">
                <a16:creationId xmlns:a16="http://schemas.microsoft.com/office/drawing/2014/main" id="{935297C3-0543-4C79-A58B-66BABB2A513E}"/>
              </a:ext>
            </a:extLst>
          </p:cNvPr>
          <p:cNvSpPr>
            <a:spLocks xmlns:a="http://schemas.openxmlformats.org/drawingml/2006/main" noGrp="1"/>
          </p:cNvSpPr>
          <p:nvPr/>
        </p:nvSpPr>
        <p:spPr>
          <a:xfrm xmlns:a="http://schemas.openxmlformats.org/drawingml/2006/main">
            <a:off x="89916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9CBD7D4E-08EA-4FD2-99A5-F80C96797A7C}"/>
              </a:ext>
            </a:extLst>
          </p:cNvPr>
          <p:cNvSpPr>
            <a:spLocks xmlns:a="http://schemas.openxmlformats.org/drawingml/2006/main" noGrp="1"/>
          </p:cNvSpPr>
          <p:nvPr/>
        </p:nvSpPr>
        <p:spPr>
          <a:xfrm xmlns:a="http://schemas.openxmlformats.org/drawingml/2006/main">
            <a:off x="89916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04</a:t>
            </a:r>
          </a:p>
        </p:txBody>
      </p:sp>
      <p:sp>
        <p:nvSpPr>
          <p:cNvPr id="18" name="">
            <a:extLst xmlns:a="http://schemas.openxmlformats.org/drawingml/2006/main">
              <a:ext uri="{FF2B5EF4-FFF2-40B4-BE49-F238E27FC236}">
                <a16:creationId xmlns:a16="http://schemas.microsoft.com/office/drawing/2014/main" id="{F124D173-BEBC-416E-917C-59C206DC0EBC}"/>
              </a:ext>
            </a:extLst>
          </p:cNvPr>
          <p:cNvSpPr>
            <a:spLocks xmlns:a="http://schemas.openxmlformats.org/drawingml/2006/main" noGrp="1"/>
          </p:cNvSpPr>
          <p:nvPr/>
        </p:nvSpPr>
        <p:spPr>
          <a:xfrm xmlns:a="http://schemas.openxmlformats.org/drawingml/2006/main">
            <a:off x="89916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Release</a:t>
            </a:r>
          </a:p>
        </p:txBody>
      </p:sp>
      <p:sp>
        <p:nvSpPr>
          <p:cNvPr id="19" name="">
            <a:extLst xmlns:a="http://schemas.openxmlformats.org/drawingml/2006/main">
              <a:ext uri="{FF2B5EF4-FFF2-40B4-BE49-F238E27FC236}">
                <a16:creationId xmlns:a16="http://schemas.microsoft.com/office/drawing/2014/main" id="{B009D6FA-4F4B-4170-A7D2-26E7FBEEA1A6}"/>
              </a:ext>
            </a:extLst>
          </p:cNvPr>
          <p:cNvSpPr>
            <a:spLocks xmlns:a="http://schemas.openxmlformats.org/drawingml/2006/main" noGrp="1"/>
          </p:cNvSpPr>
          <p:nvPr/>
        </p:nvSpPr>
        <p:spPr>
          <a:xfrm xmlns:a="http://schemas.openxmlformats.org/drawingml/2006/main">
            <a:off x="89916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Publish a new version and a controlled transition.</a:t>
            </a:r>
          </a:p>
        </p:txBody>
      </p:sp>
      <p:sp>
        <p:nvSpPr>
          <p:cNvPr id="23" name="">
            <a:extLst xmlns:a="http://schemas.openxmlformats.org/drawingml/2006/main">
              <a:ext uri="{FF2B5EF4-FFF2-40B4-BE49-F238E27FC236}">
                <a16:creationId xmlns:a16="http://schemas.microsoft.com/office/drawing/2014/main" id="{0CCAA82F-64FA-49C3-8B26-CB467E6552FC}"/>
              </a:ext>
            </a:extLst>
          </p:cNvPr>
          <p:cNvSpPr>
            <a:spLocks xmlns:a="http://schemas.openxmlformats.org/drawingml/2006/main" noGrp="1"/>
          </p:cNvSpPr>
          <p:nvPr/>
        </p:nvSpPr>
        <p:spPr>
          <a:xfrm xmlns:a="http://schemas.openxmlformats.org/drawingml/2006/main">
            <a:off x="647700" y="5953125"/>
            <a:ext cx="10858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D5E1DA"/>
                </a:solidFill>
                <a:latin typeface="Liberation Sans"/>
                <a:ea typeface="Liberation Sans"/>
                <a:cs typeface="Liberation Sans"/>
              </a:defRPr>
            </a:pPr>
            <a:r>
              <a:rPr sz="1500" b="0">
                <a:solidFill>
                  <a:srgbClr val="D5E1DA"/>
                </a:solidFill>
                <a:latin typeface="Liberation Sans"/>
                <a:ea typeface="Liberation Sans"/>
                <a:cs typeface="Liberation Sans"/>
              </a:rPr>
              <a:t>Security: scoped identity, controlled data access and traceable execution at every handoff.</a:t>
            </a:r>
          </a:p>
        </p:txBody>
      </p:sp>
      <p:sp>
        <p:nvSpPr>
          <p:cNvPr id="24" name="">
            <a:extLst xmlns:a="http://schemas.openxmlformats.org/drawingml/2006/main">
              <a:ext uri="{FF2B5EF4-FFF2-40B4-BE49-F238E27FC236}">
                <a16:creationId xmlns:a16="http://schemas.microsoft.com/office/drawing/2014/main" id="{D6B77337-EF0A-4652-B13D-BE029C2445DB}"/>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5E1DA"/>
                </a:solidFill>
                <a:latin typeface="Liberation Sans"/>
                <a:ea typeface="Liberation Sans"/>
                <a:cs typeface="Liberation Sans"/>
              </a:defRPr>
            </a:pPr>
            <a:r>
              <a:rPr sz="975" b="0">
                <a:solidFill>
                  <a:srgbClr val="D5E1DA"/>
                </a:solidFill>
                <a:latin typeface="Liberation Sans"/>
                <a:ea typeface="Liberation Sans"/>
                <a:cs typeface="Liberation Sans"/>
              </a:rPr>
              <a:t>GeneData capabilities and proposed workflows. Deployment scope requires validation.</a:t>
            </a:r>
          </a:p>
        </p:txBody>
      </p:sp>
      <p:sp>
        <p:nvSpPr>
          <p:cNvPr id="25" name="">
            <a:extLst xmlns:a="http://schemas.openxmlformats.org/drawingml/2006/main">
              <a:ext uri="{FF2B5EF4-FFF2-40B4-BE49-F238E27FC236}">
                <a16:creationId xmlns:a16="http://schemas.microsoft.com/office/drawing/2014/main" id="{2B0332F8-B6CA-4064-8C88-6501665731F4}"/>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5E1DA"/>
                </a:solidFill>
                <a:latin typeface="Liberation Sans"/>
                <a:ea typeface="Liberation Sans"/>
                <a:cs typeface="Liberation Sans"/>
              </a:defRPr>
            </a:pPr>
            <a:r>
              <a:rPr sz="825" b="0">
                <a:solidFill>
                  <a:srgbClr val="D5E1DA"/>
                </a:solidFill>
                <a:latin typeface="Liberation Sans"/>
                <a:ea typeface="Liberation Sans"/>
                <a:cs typeface="Liberation Sans"/>
              </a:rPr>
              <a:t>© 2026 Genellipse Inc. All rights reserved.</a:t>
            </a:r>
          </a:p>
        </p:txBody>
      </p:sp>
      <p:sp>
        <p:nvSpPr>
          <p:cNvPr id="26" name="">
            <a:extLst xmlns:a="http://schemas.openxmlformats.org/drawingml/2006/main">
              <a:ext uri="{FF2B5EF4-FFF2-40B4-BE49-F238E27FC236}">
                <a16:creationId xmlns:a16="http://schemas.microsoft.com/office/drawing/2014/main" id="{8254D085-A79E-44BB-9F57-6FC64664E049}"/>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5E1DA"/>
                </a:solidFill>
                <a:latin typeface="Liberation Sans"/>
                <a:ea typeface="Liberation Sans"/>
                <a:cs typeface="Liberation Sans"/>
              </a:defRPr>
            </a:pPr>
            <a:r>
              <a:rPr sz="900" b="0">
                <a:solidFill>
                  <a:srgbClr val="D5E1DA"/>
                </a:solidFill>
                <a:latin typeface="Liberation Sans"/>
                <a:ea typeface="Liberation Sans"/>
                <a:cs typeface="Liberation Sans"/>
              </a:rPr>
              <a:t>12 / 24</a:t>
            </a:r>
          </a:p>
        </p:txBody>
      </p:sp>
    </p:spTree>
    <p:extLst>
      <p:ext uri="{BB962C8B-B14F-4D97-AF65-F5344CB8AC3E}">
        <p14:creationId xmlns:p14="http://schemas.microsoft.com/office/powerpoint/2010/main" val="1452908587"/>
      </p:ext>
    </p:extLst>
  </p:cSld>
</p:sld>
</file>

<file path=ppt/slides/slide13.xml><?xml version="1.0" encoding="utf-8"?>
<p:sld xmlns:p="http://schemas.openxmlformats.org/presentationml/2006/main">
  <p:cSld>
    <p:bg>
      <p:bgPr>
        <a:solidFill xmlns:a="http://schemas.openxmlformats.org/drawingml/2006/main">
          <a:srgbClr val="102736"/>
        </a:solidFill>
      </p:bgPr>
    </p:bg>
    <p:spTree>
      <p:nvGrpSpPr>
        <p:cNvPr id="1" name=""/>
        <p:cNvGrpSpPr/>
        <p:nvPr/>
      </p:nvGrpSpPr>
      <p:grpSpPr>
        <a:xfrm xmlns:a="http://schemas.openxmlformats.org/drawingml/2006/main"/>
      </p:grpSpPr>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ff38c5c13e5c453f"/>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0807C0FD-A143-4442-A1DA-7CA9C3BFE8D9}"/>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5F3EC"/>
                </a:solidFill>
                <a:latin typeface="Liberation Sans"/>
                <a:ea typeface="Liberation Sans"/>
                <a:cs typeface="Liberation Sans"/>
              </a:defRPr>
            </a:pPr>
            <a:r>
              <a:rPr sz="3300" b="0">
                <a:solidFill>
                  <a:srgbClr val="F5F3EC"/>
                </a:solidFill>
                <a:latin typeface="Liberation Sans"/>
                <a:ea typeface="Liberation Sans"/>
                <a:cs typeface="Liberation Sans"/>
              </a:rPr>
              <a:t>Visual and code-based work together</a:t>
            </a:r>
          </a:p>
        </p:txBody>
      </p:sp>
      <p:sp>
        <p:nvSpPr>
          <p:cNvPr id="3" name="">
            <a:extLst xmlns:a="http://schemas.openxmlformats.org/drawingml/2006/main">
              <a:ext uri="{FF2B5EF4-FFF2-40B4-BE49-F238E27FC236}">
                <a16:creationId xmlns:a16="http://schemas.microsoft.com/office/drawing/2014/main" id="{6FF68E22-1469-4668-9BDF-623873F23482}"/>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5E1DA"/>
                </a:solidFill>
                <a:latin typeface="Liberation Sans"/>
                <a:ea typeface="Liberation Sans"/>
                <a:cs typeface="Liberation Sans"/>
              </a:defRPr>
            </a:pPr>
            <a:r>
              <a:rPr sz="2025" b="0">
                <a:solidFill>
                  <a:srgbClr val="D5E1DA"/>
                </a:solidFill>
                <a:latin typeface="Liberation Sans"/>
                <a:ea typeface="Liberation Sans"/>
                <a:cs typeface="Liberation Sans"/>
              </a:rPr>
              <a:t>GeneFlow’s published design uses one execution graph for visual transformations and code.</a:t>
            </a:r>
          </a:p>
        </p:txBody>
      </p:sp>
      <p:sp>
        <p:nvSpPr>
          <p:cNvPr id="4" name="">
            <a:extLst xmlns:a="http://schemas.openxmlformats.org/drawingml/2006/main">
              <a:ext uri="{FF2B5EF4-FFF2-40B4-BE49-F238E27FC236}">
                <a16:creationId xmlns:a16="http://schemas.microsoft.com/office/drawing/2014/main" id="{E8B0D702-A93F-4220-ABCA-B04549E4FD99}"/>
              </a:ext>
            </a:extLst>
          </p:cNvPr>
          <p:cNvSpPr>
            <a:spLocks xmlns:a="http://schemas.openxmlformats.org/drawingml/2006/main" noGrp="1"/>
          </p:cNvSpPr>
          <p:nvPr/>
        </p:nvSpPr>
        <p:spPr>
          <a:xfrm xmlns:a="http://schemas.openxmlformats.org/drawingml/2006/main">
            <a:off x="647700" y="3048000"/>
            <a:ext cx="5153025"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8C5F7E43-AE23-470F-9D8D-4FA409ABFF7A}"/>
              </a:ext>
            </a:extLst>
          </p:cNvPr>
          <p:cNvSpPr>
            <a:spLocks xmlns:a="http://schemas.openxmlformats.org/drawingml/2006/main" noGrp="1"/>
          </p:cNvSpPr>
          <p:nvPr/>
        </p:nvSpPr>
        <p:spPr>
          <a:xfrm xmlns:a="http://schemas.openxmlformats.org/drawingml/2006/main">
            <a:off x="647700" y="3200400"/>
            <a:ext cx="51339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F5F3EC"/>
                </a:solidFill>
                <a:latin typeface="Liberation Sans"/>
                <a:ea typeface="Liberation Sans"/>
                <a:cs typeface="Liberation Sans"/>
              </a:defRPr>
            </a:pPr>
            <a:r>
              <a:rPr sz="2325" b="1">
                <a:solidFill>
                  <a:srgbClr val="F5F3EC"/>
                </a:solidFill>
                <a:latin typeface="Liberation Sans"/>
                <a:ea typeface="Liberation Sans"/>
                <a:cs typeface="Liberation Sans"/>
              </a:rPr>
              <a:t>Authoring</a:t>
            </a:r>
          </a:p>
        </p:txBody>
      </p:sp>
      <p:sp>
        <p:nvSpPr>
          <p:cNvPr id="6" name="">
            <a:extLst xmlns:a="http://schemas.openxmlformats.org/drawingml/2006/main">
              <a:ext uri="{FF2B5EF4-FFF2-40B4-BE49-F238E27FC236}">
                <a16:creationId xmlns:a16="http://schemas.microsoft.com/office/drawing/2014/main" id="{BF58CAC8-E287-4BD3-A866-5E7EC407CCCB}"/>
              </a:ext>
            </a:extLst>
          </p:cNvPr>
          <p:cNvSpPr>
            <a:spLocks xmlns:a="http://schemas.openxmlformats.org/drawingml/2006/main" noGrp="1"/>
          </p:cNvSpPr>
          <p:nvPr/>
        </p:nvSpPr>
        <p:spPr>
          <a:xfrm xmlns:a="http://schemas.openxmlformats.org/drawingml/2006/main">
            <a:off x="647700" y="3905250"/>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5E1DA"/>
                </a:solidFill>
                <a:latin typeface="Liberation Sans"/>
                <a:ea typeface="Liberation Sans"/>
                <a:cs typeface="Liberation Sans"/>
              </a:defRPr>
            </a:pPr>
            <a:r>
              <a:rPr sz="1875" b="0">
                <a:solidFill>
                  <a:srgbClr val="D5E1DA"/>
                </a:solidFill>
                <a:latin typeface="Liberation Sans"/>
                <a:ea typeface="Liberation Sans"/>
                <a:cs typeface="Liberation Sans"/>
              </a:rPr>
              <a:t>Visual transformations for repeatable work</a:t>
            </a:r>
          </a:p>
        </p:txBody>
      </p:sp>
      <p:sp>
        <p:nvSpPr>
          <p:cNvPr id="7" name="">
            <a:extLst xmlns:a="http://schemas.openxmlformats.org/drawingml/2006/main">
              <a:ext uri="{FF2B5EF4-FFF2-40B4-BE49-F238E27FC236}">
                <a16:creationId xmlns:a16="http://schemas.microsoft.com/office/drawing/2014/main" id="{0C74EE47-25A8-4DA1-9B04-6C99CD618DBF}"/>
              </a:ext>
            </a:extLst>
          </p:cNvPr>
          <p:cNvSpPr>
            <a:spLocks xmlns:a="http://schemas.openxmlformats.org/drawingml/2006/main" noGrp="1"/>
          </p:cNvSpPr>
          <p:nvPr/>
        </p:nvSpPr>
        <p:spPr>
          <a:xfrm xmlns:a="http://schemas.openxmlformats.org/drawingml/2006/main">
            <a:off x="647700" y="4476750"/>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5E1DA"/>
                </a:solidFill>
                <a:latin typeface="Liberation Sans"/>
                <a:ea typeface="Liberation Sans"/>
                <a:cs typeface="Liberation Sans"/>
              </a:defRPr>
            </a:pPr>
            <a:r>
              <a:rPr sz="1875" b="0">
                <a:solidFill>
                  <a:srgbClr val="D5E1DA"/>
                </a:solidFill>
                <a:latin typeface="Liberation Sans"/>
                <a:ea typeface="Liberation Sans"/>
                <a:cs typeface="Liberation Sans"/>
              </a:rPr>
              <a:t>SQL for relational logic</a:t>
            </a:r>
          </a:p>
        </p:txBody>
      </p:sp>
      <p:sp>
        <p:nvSpPr>
          <p:cNvPr id="8" name="">
            <a:extLst xmlns:a="http://schemas.openxmlformats.org/drawingml/2006/main">
              <a:ext uri="{FF2B5EF4-FFF2-40B4-BE49-F238E27FC236}">
                <a16:creationId xmlns:a16="http://schemas.microsoft.com/office/drawing/2014/main" id="{8DF338F2-F7C8-4A9D-AF99-501028C45482}"/>
              </a:ext>
            </a:extLst>
          </p:cNvPr>
          <p:cNvSpPr>
            <a:spLocks xmlns:a="http://schemas.openxmlformats.org/drawingml/2006/main" noGrp="1"/>
          </p:cNvSpPr>
          <p:nvPr/>
        </p:nvSpPr>
        <p:spPr>
          <a:xfrm xmlns:a="http://schemas.openxmlformats.org/drawingml/2006/main">
            <a:off x="647700" y="5048250"/>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5E1DA"/>
                </a:solidFill>
                <a:latin typeface="Liberation Sans"/>
                <a:ea typeface="Liberation Sans"/>
                <a:cs typeface="Liberation Sans"/>
              </a:defRPr>
            </a:pPr>
            <a:r>
              <a:rPr sz="1875" b="0">
                <a:solidFill>
                  <a:srgbClr val="D5E1DA"/>
                </a:solidFill>
                <a:latin typeface="Liberation Sans"/>
                <a:ea typeface="Liberation Sans"/>
                <a:cs typeface="Liberation Sans"/>
              </a:rPr>
              <a:t>Python or Scala for specialised steps</a:t>
            </a:r>
          </a:p>
        </p:txBody>
      </p:sp>
      <p:sp>
        <p:nvSpPr>
          <p:cNvPr id="9" name="">
            <a:extLst xmlns:a="http://schemas.openxmlformats.org/drawingml/2006/main">
              <a:ext uri="{FF2B5EF4-FFF2-40B4-BE49-F238E27FC236}">
                <a16:creationId xmlns:a16="http://schemas.microsoft.com/office/drawing/2014/main" id="{165BEBFA-5AC6-4F1A-8532-6A2AC6A55A78}"/>
              </a:ext>
            </a:extLst>
          </p:cNvPr>
          <p:cNvSpPr>
            <a:spLocks xmlns:a="http://schemas.openxmlformats.org/drawingml/2006/main" noGrp="1"/>
          </p:cNvSpPr>
          <p:nvPr/>
        </p:nvSpPr>
        <p:spPr>
          <a:xfrm xmlns:a="http://schemas.openxmlformats.org/drawingml/2006/main">
            <a:off x="6315075" y="3048000"/>
            <a:ext cx="5153025"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FBB1CD9D-4D88-4E34-B07D-D7306B125326}"/>
              </a:ext>
            </a:extLst>
          </p:cNvPr>
          <p:cNvSpPr>
            <a:spLocks xmlns:a="http://schemas.openxmlformats.org/drawingml/2006/main" noGrp="1"/>
          </p:cNvSpPr>
          <p:nvPr/>
        </p:nvSpPr>
        <p:spPr>
          <a:xfrm xmlns:a="http://schemas.openxmlformats.org/drawingml/2006/main">
            <a:off x="6315075" y="3200400"/>
            <a:ext cx="51339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F5F3EC"/>
                </a:solidFill>
                <a:latin typeface="Liberation Sans"/>
                <a:ea typeface="Liberation Sans"/>
                <a:cs typeface="Liberation Sans"/>
              </a:defRPr>
            </a:pPr>
            <a:r>
              <a:rPr sz="2325" b="1">
                <a:solidFill>
                  <a:srgbClr val="F5F3EC"/>
                </a:solidFill>
                <a:latin typeface="Liberation Sans"/>
                <a:ea typeface="Liberation Sans"/>
                <a:cs typeface="Liberation Sans"/>
              </a:rPr>
              <a:t>Execution evidence</a:t>
            </a:r>
          </a:p>
        </p:txBody>
      </p:sp>
      <p:sp>
        <p:nvSpPr>
          <p:cNvPr id="11" name="">
            <a:extLst xmlns:a="http://schemas.openxmlformats.org/drawingml/2006/main">
              <a:ext uri="{FF2B5EF4-FFF2-40B4-BE49-F238E27FC236}">
                <a16:creationId xmlns:a16="http://schemas.microsoft.com/office/drawing/2014/main" id="{DDB6FD8C-D395-4FF7-85C9-AE21B2A4E367}"/>
              </a:ext>
            </a:extLst>
          </p:cNvPr>
          <p:cNvSpPr>
            <a:spLocks xmlns:a="http://schemas.openxmlformats.org/drawingml/2006/main" noGrp="1"/>
          </p:cNvSpPr>
          <p:nvPr/>
        </p:nvSpPr>
        <p:spPr>
          <a:xfrm xmlns:a="http://schemas.openxmlformats.org/drawingml/2006/main">
            <a:off x="6315075" y="3905250"/>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5E1DA"/>
                </a:solidFill>
                <a:latin typeface="Liberation Sans"/>
                <a:ea typeface="Liberation Sans"/>
                <a:cs typeface="Liberation Sans"/>
              </a:defRPr>
            </a:pPr>
            <a:r>
              <a:rPr sz="1875" b="0">
                <a:solidFill>
                  <a:srgbClr val="D5E1DA"/>
                </a:solidFill>
                <a:latin typeface="Liberation Sans"/>
                <a:ea typeface="Liberation Sans"/>
                <a:cs typeface="Liberation Sans"/>
              </a:rPr>
              <a:t>Versioned inputs and transforms</a:t>
            </a:r>
          </a:p>
        </p:txBody>
      </p:sp>
      <p:sp>
        <p:nvSpPr>
          <p:cNvPr id="12" name="">
            <a:extLst xmlns:a="http://schemas.openxmlformats.org/drawingml/2006/main">
              <a:ext uri="{FF2B5EF4-FFF2-40B4-BE49-F238E27FC236}">
                <a16:creationId xmlns:a16="http://schemas.microsoft.com/office/drawing/2014/main" id="{59CDC3D6-E3BE-4084-BFA5-2457AF7B3E2E}"/>
              </a:ext>
            </a:extLst>
          </p:cNvPr>
          <p:cNvSpPr>
            <a:spLocks xmlns:a="http://schemas.openxmlformats.org/drawingml/2006/main" noGrp="1"/>
          </p:cNvSpPr>
          <p:nvPr/>
        </p:nvSpPr>
        <p:spPr>
          <a:xfrm xmlns:a="http://schemas.openxmlformats.org/drawingml/2006/main">
            <a:off x="6315075" y="4476750"/>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5E1DA"/>
                </a:solidFill>
                <a:latin typeface="Liberation Sans"/>
                <a:ea typeface="Liberation Sans"/>
                <a:cs typeface="Liberation Sans"/>
              </a:defRPr>
            </a:pPr>
            <a:r>
              <a:rPr sz="1875" b="0">
                <a:solidFill>
                  <a:srgbClr val="D5E1DA"/>
                </a:solidFill>
                <a:latin typeface="Liberation Sans"/>
                <a:ea typeface="Liberation Sans"/>
                <a:cs typeface="Liberation Sans"/>
              </a:rPr>
              <a:t>Task-level metrics and lineage</a:t>
            </a:r>
          </a:p>
        </p:txBody>
      </p:sp>
      <p:sp>
        <p:nvSpPr>
          <p:cNvPr id="13" name="">
            <a:extLst xmlns:a="http://schemas.openxmlformats.org/drawingml/2006/main">
              <a:ext uri="{FF2B5EF4-FFF2-40B4-BE49-F238E27FC236}">
                <a16:creationId xmlns:a16="http://schemas.microsoft.com/office/drawing/2014/main" id="{59DB40D3-D7C9-4A72-A915-4AB0F96E3477}"/>
              </a:ext>
            </a:extLst>
          </p:cNvPr>
          <p:cNvSpPr>
            <a:spLocks xmlns:a="http://schemas.openxmlformats.org/drawingml/2006/main" noGrp="1"/>
          </p:cNvSpPr>
          <p:nvPr/>
        </p:nvSpPr>
        <p:spPr>
          <a:xfrm xmlns:a="http://schemas.openxmlformats.org/drawingml/2006/main">
            <a:off x="6315075" y="5048250"/>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5E1DA"/>
                </a:solidFill>
                <a:latin typeface="Liberation Sans"/>
                <a:ea typeface="Liberation Sans"/>
                <a:cs typeface="Liberation Sans"/>
              </a:defRPr>
            </a:pPr>
            <a:r>
              <a:rPr sz="1875" b="0">
                <a:solidFill>
                  <a:srgbClr val="D5E1DA"/>
                </a:solidFill>
                <a:latin typeface="Liberation Sans"/>
                <a:ea typeface="Liberation Sans"/>
                <a:cs typeface="Liberation Sans"/>
              </a:rPr>
              <a:t>Quality assertions and publication status</a:t>
            </a:r>
          </a:p>
        </p:txBody>
      </p:sp>
      <p:sp>
        <p:nvSpPr>
          <p:cNvPr id="14" name="">
            <a:extLst xmlns:a="http://schemas.openxmlformats.org/drawingml/2006/main">
              <a:ext uri="{FF2B5EF4-FFF2-40B4-BE49-F238E27FC236}">
                <a16:creationId xmlns:a16="http://schemas.microsoft.com/office/drawing/2014/main" id="{F0A3DC65-55EE-4242-80E4-CC81A791A60B}"/>
              </a:ext>
            </a:extLst>
          </p:cNvPr>
          <p:cNvSpPr>
            <a:spLocks xmlns:a="http://schemas.openxmlformats.org/drawingml/2006/main" noGrp="1"/>
          </p:cNvSpPr>
          <p:nvPr/>
        </p:nvSpPr>
        <p:spPr>
          <a:xfrm xmlns:a="http://schemas.openxmlformats.org/drawingml/2006/main">
            <a:off x="647700" y="5638800"/>
            <a:ext cx="10810875" cy="19050"/>
          </a:xfrm>
          <a:prstGeom xmlns:a="http://schemas.openxmlformats.org/drawingml/2006/main" prst="rect">
            <a:avLst/>
          </a:prstGeom>
          <a:solidFill xmlns:a="http://schemas.openxmlformats.org/drawingml/2006/main">
            <a:srgbClr val="688A7C"/>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CE8EF6BF-0618-4263-9336-B1487D2A0A62}"/>
              </a:ext>
            </a:extLst>
          </p:cNvPr>
          <p:cNvSpPr>
            <a:spLocks xmlns:a="http://schemas.openxmlformats.org/drawingml/2006/main" noGrp="1"/>
          </p:cNvSpPr>
          <p:nvPr/>
        </p:nvSpPr>
        <p:spPr>
          <a:xfrm xmlns:a="http://schemas.openxmlformats.org/drawingml/2006/main">
            <a:off x="647700" y="5734050"/>
            <a:ext cx="108108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D1B37E"/>
                </a:solidFill>
                <a:latin typeface="Liberation Sans"/>
                <a:ea typeface="Liberation Sans"/>
                <a:cs typeface="Liberation Sans"/>
              </a:defRPr>
            </a:pPr>
            <a:r>
              <a:rPr sz="1725" b="1">
                <a:solidFill>
                  <a:srgbClr val="D1B37E"/>
                </a:solidFill>
                <a:latin typeface="Liberation Sans"/>
                <a:ea typeface="Liberation Sans"/>
                <a:cs typeface="Liberation Sans"/>
              </a:rPr>
              <a:t>Code review and authorised promotion preserve engineering accountability</a:t>
            </a:r>
          </a:p>
        </p:txBody>
      </p:sp>
      <p:sp>
        <p:nvSpPr>
          <p:cNvPr id="16" name="">
            <a:extLst xmlns:a="http://schemas.openxmlformats.org/drawingml/2006/main">
              <a:ext uri="{FF2B5EF4-FFF2-40B4-BE49-F238E27FC236}">
                <a16:creationId xmlns:a16="http://schemas.microsoft.com/office/drawing/2014/main" id="{F9B80982-1606-455C-9494-D94767169020}"/>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5E1DA"/>
                </a:solidFill>
                <a:latin typeface="Liberation Sans"/>
                <a:ea typeface="Liberation Sans"/>
                <a:cs typeface="Liberation Sans"/>
              </a:defRPr>
            </a:pPr>
            <a:r>
              <a:rPr sz="975" b="0">
                <a:solidFill>
                  <a:srgbClr val="D5E1DA"/>
                </a:solidFill>
                <a:latin typeface="Liberation Sans"/>
                <a:ea typeface="Liberation Sans"/>
                <a:cs typeface="Liberation Sans"/>
              </a:rPr>
              <a:t>GeneData capabilities and proposed workflows. Deployment scope requires validation.</a:t>
            </a:r>
          </a:p>
        </p:txBody>
      </p:sp>
      <p:sp>
        <p:nvSpPr>
          <p:cNvPr id="17" name="">
            <a:extLst xmlns:a="http://schemas.openxmlformats.org/drawingml/2006/main">
              <a:ext uri="{FF2B5EF4-FFF2-40B4-BE49-F238E27FC236}">
                <a16:creationId xmlns:a16="http://schemas.microsoft.com/office/drawing/2014/main" id="{753471B6-A5FF-4B56-AABA-C9562B8071B5}"/>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5E1DA"/>
                </a:solidFill>
                <a:latin typeface="Liberation Sans"/>
                <a:ea typeface="Liberation Sans"/>
                <a:cs typeface="Liberation Sans"/>
              </a:defRPr>
            </a:pPr>
            <a:r>
              <a:rPr sz="825" b="0">
                <a:solidFill>
                  <a:srgbClr val="D5E1DA"/>
                </a:solidFill>
                <a:latin typeface="Liberation Sans"/>
                <a:ea typeface="Liberation Sans"/>
                <a:cs typeface="Liberation Sans"/>
              </a:rPr>
              <a:t>© 2026 Genellipse Inc. All rights reserved.</a:t>
            </a:r>
          </a:p>
        </p:txBody>
      </p:sp>
      <p:sp>
        <p:nvSpPr>
          <p:cNvPr id="18" name="">
            <a:extLst xmlns:a="http://schemas.openxmlformats.org/drawingml/2006/main">
              <a:ext uri="{FF2B5EF4-FFF2-40B4-BE49-F238E27FC236}">
                <a16:creationId xmlns:a16="http://schemas.microsoft.com/office/drawing/2014/main" id="{96F76B10-B8A3-4268-AC3D-4CEE778828B1}"/>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5E1DA"/>
                </a:solidFill>
                <a:latin typeface="Liberation Sans"/>
                <a:ea typeface="Liberation Sans"/>
                <a:cs typeface="Liberation Sans"/>
              </a:defRPr>
            </a:pPr>
            <a:r>
              <a:rPr sz="900" b="0">
                <a:solidFill>
                  <a:srgbClr val="D5E1DA"/>
                </a:solidFill>
                <a:latin typeface="Liberation Sans"/>
                <a:ea typeface="Liberation Sans"/>
                <a:cs typeface="Liberation Sans"/>
              </a:rPr>
              <a:t>13 / 24</a:t>
            </a:r>
          </a:p>
        </p:txBody>
      </p:sp>
    </p:spTree>
    <p:extLst>
      <p:ext uri="{BB962C8B-B14F-4D97-AF65-F5344CB8AC3E}">
        <p14:creationId xmlns:p14="http://schemas.microsoft.com/office/powerpoint/2010/main" val="1959505451"/>
      </p:ext>
    </p:extLst>
  </p:cSld>
</p:sld>
</file>

<file path=ppt/slides/slide14.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574b42482957412a"/>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66EB244-694A-414C-904C-8C5BA0962D38}"/>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Secure engineering by default</a:t>
            </a:r>
          </a:p>
        </p:txBody>
      </p:sp>
      <p:sp>
        <p:nvSpPr>
          <p:cNvPr id="3" name="">
            <a:extLst xmlns:a="http://schemas.openxmlformats.org/drawingml/2006/main">
              <a:ext uri="{FF2B5EF4-FFF2-40B4-BE49-F238E27FC236}">
                <a16:creationId xmlns:a16="http://schemas.microsoft.com/office/drawing/2014/main" id="{C9DB9F04-ADD1-41A2-A62B-90357D5A1179}"/>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Source access and diagnostic records deserve the same care as production tables.</a:t>
            </a:r>
          </a:p>
        </p:txBody>
      </p:sp>
      <p:sp>
        <p:nvSpPr>
          <p:cNvPr id="4" name="">
            <a:extLst xmlns:a="http://schemas.openxmlformats.org/drawingml/2006/main">
              <a:ext uri="{FF2B5EF4-FFF2-40B4-BE49-F238E27FC236}">
                <a16:creationId xmlns:a16="http://schemas.microsoft.com/office/drawing/2014/main" id="{55FAF3D7-24B8-470E-8AD3-396519281B30}"/>
              </a:ext>
            </a:extLst>
          </p:cNvPr>
          <p:cNvSpPr>
            <a:spLocks xmlns:a="http://schemas.openxmlformats.org/drawingml/2006/main" noGrp="1"/>
          </p:cNvSpPr>
          <p:nvPr/>
        </p:nvSpPr>
        <p:spPr>
          <a:xfrm xmlns:a="http://schemas.openxmlformats.org/drawingml/2006/main">
            <a:off x="6477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E698227A-9427-4688-853C-02DD7C8308F5}"/>
              </a:ext>
            </a:extLst>
          </p:cNvPr>
          <p:cNvSpPr>
            <a:spLocks xmlns:a="http://schemas.openxmlformats.org/drawingml/2006/main" noGrp="1"/>
          </p:cNvSpPr>
          <p:nvPr/>
        </p:nvSpPr>
        <p:spPr>
          <a:xfrm xmlns:a="http://schemas.openxmlformats.org/drawingml/2006/main">
            <a:off x="6477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Credentials</a:t>
            </a:r>
          </a:p>
        </p:txBody>
      </p:sp>
      <p:sp>
        <p:nvSpPr>
          <p:cNvPr id="6" name="">
            <a:extLst xmlns:a="http://schemas.openxmlformats.org/drawingml/2006/main">
              <a:ext uri="{FF2B5EF4-FFF2-40B4-BE49-F238E27FC236}">
                <a16:creationId xmlns:a16="http://schemas.microsoft.com/office/drawing/2014/main" id="{D2AFACCB-3662-4356-8EEC-49DCF6099164}"/>
              </a:ext>
            </a:extLst>
          </p:cNvPr>
          <p:cNvSpPr>
            <a:spLocks xmlns:a="http://schemas.openxmlformats.org/drawingml/2006/main" noGrp="1"/>
          </p:cNvSpPr>
          <p:nvPr/>
        </p:nvSpPr>
        <p:spPr>
          <a:xfrm xmlns:a="http://schemas.openxmlformats.org/drawingml/2006/main">
            <a:off x="6477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Use workload identities or managed secrets. Rotate access and separate development from production.</a:t>
            </a:r>
          </a:p>
        </p:txBody>
      </p:sp>
      <p:sp>
        <p:nvSpPr>
          <p:cNvPr id="7" name="">
            <a:extLst xmlns:a="http://schemas.openxmlformats.org/drawingml/2006/main">
              <a:ext uri="{FF2B5EF4-FFF2-40B4-BE49-F238E27FC236}">
                <a16:creationId xmlns:a16="http://schemas.microsoft.com/office/drawing/2014/main" id="{528425BD-BE10-4597-833E-D40AF0BD15C1}"/>
              </a:ext>
            </a:extLst>
          </p:cNvPr>
          <p:cNvSpPr>
            <a:spLocks xmlns:a="http://schemas.openxmlformats.org/drawingml/2006/main" noGrp="1"/>
          </p:cNvSpPr>
          <p:nvPr/>
        </p:nvSpPr>
        <p:spPr>
          <a:xfrm xmlns:a="http://schemas.openxmlformats.org/drawingml/2006/main">
            <a:off x="43434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16F2A838-17AC-4E09-A9F9-98FF4BD7091A}"/>
              </a:ext>
            </a:extLst>
          </p:cNvPr>
          <p:cNvSpPr>
            <a:spLocks xmlns:a="http://schemas.openxmlformats.org/drawingml/2006/main" noGrp="1"/>
          </p:cNvSpPr>
          <p:nvPr/>
        </p:nvSpPr>
        <p:spPr>
          <a:xfrm xmlns:a="http://schemas.openxmlformats.org/drawingml/2006/main">
            <a:off x="43434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Sensitive payloads</a:t>
            </a:r>
          </a:p>
        </p:txBody>
      </p:sp>
      <p:sp>
        <p:nvSpPr>
          <p:cNvPr id="9" name="">
            <a:extLst xmlns:a="http://schemas.openxmlformats.org/drawingml/2006/main">
              <a:ext uri="{FF2B5EF4-FFF2-40B4-BE49-F238E27FC236}">
                <a16:creationId xmlns:a16="http://schemas.microsoft.com/office/drawing/2014/main" id="{E7B120C2-89D1-43AD-9463-F991F62C15BF}"/>
              </a:ext>
            </a:extLst>
          </p:cNvPr>
          <p:cNvSpPr>
            <a:spLocks xmlns:a="http://schemas.openxmlformats.org/drawingml/2006/main" noGrp="1"/>
          </p:cNvSpPr>
          <p:nvPr/>
        </p:nvSpPr>
        <p:spPr>
          <a:xfrm xmlns:a="http://schemas.openxmlformats.org/drawingml/2006/main">
            <a:off x="43434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Mask diagnostics and minimise raw retention. Prevent secrets and personal records from entering logs.</a:t>
            </a:r>
          </a:p>
        </p:txBody>
      </p:sp>
      <p:sp>
        <p:nvSpPr>
          <p:cNvPr id="10" name="">
            <a:extLst xmlns:a="http://schemas.openxmlformats.org/drawingml/2006/main">
              <a:ext uri="{FF2B5EF4-FFF2-40B4-BE49-F238E27FC236}">
                <a16:creationId xmlns:a16="http://schemas.microsoft.com/office/drawing/2014/main" id="{7EABC006-02F9-4693-84A4-580D9D86E484}"/>
              </a:ext>
            </a:extLst>
          </p:cNvPr>
          <p:cNvSpPr>
            <a:spLocks xmlns:a="http://schemas.openxmlformats.org/drawingml/2006/main" noGrp="1"/>
          </p:cNvSpPr>
          <p:nvPr/>
        </p:nvSpPr>
        <p:spPr>
          <a:xfrm xmlns:a="http://schemas.openxmlformats.org/drawingml/2006/main">
            <a:off x="80391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F6854F2C-79A8-444C-8687-20A5ACEEE24C}"/>
              </a:ext>
            </a:extLst>
          </p:cNvPr>
          <p:cNvSpPr>
            <a:spLocks xmlns:a="http://schemas.openxmlformats.org/drawingml/2006/main" noGrp="1"/>
          </p:cNvSpPr>
          <p:nvPr/>
        </p:nvSpPr>
        <p:spPr>
          <a:xfrm xmlns:a="http://schemas.openxmlformats.org/drawingml/2006/main">
            <a:off x="80391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Promotion rights</a:t>
            </a:r>
          </a:p>
        </p:txBody>
      </p:sp>
      <p:sp>
        <p:nvSpPr>
          <p:cNvPr id="12" name="">
            <a:extLst xmlns:a="http://schemas.openxmlformats.org/drawingml/2006/main">
              <a:ext uri="{FF2B5EF4-FFF2-40B4-BE49-F238E27FC236}">
                <a16:creationId xmlns:a16="http://schemas.microsoft.com/office/drawing/2014/main" id="{E940852B-CAD2-485D-A08A-3BA0FB8B69E0}"/>
              </a:ext>
            </a:extLst>
          </p:cNvPr>
          <p:cNvSpPr>
            <a:spLocks xmlns:a="http://schemas.openxmlformats.org/drawingml/2006/main" noGrp="1"/>
          </p:cNvSpPr>
          <p:nvPr/>
        </p:nvSpPr>
        <p:spPr>
          <a:xfrm xmlns:a="http://schemas.openxmlformats.org/drawingml/2006/main">
            <a:off x="80391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Separate authorship from release approval where required. Test denial paths before go-live.</a:t>
            </a:r>
          </a:p>
        </p:txBody>
      </p:sp>
      <p:sp>
        <p:nvSpPr>
          <p:cNvPr id="13" name="">
            <a:extLst xmlns:a="http://schemas.openxmlformats.org/drawingml/2006/main">
              <a:ext uri="{FF2B5EF4-FFF2-40B4-BE49-F238E27FC236}">
                <a16:creationId xmlns:a16="http://schemas.microsoft.com/office/drawing/2014/main" id="{881CA274-9751-48EA-BE3A-210E08197B18}"/>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14" name="">
            <a:extLst xmlns:a="http://schemas.openxmlformats.org/drawingml/2006/main">
              <a:ext uri="{FF2B5EF4-FFF2-40B4-BE49-F238E27FC236}">
                <a16:creationId xmlns:a16="http://schemas.microsoft.com/office/drawing/2014/main" id="{8AA3291F-9F6A-4570-93A4-B245C9591703}"/>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15" name="">
            <a:extLst xmlns:a="http://schemas.openxmlformats.org/drawingml/2006/main">
              <a:ext uri="{FF2B5EF4-FFF2-40B4-BE49-F238E27FC236}">
                <a16:creationId xmlns:a16="http://schemas.microsoft.com/office/drawing/2014/main" id="{EE2FC3C6-4E9A-4EE8-8C3F-861E812782B8}"/>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14 / 24</a:t>
            </a:r>
          </a:p>
        </p:txBody>
      </p:sp>
    </p:spTree>
    <p:extLst>
      <p:ext uri="{BB962C8B-B14F-4D97-AF65-F5344CB8AC3E}">
        <p14:creationId xmlns:p14="http://schemas.microsoft.com/office/powerpoint/2010/main" val="1763338389"/>
      </p:ext>
    </p:extLst>
  </p:cSld>
</p:sld>
</file>

<file path=ppt/slides/slide15.xml><?xml version="1.0" encoding="utf-8"?>
<p:sld xmlns:p="http://schemas.openxmlformats.org/presentationml/2006/main">
  <p:cSld>
    <p:bg>
      <p:bgPr>
        <a:solidFill xmlns:a="http://schemas.openxmlformats.org/drawingml/2006/main">
          <a:srgbClr val="102736"/>
        </a:solidFill>
      </p:bgPr>
    </p:bg>
    <p:spTree>
      <p:nvGrpSpPr>
        <p:cNvPr id="1" name=""/>
        <p:cNvGrpSpPr/>
        <p:nvPr/>
      </p:nvGrpSpPr>
      <p:grpSpPr>
        <a:xfrm xmlns:a="http://schemas.openxmlformats.org/drawingml/2006/main"/>
      </p:grpSpPr>
      <p:cxnSp>
        <p:nvCxnSpPr>
          <p:cNvPr id="27" name=""/>
          <p:cNvCxnSpPr>
            <a:stCxn xmlns:a="http://schemas.openxmlformats.org/drawingml/2006/main" id="12" idx="3"/>
            <a:endCxn xmlns:a="http://schemas.openxmlformats.org/drawingml/2006/main" id="16" idx="1"/>
          </p:cNvCxnSpPr>
          <p:nvPr/>
        </p:nvCxnSpPr>
        <p:spPr>
          <a:xfrm xmlns:a="http://schemas.openxmlformats.org/drawingml/2006/main">
            <a:off x="85439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cxnSp>
        <p:nvCxnSpPr>
          <p:cNvPr id="28" name=""/>
          <p:cNvCxnSpPr>
            <a:stCxn xmlns:a="http://schemas.openxmlformats.org/drawingml/2006/main" id="8" idx="3"/>
            <a:endCxn xmlns:a="http://schemas.openxmlformats.org/drawingml/2006/main" id="12" idx="1"/>
          </p:cNvCxnSpPr>
          <p:nvPr/>
        </p:nvCxnSpPr>
        <p:spPr>
          <a:xfrm xmlns:a="http://schemas.openxmlformats.org/drawingml/2006/main">
            <a:off x="57626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cxnSp>
        <p:nvCxnSpPr>
          <p:cNvPr id="29" name=""/>
          <p:cNvCxnSpPr>
            <a:stCxn xmlns:a="http://schemas.openxmlformats.org/drawingml/2006/main" id="4" idx="3"/>
            <a:endCxn xmlns:a="http://schemas.openxmlformats.org/drawingml/2006/main" id="8" idx="1"/>
          </p:cNvCxnSpPr>
          <p:nvPr/>
        </p:nvCxnSpPr>
        <p:spPr>
          <a:xfrm xmlns:a="http://schemas.openxmlformats.org/drawingml/2006/main">
            <a:off x="29813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pic>
        <p:nvPicPr>
          <p:cNvPr id="30" name=""/>
          <p:cNvPicPr>
            <a:picLocks xmlns:a="http://schemas.openxmlformats.org/drawingml/2006/main" noChangeAspect="1"/>
          </p:cNvPicPr>
          <p:nvPr/>
        </p:nvPicPr>
        <p:blipFill>
          <a:blip xmlns:r="http://schemas.openxmlformats.org/officeDocument/2006/relationships" xmlns:a="http://schemas.openxmlformats.org/drawingml/2006/main" r:embed="R98a11e2e398d4f6c"/>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A0A6D1E-9BFC-4AA6-A3FA-6B5BA0CBB3F2}"/>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5F3EC"/>
                </a:solidFill>
                <a:latin typeface="Liberation Sans"/>
                <a:ea typeface="Liberation Sans"/>
                <a:cs typeface="Liberation Sans"/>
              </a:defRPr>
            </a:pPr>
            <a:r>
              <a:rPr sz="3300" b="0">
                <a:solidFill>
                  <a:srgbClr val="F5F3EC"/>
                </a:solidFill>
                <a:latin typeface="Liberation Sans"/>
                <a:ea typeface="Liberation Sans"/>
                <a:cs typeface="Liberation Sans"/>
              </a:rPr>
              <a:t>A failed pipeline, recovered safely</a:t>
            </a:r>
          </a:p>
        </p:txBody>
      </p:sp>
      <p:sp>
        <p:nvSpPr>
          <p:cNvPr id="3" name="">
            <a:extLst xmlns:a="http://schemas.openxmlformats.org/drawingml/2006/main">
              <a:ext uri="{FF2B5EF4-FFF2-40B4-BE49-F238E27FC236}">
                <a16:creationId xmlns:a16="http://schemas.microsoft.com/office/drawing/2014/main" id="{4990F37B-F29D-4935-BECA-656B0320B670}"/>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5E1DA"/>
                </a:solidFill>
                <a:latin typeface="Liberation Sans"/>
                <a:ea typeface="Liberation Sans"/>
                <a:cs typeface="Liberation Sans"/>
              </a:defRPr>
            </a:pPr>
            <a:r>
              <a:rPr sz="2025" b="0">
                <a:solidFill>
                  <a:srgbClr val="D5E1DA"/>
                </a:solidFill>
                <a:latin typeface="Liberation Sans"/>
                <a:ea typeface="Liberation Sans"/>
                <a:cs typeface="Liberation Sans"/>
              </a:rPr>
              <a:t>Example: the source file arrives with only half the expected records.</a:t>
            </a:r>
          </a:p>
        </p:txBody>
      </p:sp>
      <p:sp>
        <p:nvSpPr>
          <p:cNvPr id="4" name="">
            <a:extLst xmlns:a="http://schemas.openxmlformats.org/drawingml/2006/main">
              <a:ext uri="{FF2B5EF4-FFF2-40B4-BE49-F238E27FC236}">
                <a16:creationId xmlns:a16="http://schemas.microsoft.com/office/drawing/2014/main" id="{99D95D15-B1AD-43A8-A5A9-203776EB3494}"/>
              </a:ext>
            </a:extLst>
          </p:cNvPr>
          <p:cNvSpPr>
            <a:spLocks xmlns:a="http://schemas.openxmlformats.org/drawingml/2006/main" noGrp="1"/>
          </p:cNvSpPr>
          <p:nvPr/>
        </p:nvSpPr>
        <p:spPr>
          <a:xfrm xmlns:a="http://schemas.openxmlformats.org/drawingml/2006/main">
            <a:off x="6477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54C1464B-4E79-47A9-9A90-462735BFF09D}"/>
              </a:ext>
            </a:extLst>
          </p:cNvPr>
          <p:cNvSpPr>
            <a:spLocks xmlns:a="http://schemas.openxmlformats.org/drawingml/2006/main" noGrp="1"/>
          </p:cNvSpPr>
          <p:nvPr/>
        </p:nvSpPr>
        <p:spPr>
          <a:xfrm xmlns:a="http://schemas.openxmlformats.org/drawingml/2006/main">
            <a:off x="6477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12EBB0ED-7DB9-40B2-AB6D-E9798232B96B}"/>
              </a:ext>
            </a:extLst>
          </p:cNvPr>
          <p:cNvSpPr>
            <a:spLocks xmlns:a="http://schemas.openxmlformats.org/drawingml/2006/main" noGrp="1"/>
          </p:cNvSpPr>
          <p:nvPr/>
        </p:nvSpPr>
        <p:spPr>
          <a:xfrm xmlns:a="http://schemas.openxmlformats.org/drawingml/2006/main">
            <a:off x="6477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Detect</a:t>
            </a:r>
          </a:p>
        </p:txBody>
      </p:sp>
      <p:sp>
        <p:nvSpPr>
          <p:cNvPr id="7" name="">
            <a:extLst xmlns:a="http://schemas.openxmlformats.org/drawingml/2006/main">
              <a:ext uri="{FF2B5EF4-FFF2-40B4-BE49-F238E27FC236}">
                <a16:creationId xmlns:a16="http://schemas.microsoft.com/office/drawing/2014/main" id="{5A206539-CA90-4984-8CA5-AE5BEF59AF72}"/>
              </a:ext>
            </a:extLst>
          </p:cNvPr>
          <p:cNvSpPr>
            <a:spLocks xmlns:a="http://schemas.openxmlformats.org/drawingml/2006/main" noGrp="1"/>
          </p:cNvSpPr>
          <p:nvPr/>
        </p:nvSpPr>
        <p:spPr>
          <a:xfrm xmlns:a="http://schemas.openxmlformats.org/drawingml/2006/main">
            <a:off x="6477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A volume rule stops publication before reports update.</a:t>
            </a:r>
          </a:p>
        </p:txBody>
      </p:sp>
      <p:sp>
        <p:nvSpPr>
          <p:cNvPr id="8" name="">
            <a:extLst xmlns:a="http://schemas.openxmlformats.org/drawingml/2006/main">
              <a:ext uri="{FF2B5EF4-FFF2-40B4-BE49-F238E27FC236}">
                <a16:creationId xmlns:a16="http://schemas.microsoft.com/office/drawing/2014/main" id="{9A0358A1-F795-43E3-8311-A4CAE571B783}"/>
              </a:ext>
            </a:extLst>
          </p:cNvPr>
          <p:cNvSpPr>
            <a:spLocks xmlns:a="http://schemas.openxmlformats.org/drawingml/2006/main" noGrp="1"/>
          </p:cNvSpPr>
          <p:nvPr/>
        </p:nvSpPr>
        <p:spPr>
          <a:xfrm xmlns:a="http://schemas.openxmlformats.org/drawingml/2006/main">
            <a:off x="34290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94655BD1-2847-41C4-8904-562F5C437DF3}"/>
              </a:ext>
            </a:extLst>
          </p:cNvPr>
          <p:cNvSpPr>
            <a:spLocks xmlns:a="http://schemas.openxmlformats.org/drawingml/2006/main" noGrp="1"/>
          </p:cNvSpPr>
          <p:nvPr/>
        </p:nvSpPr>
        <p:spPr>
          <a:xfrm xmlns:a="http://schemas.openxmlformats.org/drawingml/2006/main">
            <a:off x="34290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02</a:t>
            </a:r>
          </a:p>
        </p:txBody>
      </p:sp>
      <p:sp>
        <p:nvSpPr>
          <p:cNvPr id="10" name="">
            <a:extLst xmlns:a="http://schemas.openxmlformats.org/drawingml/2006/main">
              <a:ext uri="{FF2B5EF4-FFF2-40B4-BE49-F238E27FC236}">
                <a16:creationId xmlns:a16="http://schemas.microsoft.com/office/drawing/2014/main" id="{AE1075D2-C1DB-43C5-A263-0DE5006543C5}"/>
              </a:ext>
            </a:extLst>
          </p:cNvPr>
          <p:cNvSpPr>
            <a:spLocks xmlns:a="http://schemas.openxmlformats.org/drawingml/2006/main" noGrp="1"/>
          </p:cNvSpPr>
          <p:nvPr/>
        </p:nvSpPr>
        <p:spPr>
          <a:xfrm xmlns:a="http://schemas.openxmlformats.org/drawingml/2006/main">
            <a:off x="34290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Triage</a:t>
            </a:r>
          </a:p>
        </p:txBody>
      </p:sp>
      <p:sp>
        <p:nvSpPr>
          <p:cNvPr id="11" name="">
            <a:extLst xmlns:a="http://schemas.openxmlformats.org/drawingml/2006/main">
              <a:ext uri="{FF2B5EF4-FFF2-40B4-BE49-F238E27FC236}">
                <a16:creationId xmlns:a16="http://schemas.microsoft.com/office/drawing/2014/main" id="{E8A1BD87-39A6-4926-A87B-F11B77873F7F}"/>
              </a:ext>
            </a:extLst>
          </p:cNvPr>
          <p:cNvSpPr>
            <a:spLocks xmlns:a="http://schemas.openxmlformats.org/drawingml/2006/main" noGrp="1"/>
          </p:cNvSpPr>
          <p:nvPr/>
        </p:nvSpPr>
        <p:spPr>
          <a:xfrm xmlns:a="http://schemas.openxmlformats.org/drawingml/2006/main">
            <a:off x="34290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The engineer sees the source manifest and affected assets.</a:t>
            </a:r>
          </a:p>
        </p:txBody>
      </p:sp>
      <p:sp>
        <p:nvSpPr>
          <p:cNvPr id="12" name="">
            <a:extLst xmlns:a="http://schemas.openxmlformats.org/drawingml/2006/main">
              <a:ext uri="{FF2B5EF4-FFF2-40B4-BE49-F238E27FC236}">
                <a16:creationId xmlns:a16="http://schemas.microsoft.com/office/drawing/2014/main" id="{538EC800-6975-4B38-B5FD-1B6ACABFD3F4}"/>
              </a:ext>
            </a:extLst>
          </p:cNvPr>
          <p:cNvSpPr>
            <a:spLocks xmlns:a="http://schemas.openxmlformats.org/drawingml/2006/main" noGrp="1"/>
          </p:cNvSpPr>
          <p:nvPr/>
        </p:nvSpPr>
        <p:spPr>
          <a:xfrm xmlns:a="http://schemas.openxmlformats.org/drawingml/2006/main">
            <a:off x="62103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3F5323D5-310B-4A1F-97AB-5C91222BC7F5}"/>
              </a:ext>
            </a:extLst>
          </p:cNvPr>
          <p:cNvSpPr>
            <a:spLocks xmlns:a="http://schemas.openxmlformats.org/drawingml/2006/main" noGrp="1"/>
          </p:cNvSpPr>
          <p:nvPr/>
        </p:nvSpPr>
        <p:spPr>
          <a:xfrm xmlns:a="http://schemas.openxmlformats.org/drawingml/2006/main">
            <a:off x="62103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03</a:t>
            </a:r>
          </a:p>
        </p:txBody>
      </p:sp>
      <p:sp>
        <p:nvSpPr>
          <p:cNvPr id="14" name="">
            <a:extLst xmlns:a="http://schemas.openxmlformats.org/drawingml/2006/main">
              <a:ext uri="{FF2B5EF4-FFF2-40B4-BE49-F238E27FC236}">
                <a16:creationId xmlns:a16="http://schemas.microsoft.com/office/drawing/2014/main" id="{02B2C833-693C-499D-9D55-A0EB22E468EC}"/>
              </a:ext>
            </a:extLst>
          </p:cNvPr>
          <p:cNvSpPr>
            <a:spLocks xmlns:a="http://schemas.openxmlformats.org/drawingml/2006/main" noGrp="1"/>
          </p:cNvSpPr>
          <p:nvPr/>
        </p:nvSpPr>
        <p:spPr>
          <a:xfrm xmlns:a="http://schemas.openxmlformats.org/drawingml/2006/main">
            <a:off x="62103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Recover</a:t>
            </a:r>
          </a:p>
        </p:txBody>
      </p:sp>
      <p:sp>
        <p:nvSpPr>
          <p:cNvPr id="15" name="">
            <a:extLst xmlns:a="http://schemas.openxmlformats.org/drawingml/2006/main">
              <a:ext uri="{FF2B5EF4-FFF2-40B4-BE49-F238E27FC236}">
                <a16:creationId xmlns:a16="http://schemas.microsoft.com/office/drawing/2014/main" id="{ED2108F1-54FD-4241-9375-21EC55FBE041}"/>
              </a:ext>
            </a:extLst>
          </p:cNvPr>
          <p:cNvSpPr>
            <a:spLocks xmlns:a="http://schemas.openxmlformats.org/drawingml/2006/main" noGrp="1"/>
          </p:cNvSpPr>
          <p:nvPr/>
        </p:nvSpPr>
        <p:spPr>
          <a:xfrm xmlns:a="http://schemas.openxmlformats.org/drawingml/2006/main">
            <a:off x="62103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A corrected file enters an isolated replay window.</a:t>
            </a:r>
          </a:p>
        </p:txBody>
      </p:sp>
      <p:sp>
        <p:nvSpPr>
          <p:cNvPr id="16" name="">
            <a:extLst xmlns:a="http://schemas.openxmlformats.org/drawingml/2006/main">
              <a:ext uri="{FF2B5EF4-FFF2-40B4-BE49-F238E27FC236}">
                <a16:creationId xmlns:a16="http://schemas.microsoft.com/office/drawing/2014/main" id="{28D3D01E-8F6E-4FD0-A6F5-FC7B8AEB5031}"/>
              </a:ext>
            </a:extLst>
          </p:cNvPr>
          <p:cNvSpPr>
            <a:spLocks xmlns:a="http://schemas.openxmlformats.org/drawingml/2006/main" noGrp="1"/>
          </p:cNvSpPr>
          <p:nvPr/>
        </p:nvSpPr>
        <p:spPr>
          <a:xfrm xmlns:a="http://schemas.openxmlformats.org/drawingml/2006/main">
            <a:off x="89916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444B413B-DCE2-4F29-9408-22C9B1FC1B4E}"/>
              </a:ext>
            </a:extLst>
          </p:cNvPr>
          <p:cNvSpPr>
            <a:spLocks xmlns:a="http://schemas.openxmlformats.org/drawingml/2006/main" noGrp="1"/>
          </p:cNvSpPr>
          <p:nvPr/>
        </p:nvSpPr>
        <p:spPr>
          <a:xfrm xmlns:a="http://schemas.openxmlformats.org/drawingml/2006/main">
            <a:off x="89916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04</a:t>
            </a:r>
          </a:p>
        </p:txBody>
      </p:sp>
      <p:sp>
        <p:nvSpPr>
          <p:cNvPr id="18" name="">
            <a:extLst xmlns:a="http://schemas.openxmlformats.org/drawingml/2006/main">
              <a:ext uri="{FF2B5EF4-FFF2-40B4-BE49-F238E27FC236}">
                <a16:creationId xmlns:a16="http://schemas.microsoft.com/office/drawing/2014/main" id="{24A36972-16FA-4A4A-BA01-E9A8485C786C}"/>
              </a:ext>
            </a:extLst>
          </p:cNvPr>
          <p:cNvSpPr>
            <a:spLocks xmlns:a="http://schemas.openxmlformats.org/drawingml/2006/main" noGrp="1"/>
          </p:cNvSpPr>
          <p:nvPr/>
        </p:nvSpPr>
        <p:spPr>
          <a:xfrm xmlns:a="http://schemas.openxmlformats.org/drawingml/2006/main">
            <a:off x="89916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Verify</a:t>
            </a:r>
          </a:p>
        </p:txBody>
      </p:sp>
      <p:sp>
        <p:nvSpPr>
          <p:cNvPr id="19" name="">
            <a:extLst xmlns:a="http://schemas.openxmlformats.org/drawingml/2006/main">
              <a:ext uri="{FF2B5EF4-FFF2-40B4-BE49-F238E27FC236}">
                <a16:creationId xmlns:a16="http://schemas.microsoft.com/office/drawing/2014/main" id="{764A9C4B-3F16-46C5-84F7-E5F0C9895427}"/>
              </a:ext>
            </a:extLst>
          </p:cNvPr>
          <p:cNvSpPr>
            <a:spLocks xmlns:a="http://schemas.openxmlformats.org/drawingml/2006/main" noGrp="1"/>
          </p:cNvSpPr>
          <p:nvPr/>
        </p:nvSpPr>
        <p:spPr>
          <a:xfrm xmlns:a="http://schemas.openxmlformats.org/drawingml/2006/main">
            <a:off x="89916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Totals reconcile and the owner approves release.</a:t>
            </a:r>
          </a:p>
        </p:txBody>
      </p:sp>
      <p:sp>
        <p:nvSpPr>
          <p:cNvPr id="23" name="">
            <a:extLst xmlns:a="http://schemas.openxmlformats.org/drawingml/2006/main">
              <a:ext uri="{FF2B5EF4-FFF2-40B4-BE49-F238E27FC236}">
                <a16:creationId xmlns:a16="http://schemas.microsoft.com/office/drawing/2014/main" id="{366F055D-C30A-4780-AF61-B01F60EBBF3E}"/>
              </a:ext>
            </a:extLst>
          </p:cNvPr>
          <p:cNvSpPr>
            <a:spLocks xmlns:a="http://schemas.openxmlformats.org/drawingml/2006/main" noGrp="1"/>
          </p:cNvSpPr>
          <p:nvPr/>
        </p:nvSpPr>
        <p:spPr>
          <a:xfrm xmlns:a="http://schemas.openxmlformats.org/drawingml/2006/main">
            <a:off x="647700" y="5953125"/>
            <a:ext cx="10858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D5E1DA"/>
                </a:solidFill>
                <a:latin typeface="Liberation Sans"/>
                <a:ea typeface="Liberation Sans"/>
                <a:cs typeface="Liberation Sans"/>
              </a:defRPr>
            </a:pPr>
            <a:r>
              <a:rPr sz="1500" b="0">
                <a:solidFill>
                  <a:srgbClr val="D5E1DA"/>
                </a:solidFill>
                <a:latin typeface="Liberation Sans"/>
                <a:ea typeface="Liberation Sans"/>
                <a:cs typeface="Liberation Sans"/>
              </a:rPr>
              <a:t>Security: scoped identity, controlled data access and traceable execution at every handoff.</a:t>
            </a:r>
          </a:p>
        </p:txBody>
      </p:sp>
      <p:sp>
        <p:nvSpPr>
          <p:cNvPr id="24" name="">
            <a:extLst xmlns:a="http://schemas.openxmlformats.org/drawingml/2006/main">
              <a:ext uri="{FF2B5EF4-FFF2-40B4-BE49-F238E27FC236}">
                <a16:creationId xmlns:a16="http://schemas.microsoft.com/office/drawing/2014/main" id="{B49A9D25-6240-4C7A-A1AF-FB693C5FB27A}"/>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5E1DA"/>
                </a:solidFill>
                <a:latin typeface="Liberation Sans"/>
                <a:ea typeface="Liberation Sans"/>
                <a:cs typeface="Liberation Sans"/>
              </a:defRPr>
            </a:pPr>
            <a:r>
              <a:rPr sz="975" b="0">
                <a:solidFill>
                  <a:srgbClr val="D5E1DA"/>
                </a:solidFill>
                <a:latin typeface="Liberation Sans"/>
                <a:ea typeface="Liberation Sans"/>
                <a:cs typeface="Liberation Sans"/>
              </a:rPr>
              <a:t>GeneData capabilities and proposed workflows. Deployment scope requires validation.</a:t>
            </a:r>
          </a:p>
        </p:txBody>
      </p:sp>
      <p:sp>
        <p:nvSpPr>
          <p:cNvPr id="25" name="">
            <a:extLst xmlns:a="http://schemas.openxmlformats.org/drawingml/2006/main">
              <a:ext uri="{FF2B5EF4-FFF2-40B4-BE49-F238E27FC236}">
                <a16:creationId xmlns:a16="http://schemas.microsoft.com/office/drawing/2014/main" id="{327A888E-30FA-4A6A-85AA-46A50E4FC30B}"/>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5E1DA"/>
                </a:solidFill>
                <a:latin typeface="Liberation Sans"/>
                <a:ea typeface="Liberation Sans"/>
                <a:cs typeface="Liberation Sans"/>
              </a:defRPr>
            </a:pPr>
            <a:r>
              <a:rPr sz="825" b="0">
                <a:solidFill>
                  <a:srgbClr val="D5E1DA"/>
                </a:solidFill>
                <a:latin typeface="Liberation Sans"/>
                <a:ea typeface="Liberation Sans"/>
                <a:cs typeface="Liberation Sans"/>
              </a:rPr>
              <a:t>© 2026 Genellipse Inc. All rights reserved.</a:t>
            </a:r>
          </a:p>
        </p:txBody>
      </p:sp>
      <p:sp>
        <p:nvSpPr>
          <p:cNvPr id="26" name="">
            <a:extLst xmlns:a="http://schemas.openxmlformats.org/drawingml/2006/main">
              <a:ext uri="{FF2B5EF4-FFF2-40B4-BE49-F238E27FC236}">
                <a16:creationId xmlns:a16="http://schemas.microsoft.com/office/drawing/2014/main" id="{1E3B69F6-720E-4FEA-A6D7-84D5E40EF560}"/>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5E1DA"/>
                </a:solidFill>
                <a:latin typeface="Liberation Sans"/>
                <a:ea typeface="Liberation Sans"/>
                <a:cs typeface="Liberation Sans"/>
              </a:defRPr>
            </a:pPr>
            <a:r>
              <a:rPr sz="900" b="0">
                <a:solidFill>
                  <a:srgbClr val="D5E1DA"/>
                </a:solidFill>
                <a:latin typeface="Liberation Sans"/>
                <a:ea typeface="Liberation Sans"/>
                <a:cs typeface="Liberation Sans"/>
              </a:rPr>
              <a:t>15 / 24</a:t>
            </a:r>
          </a:p>
        </p:txBody>
      </p:sp>
    </p:spTree>
    <p:extLst>
      <p:ext uri="{BB962C8B-B14F-4D97-AF65-F5344CB8AC3E}">
        <p14:creationId xmlns:p14="http://schemas.microsoft.com/office/powerpoint/2010/main" val="1462359957"/>
      </p:ext>
    </p:extLst>
  </p:cSld>
</p:sld>
</file>

<file path=ppt/slides/slide16.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c360d9299ac94cb3"/>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394217A-3959-40E9-B11B-F2E882CEF9A7}"/>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Operational service measures</a:t>
            </a:r>
          </a:p>
        </p:txBody>
      </p:sp>
      <p:sp>
        <p:nvSpPr>
          <p:cNvPr id="3" name="">
            <a:extLst xmlns:a="http://schemas.openxmlformats.org/drawingml/2006/main">
              <a:ext uri="{FF2B5EF4-FFF2-40B4-BE49-F238E27FC236}">
                <a16:creationId xmlns:a16="http://schemas.microsoft.com/office/drawing/2014/main" id="{3013DA56-1DC9-4169-A59D-B66A0C8242FA}"/>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Agree measurable service objectives for each workload and confirm them during acceptance testing.</a:t>
            </a:r>
          </a:p>
        </p:txBody>
      </p:sp>
      <p:graphicFrame>
        <p:nvGraphicFramePr>
          <p:cNvPr id="11" name=""/>
          <p:cNvGraphicFramePr/>
          <p:nvPr/>
        </p:nvGraphicFramePr>
        <p:xfrm>
          <a:off xmlns:a="http://schemas.openxmlformats.org/drawingml/2006/main" x="647700" y="3048000"/>
          <a:ext xmlns:a="http://schemas.openxmlformats.org/drawingml/2006/main" cx="10858500" cy="3143250"/>
        </p:xfrm>
        <a:graphic xmlns:a="http://schemas.openxmlformats.org/drawingml/2006/main">
          <a:graphicData uri="http://schemas.openxmlformats.org/drawingml/2006/table">
            <a:tbl>
              <a:tblPr/>
              <a:tblGrid>
                <a:gridCol w="2476500"/>
                <a:gridCol w="4191000"/>
                <a:gridCol w="4191000"/>
              </a:tblGrid>
              <a:tr h="523875">
                <a:tc>
                  <a:txBody>
                    <a:bodyPr>
                      <a:noAutofit/>
                    </a:bodyPr>
                    <a:lstStyle/>
                    <a:p>
                      <a:r>
                        <a:rPr sz="1575" b="1">
                          <a:solidFill>
                            <a:srgbClr val="FFFFFF"/>
                          </a:solidFill>
                          <a:latin typeface="Liberation Sans"/>
                          <a:ea typeface="Liberation Sans"/>
                          <a:cs typeface="Liberation Sans"/>
                        </a:rPr>
                        <a:t>Measure</a:t>
                      </a:r>
                    </a:p>
                  </a:txBody>
                  <a:tcPr marL="114300" marR="114300" marT="47625" marB="47625" anchor="ctr">
                    <a:solidFill>
                      <a:srgbClr val="102736"/>
                    </a:solidFill>
                  </a:tcPr>
                </a:tc>
                <a:tc>
                  <a:txBody>
                    <a:bodyPr>
                      <a:noAutofit/>
                    </a:bodyPr>
                    <a:lstStyle/>
                    <a:p>
                      <a:r>
                        <a:rPr sz="1575" b="1">
                          <a:solidFill>
                            <a:srgbClr val="FFFFFF"/>
                          </a:solidFill>
                          <a:latin typeface="Liberation Sans"/>
                          <a:ea typeface="Liberation Sans"/>
                          <a:cs typeface="Liberation Sans"/>
                        </a:rPr>
                        <a:t>Meaning</a:t>
                      </a:r>
                    </a:p>
                  </a:txBody>
                  <a:tcPr marL="114300" marR="114300" marT="47625" marB="47625" anchor="ctr">
                    <a:solidFill>
                      <a:srgbClr val="102736"/>
                    </a:solidFill>
                  </a:tcPr>
                </a:tc>
                <a:tc>
                  <a:txBody>
                    <a:bodyPr>
                      <a:noAutofit/>
                    </a:bodyPr>
                    <a:lstStyle/>
                    <a:p>
                      <a:r>
                        <a:rPr sz="1575" b="1">
                          <a:solidFill>
                            <a:srgbClr val="FFFFFF"/>
                          </a:solidFill>
                          <a:latin typeface="Liberation Sans"/>
                          <a:ea typeface="Liberation Sans"/>
                          <a:cs typeface="Liberation Sans"/>
                        </a:rPr>
                        <a:t>Example acceptance test</a:t>
                      </a:r>
                    </a:p>
                  </a:txBody>
                  <a:tcPr marL="114300" marR="114300" marT="47625" marB="47625" anchor="ctr">
                    <a:solidFill>
                      <a:srgbClr val="102736"/>
                    </a:solidFill>
                  </a:tcPr>
                </a:tc>
              </a:tr>
              <a:tr h="523875">
                <a:tc>
                  <a:txBody>
                    <a:bodyPr>
                      <a:noAutofit/>
                    </a:bodyPr>
                    <a:lstStyle/>
                    <a:p>
                      <a:r>
                        <a:rPr sz="1575" b="1">
                          <a:solidFill>
                            <a:srgbClr val="102736"/>
                          </a:solidFill>
                          <a:latin typeface="Liberation Sans"/>
                          <a:ea typeface="Liberation Sans"/>
                          <a:cs typeface="Liberation Sans"/>
                        </a:rPr>
                        <a:t>Freshness</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Age of approved business data</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Alert on a missed agreed cutoff</a:t>
                      </a:r>
                    </a:p>
                  </a:txBody>
                  <a:tcPr marL="114300" marR="114300" marT="47625" marB="47625" anchor="ctr">
                    <a:solidFill>
                      <a:srgbClr val="FFFFFF"/>
                    </a:solidFill>
                  </a:tcPr>
                </a:tc>
              </a:tr>
              <a:tr h="523875">
                <a:tc>
                  <a:txBody>
                    <a:bodyPr>
                      <a:noAutofit/>
                    </a:bodyPr>
                    <a:lstStyle/>
                    <a:p>
                      <a:r>
                        <a:rPr sz="1575" b="1">
                          <a:solidFill>
                            <a:srgbClr val="102736"/>
                          </a:solidFill>
                          <a:latin typeface="Liberation Sans"/>
                          <a:ea typeface="Liberation Sans"/>
                          <a:cs typeface="Liberation Sans"/>
                        </a:rPr>
                        <a:t>Completeness</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Records versus source manifest</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100% of expected file records</a:t>
                      </a:r>
                    </a:p>
                  </a:txBody>
                  <a:tcPr marL="114300" marR="114300" marT="47625" marB="47625" anchor="ctr">
                    <a:solidFill>
                      <a:srgbClr val="EAEFE8"/>
                    </a:solidFill>
                  </a:tcPr>
                </a:tc>
              </a:tr>
              <a:tr h="523875">
                <a:tc>
                  <a:txBody>
                    <a:bodyPr>
                      <a:noAutofit/>
                    </a:bodyPr>
                    <a:lstStyle/>
                    <a:p>
                      <a:r>
                        <a:rPr sz="1575" b="1">
                          <a:solidFill>
                            <a:srgbClr val="102736"/>
                          </a:solidFill>
                          <a:latin typeface="Liberation Sans"/>
                          <a:ea typeface="Liberation Sans"/>
                          <a:cs typeface="Liberation Sans"/>
                        </a:rPr>
                        <a:t>Recovery</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Time from fault to safe release</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Rehearse a source-file replacement</a:t>
                      </a:r>
                    </a:p>
                  </a:txBody>
                  <a:tcPr marL="114300" marR="114300" marT="47625" marB="47625" anchor="ctr">
                    <a:solidFill>
                      <a:srgbClr val="FFFFFF"/>
                    </a:solidFill>
                  </a:tcPr>
                </a:tc>
              </a:tr>
              <a:tr h="523875">
                <a:tc>
                  <a:txBody>
                    <a:bodyPr>
                      <a:noAutofit/>
                    </a:bodyPr>
                    <a:lstStyle/>
                    <a:p>
                      <a:r>
                        <a:rPr sz="1575" b="1">
                          <a:solidFill>
                            <a:srgbClr val="102736"/>
                          </a:solidFill>
                          <a:latin typeface="Liberation Sans"/>
                          <a:ea typeface="Liberation Sans"/>
                          <a:cs typeface="Liberation Sans"/>
                        </a:rPr>
                        <a:t>Correctness</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Key and amount reconciliation</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No unexplained control difference</a:t>
                      </a:r>
                    </a:p>
                  </a:txBody>
                  <a:tcPr marL="114300" marR="114300" marT="47625" marB="47625" anchor="ctr">
                    <a:solidFill>
                      <a:srgbClr val="EAEFE8"/>
                    </a:solidFill>
                  </a:tcPr>
                </a:tc>
              </a:tr>
              <a:tr h="523875">
                <a:tc>
                  <a:txBody>
                    <a:bodyPr>
                      <a:noAutofit/>
                    </a:bodyPr>
                    <a:lstStyle/>
                    <a:p>
                      <a:r>
                        <a:rPr sz="1575" b="1">
                          <a:solidFill>
                            <a:srgbClr val="102736"/>
                          </a:solidFill>
                          <a:latin typeface="Liberation Sans"/>
                          <a:ea typeface="Liberation Sans"/>
                          <a:cs typeface="Liberation Sans"/>
                        </a:rPr>
                        <a:t>Cost</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Compute per successful run</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Explain changes from baseline</a:t>
                      </a:r>
                    </a:p>
                  </a:txBody>
                  <a:tcPr marL="114300" marR="114300" marT="47625" marB="47625" anchor="ctr">
                    <a:solidFill>
                      <a:srgbClr val="FFFFFF"/>
                    </a:solidFill>
                  </a:tcPr>
                </a:tc>
              </a:tr>
            </a:tbl>
          </a:graphicData>
        </a:graphic>
      </p:graphicFrame>
      <p:sp>
        <p:nvSpPr>
          <p:cNvPr id="5" name="">
            <a:extLst xmlns:a="http://schemas.openxmlformats.org/drawingml/2006/main">
              <a:ext uri="{FF2B5EF4-FFF2-40B4-BE49-F238E27FC236}">
                <a16:creationId xmlns:a16="http://schemas.microsoft.com/office/drawing/2014/main" id="{2378923A-E759-4487-81DC-9A3FE53E873D}"/>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6" name="">
            <a:extLst xmlns:a="http://schemas.openxmlformats.org/drawingml/2006/main">
              <a:ext uri="{FF2B5EF4-FFF2-40B4-BE49-F238E27FC236}">
                <a16:creationId xmlns:a16="http://schemas.microsoft.com/office/drawing/2014/main" id="{9E168F60-95E7-4D4D-9129-165F6C48D302}"/>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7" name="">
            <a:extLst xmlns:a="http://schemas.openxmlformats.org/drawingml/2006/main">
              <a:ext uri="{FF2B5EF4-FFF2-40B4-BE49-F238E27FC236}">
                <a16:creationId xmlns:a16="http://schemas.microsoft.com/office/drawing/2014/main" id="{9F19D5B3-A60E-4171-B969-2E59DCD58CDD}"/>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16 / 24</a:t>
            </a:r>
          </a:p>
        </p:txBody>
      </p:sp>
    </p:spTree>
    <p:extLst>
      <p:ext uri="{BB962C8B-B14F-4D97-AF65-F5344CB8AC3E}">
        <p14:creationId xmlns:p14="http://schemas.microsoft.com/office/powerpoint/2010/main" val="683621692"/>
      </p:ext>
    </p:extLst>
  </p:cSld>
</p:sld>
</file>

<file path=ppt/slides/slide17.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84c5531b44ed4c94"/>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974B582-7E1D-44FE-99DD-A44DA27A0E1E}"/>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Where engineering time can change</a:t>
            </a:r>
          </a:p>
        </p:txBody>
      </p:sp>
      <p:sp>
        <p:nvSpPr>
          <p:cNvPr id="3" name="">
            <a:extLst xmlns:a="http://schemas.openxmlformats.org/drawingml/2006/main">
              <a:ext uri="{FF2B5EF4-FFF2-40B4-BE49-F238E27FC236}">
                <a16:creationId xmlns:a16="http://schemas.microsoft.com/office/drawing/2014/main" id="{BDC30FEB-1DCA-4C3D-8B7B-8F109416E860}"/>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Illustrative monthly operating hours for one portfolio of recurring pipelines.</a:t>
            </a:r>
          </a:p>
        </p:txBody>
      </p:sp>
      <p:sp>
        <p:nvSpPr>
          <p:cNvPr id="4" name="">
            <a:extLst xmlns:a="http://schemas.openxmlformats.org/drawingml/2006/main">
              <a:ext uri="{FF2B5EF4-FFF2-40B4-BE49-F238E27FC236}">
                <a16:creationId xmlns:a16="http://schemas.microsoft.com/office/drawing/2014/main" id="{3B20566C-DC32-40E1-BBA6-74EFDA73BB91}"/>
              </a:ext>
            </a:extLst>
          </p:cNvPr>
          <p:cNvSpPr>
            <a:spLocks xmlns:a="http://schemas.openxmlformats.org/drawingml/2006/main" noGrp="1"/>
          </p:cNvSpPr>
          <p:nvPr/>
        </p:nvSpPr>
        <p:spPr>
          <a:xfrm xmlns:a="http://schemas.openxmlformats.org/drawingml/2006/main">
            <a:off x="647700" y="2914650"/>
            <a:ext cx="7524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49606B"/>
                </a:solidFill>
                <a:latin typeface="Liberation Sans"/>
                <a:ea typeface="Liberation Sans"/>
                <a:cs typeface="Liberation Sans"/>
              </a:defRPr>
            </a:pPr>
            <a:r>
              <a:rPr sz="1425" b="1">
                <a:solidFill>
                  <a:srgbClr val="49606B"/>
                </a:solidFill>
                <a:latin typeface="Liberation Sans"/>
                <a:ea typeface="Liberation Sans"/>
                <a:cs typeface="Liberation Sans"/>
              </a:rPr>
              <a:t>Current monthly hours, synthetic example</a:t>
            </a:r>
          </a:p>
        </p:txBody>
      </p:sp>
      <p:graphicFrame>
        <p:nvGraphicFramePr>
          <p:cNvPr id="17" name="Chart"/>
          <p:cNvGraphicFramePr/>
          <p:nvPr/>
        </p:nvGraphicFramePr>
        <p:xfrm>
          <a:off xmlns:a="http://schemas.openxmlformats.org/drawingml/2006/main" x="647700" y="3352800"/>
          <a:ext xmlns:a="http://schemas.openxmlformats.org/drawingml/2006/main" cx="7667625" cy="2686050"/>
        </p:xfrm>
        <a:graphic xmlns:a="http://schemas.openxmlformats.org/drawingml/2006/main">
          <a:graphicData uri="http://schemas.openxmlformats.org/drawingml/2006/chart">
            <c:chart xmlns:r="http://schemas.openxmlformats.org/officeDocument/2006/relationships" xmlns:c="http://schemas.openxmlformats.org/drawingml/2006/chart" r:id="R3811a7bdab8f4820"/>
          </a:graphicData>
        </a:graphic>
      </p:graphicFrame>
      <p:sp>
        <p:nvSpPr>
          <p:cNvPr id="6" name="">
            <a:extLst xmlns:a="http://schemas.openxmlformats.org/drawingml/2006/main">
              <a:ext uri="{FF2B5EF4-FFF2-40B4-BE49-F238E27FC236}">
                <a16:creationId xmlns:a16="http://schemas.microsoft.com/office/drawing/2014/main" id="{FA57ED5B-F2D3-4C11-A4F1-D7B8E5BAFE34}"/>
              </a:ext>
            </a:extLst>
          </p:cNvPr>
          <p:cNvSpPr>
            <a:spLocks xmlns:a="http://schemas.openxmlformats.org/drawingml/2006/main" noGrp="1"/>
          </p:cNvSpPr>
          <p:nvPr/>
        </p:nvSpPr>
        <p:spPr>
          <a:xfrm xmlns:a="http://schemas.openxmlformats.org/drawingml/2006/main">
            <a:off x="8782050" y="3133725"/>
            <a:ext cx="27051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867F1277-D8E2-44CB-BC18-5FE1F310CC5D}"/>
              </a:ext>
            </a:extLst>
          </p:cNvPr>
          <p:cNvSpPr>
            <a:spLocks xmlns:a="http://schemas.openxmlformats.org/drawingml/2006/main" noGrp="1"/>
          </p:cNvSpPr>
          <p:nvPr/>
        </p:nvSpPr>
        <p:spPr>
          <a:xfrm xmlns:a="http://schemas.openxmlformats.org/drawingml/2006/main">
            <a:off x="8782050" y="3333750"/>
            <a:ext cx="27051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087C72"/>
                </a:solidFill>
                <a:latin typeface="Liberation Sans"/>
                <a:ea typeface="Liberation Sans"/>
                <a:cs typeface="Liberation Sans"/>
              </a:defRPr>
            </a:pPr>
            <a:r>
              <a:rPr sz="2700" b="1">
                <a:solidFill>
                  <a:srgbClr val="087C72"/>
                </a:solidFill>
                <a:latin typeface="Liberation Sans"/>
                <a:ea typeface="Liberation Sans"/>
                <a:cs typeface="Liberation Sans"/>
              </a:rPr>
              <a:t>120 hours</a:t>
            </a:r>
          </a:p>
        </p:txBody>
      </p:sp>
      <p:sp>
        <p:nvSpPr>
          <p:cNvPr id="8" name="">
            <a:extLst xmlns:a="http://schemas.openxmlformats.org/drawingml/2006/main">
              <a:ext uri="{FF2B5EF4-FFF2-40B4-BE49-F238E27FC236}">
                <a16:creationId xmlns:a16="http://schemas.microsoft.com/office/drawing/2014/main" id="{1EF57CBA-1AD0-4BF2-9935-3434A0793AA4}"/>
              </a:ext>
            </a:extLst>
          </p:cNvPr>
          <p:cNvSpPr>
            <a:spLocks xmlns:a="http://schemas.openxmlformats.org/drawingml/2006/main" noGrp="1"/>
          </p:cNvSpPr>
          <p:nvPr/>
        </p:nvSpPr>
        <p:spPr>
          <a:xfrm xmlns:a="http://schemas.openxmlformats.org/drawingml/2006/main">
            <a:off x="8782050" y="4229100"/>
            <a:ext cx="27051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736"/>
                </a:solidFill>
                <a:latin typeface="Liberation Sans"/>
                <a:ea typeface="Liberation Sans"/>
                <a:cs typeface="Liberation Sans"/>
              </a:defRPr>
            </a:pPr>
            <a:r>
              <a:rPr sz="1875" b="1">
                <a:solidFill>
                  <a:srgbClr val="102736"/>
                </a:solidFill>
                <a:latin typeface="Liberation Sans"/>
                <a:ea typeface="Liberation Sans"/>
                <a:cs typeface="Liberation Sans"/>
              </a:rPr>
              <a:t>A baseline to test</a:t>
            </a:r>
          </a:p>
        </p:txBody>
      </p:sp>
      <p:sp>
        <p:nvSpPr>
          <p:cNvPr id="9" name="">
            <a:extLst xmlns:a="http://schemas.openxmlformats.org/drawingml/2006/main">
              <a:ext uri="{FF2B5EF4-FFF2-40B4-BE49-F238E27FC236}">
                <a16:creationId xmlns:a16="http://schemas.microsoft.com/office/drawing/2014/main" id="{6D25D87F-B431-420C-9122-52DF6C5D0A9D}"/>
              </a:ext>
            </a:extLst>
          </p:cNvPr>
          <p:cNvSpPr>
            <a:spLocks xmlns:a="http://schemas.openxmlformats.org/drawingml/2006/main" noGrp="1"/>
          </p:cNvSpPr>
          <p:nvPr/>
        </p:nvSpPr>
        <p:spPr>
          <a:xfrm xmlns:a="http://schemas.openxmlformats.org/drawingml/2006/main">
            <a:off x="8782050" y="5133975"/>
            <a:ext cx="27051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9606B"/>
                </a:solidFill>
                <a:latin typeface="Liberation Sans"/>
                <a:ea typeface="Liberation Sans"/>
                <a:cs typeface="Liberation Sans"/>
              </a:defRPr>
            </a:pPr>
            <a:r>
              <a:rPr sz="1725" b="0">
                <a:solidFill>
                  <a:srgbClr val="49606B"/>
                </a:solidFill>
                <a:latin typeface="Liberation Sans"/>
                <a:ea typeface="Liberation Sans"/>
                <a:cs typeface="Liberation Sans"/>
              </a:rPr>
              <a:t>Measure the same activities after adoption. Do not assume all time becomes cash savings.</a:t>
            </a:r>
          </a:p>
        </p:txBody>
      </p:sp>
      <p:sp>
        <p:nvSpPr>
          <p:cNvPr id="10" name="">
            <a:extLst xmlns:a="http://schemas.openxmlformats.org/drawingml/2006/main">
              <a:ext uri="{FF2B5EF4-FFF2-40B4-BE49-F238E27FC236}">
                <a16:creationId xmlns:a16="http://schemas.microsoft.com/office/drawing/2014/main" id="{256B4CEE-4AA7-47F3-818C-EDE8944C09F8}"/>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Synthetic planning example. Assumptions are illustrative, not measured customer outcomes.</a:t>
            </a:r>
          </a:p>
        </p:txBody>
      </p:sp>
      <p:sp>
        <p:nvSpPr>
          <p:cNvPr id="11" name="">
            <a:extLst xmlns:a="http://schemas.openxmlformats.org/drawingml/2006/main">
              <a:ext uri="{FF2B5EF4-FFF2-40B4-BE49-F238E27FC236}">
                <a16:creationId xmlns:a16="http://schemas.microsoft.com/office/drawing/2014/main" id="{CDB2696F-49C9-498F-9899-6A5E0686E2BA}"/>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12" name="">
            <a:extLst xmlns:a="http://schemas.openxmlformats.org/drawingml/2006/main">
              <a:ext uri="{FF2B5EF4-FFF2-40B4-BE49-F238E27FC236}">
                <a16:creationId xmlns:a16="http://schemas.microsoft.com/office/drawing/2014/main" id="{F1A44BF2-075A-4A00-BAFE-372AEAB52154}"/>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17 / 24</a:t>
            </a:r>
          </a:p>
        </p:txBody>
      </p:sp>
    </p:spTree>
    <p:extLst>
      <p:ext uri="{BB962C8B-B14F-4D97-AF65-F5344CB8AC3E}">
        <p14:creationId xmlns:p14="http://schemas.microsoft.com/office/powerpoint/2010/main" val="758970079"/>
      </p:ext>
    </p:extLst>
  </p:cSld>
</p:sld>
</file>

<file path=ppt/slides/slide18.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1e1541b82fb040c5"/>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4B8763C-3092-43C5-BD08-0CF83E6BAD23}"/>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A controlled engineering value case</a:t>
            </a:r>
          </a:p>
        </p:txBody>
      </p:sp>
      <p:sp>
        <p:nvSpPr>
          <p:cNvPr id="3" name="">
            <a:extLst xmlns:a="http://schemas.openxmlformats.org/drawingml/2006/main">
              <a:ext uri="{FF2B5EF4-FFF2-40B4-BE49-F238E27FC236}">
                <a16:creationId xmlns:a16="http://schemas.microsoft.com/office/drawing/2014/main" id="{EAF3E904-D476-46A3-A570-9082F229CCC6}"/>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Illustration: monthly effort reduces from 120 to 72 hours after stabilisation.</a:t>
            </a:r>
          </a:p>
        </p:txBody>
      </p:sp>
      <p:graphicFrame>
        <p:nvGraphicFramePr>
          <p:cNvPr id="11" name=""/>
          <p:cNvGraphicFramePr/>
          <p:nvPr/>
        </p:nvGraphicFramePr>
        <p:xfrm>
          <a:off xmlns:a="http://schemas.openxmlformats.org/drawingml/2006/main" x="647700" y="3048000"/>
          <a:ext xmlns:a="http://schemas.openxmlformats.org/drawingml/2006/main" cx="10858500" cy="3143250"/>
        </p:xfrm>
        <a:graphic xmlns:a="http://schemas.openxmlformats.org/drawingml/2006/main">
          <a:graphicData uri="http://schemas.openxmlformats.org/drawingml/2006/table">
            <a:tbl>
              <a:tblPr/>
              <a:tblGrid>
                <a:gridCol w="2476500"/>
                <a:gridCol w="4191000"/>
                <a:gridCol w="4191000"/>
              </a:tblGrid>
              <a:tr h="628650">
                <a:tc>
                  <a:txBody>
                    <a:bodyPr>
                      <a:noAutofit/>
                    </a:bodyPr>
                    <a:lstStyle/>
                    <a:p>
                      <a:r>
                        <a:rPr sz="1575" b="1">
                          <a:solidFill>
                            <a:srgbClr val="FFFFFF"/>
                          </a:solidFill>
                          <a:latin typeface="Liberation Sans"/>
                          <a:ea typeface="Liberation Sans"/>
                          <a:cs typeface="Liberation Sans"/>
                        </a:rPr>
                        <a:t>Measure</a:t>
                      </a:r>
                    </a:p>
                  </a:txBody>
                  <a:tcPr marL="114300" marR="114300" marT="47625" marB="47625" anchor="ctr">
                    <a:solidFill>
                      <a:srgbClr val="102736"/>
                    </a:solidFill>
                  </a:tcPr>
                </a:tc>
                <a:tc>
                  <a:txBody>
                    <a:bodyPr>
                      <a:noAutofit/>
                    </a:bodyPr>
                    <a:lstStyle/>
                    <a:p>
                      <a:r>
                        <a:rPr sz="1575" b="1">
                          <a:solidFill>
                            <a:srgbClr val="FFFFFF"/>
                          </a:solidFill>
                          <a:latin typeface="Liberation Sans"/>
                          <a:ea typeface="Liberation Sans"/>
                          <a:cs typeface="Liberation Sans"/>
                        </a:rPr>
                        <a:t>Assumption</a:t>
                      </a:r>
                    </a:p>
                  </a:txBody>
                  <a:tcPr marL="114300" marR="114300" marT="47625" marB="47625" anchor="ctr">
                    <a:solidFill>
                      <a:srgbClr val="102736"/>
                    </a:solidFill>
                  </a:tcPr>
                </a:tc>
                <a:tc>
                  <a:txBody>
                    <a:bodyPr>
                      <a:noAutofit/>
                    </a:bodyPr>
                    <a:lstStyle/>
                    <a:p>
                      <a:r>
                        <a:rPr sz="1575" b="1">
                          <a:solidFill>
                            <a:srgbClr val="FFFFFF"/>
                          </a:solidFill>
                          <a:latin typeface="Liberation Sans"/>
                          <a:ea typeface="Liberation Sans"/>
                          <a:cs typeface="Liberation Sans"/>
                        </a:rPr>
                        <a:t>Result</a:t>
                      </a:r>
                    </a:p>
                  </a:txBody>
                  <a:tcPr marL="114300" marR="114300" marT="47625" marB="47625" anchor="ctr">
                    <a:solidFill>
                      <a:srgbClr val="102736"/>
                    </a:solidFill>
                  </a:tcPr>
                </a:tc>
              </a:tr>
              <a:tr h="628650">
                <a:tc>
                  <a:txBody>
                    <a:bodyPr>
                      <a:noAutofit/>
                    </a:bodyPr>
                    <a:lstStyle/>
                    <a:p>
                      <a:r>
                        <a:rPr sz="1575" b="1">
                          <a:solidFill>
                            <a:srgbClr val="102736"/>
                          </a:solidFill>
                          <a:latin typeface="Liberation Sans"/>
                          <a:ea typeface="Liberation Sans"/>
                          <a:cs typeface="Liberation Sans"/>
                        </a:rPr>
                        <a:t>Capacity released</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(120 − 72) × 12</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576 hours per year</a:t>
                      </a:r>
                    </a:p>
                  </a:txBody>
                  <a:tcPr marL="114300" marR="114300" marT="47625" marB="47625" anchor="ctr">
                    <a:solidFill>
                      <a:srgbClr val="FFFFFF"/>
                    </a:solidFill>
                  </a:tcPr>
                </a:tc>
              </a:tr>
              <a:tr h="628650">
                <a:tc>
                  <a:txBody>
                    <a:bodyPr>
                      <a:noAutofit/>
                    </a:bodyPr>
                    <a:lstStyle/>
                    <a:p>
                      <a:r>
                        <a:rPr sz="1575" b="1">
                          <a:solidFill>
                            <a:srgbClr val="102736"/>
                          </a:solidFill>
                          <a:latin typeface="Liberation Sans"/>
                          <a:ea typeface="Liberation Sans"/>
                          <a:cs typeface="Liberation Sans"/>
                        </a:rPr>
                        <a:t>Capacity value</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576 × 80 currency units</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46,080 per year</a:t>
                      </a:r>
                    </a:p>
                  </a:txBody>
                  <a:tcPr marL="114300" marR="114300" marT="47625" marB="47625" anchor="ctr">
                    <a:solidFill>
                      <a:srgbClr val="EAEFE8"/>
                    </a:solidFill>
                  </a:tcPr>
                </a:tc>
              </a:tr>
              <a:tr h="628650">
                <a:tc>
                  <a:txBody>
                    <a:bodyPr>
                      <a:noAutofit/>
                    </a:bodyPr>
                    <a:lstStyle/>
                    <a:p>
                      <a:r>
                        <a:rPr sz="1575" b="1">
                          <a:solidFill>
                            <a:srgbClr val="102736"/>
                          </a:solidFill>
                          <a:latin typeface="Liberation Sans"/>
                          <a:ea typeface="Liberation Sans"/>
                          <a:cs typeface="Liberation Sans"/>
                        </a:rPr>
                        <a:t>Recurring / setup</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24,000 / 16,000 currency units</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40,000 year-one cost</a:t>
                      </a:r>
                    </a:p>
                  </a:txBody>
                  <a:tcPr marL="114300" marR="114300" marT="47625" marB="47625" anchor="ctr">
                    <a:solidFill>
                      <a:srgbClr val="FFFFFF"/>
                    </a:solidFill>
                  </a:tcPr>
                </a:tc>
              </a:tr>
              <a:tr h="628650">
                <a:tc>
                  <a:txBody>
                    <a:bodyPr>
                      <a:noAutofit/>
                    </a:bodyPr>
                    <a:lstStyle/>
                    <a:p>
                      <a:r>
                        <a:rPr sz="1575" b="1">
                          <a:solidFill>
                            <a:srgbClr val="102736"/>
                          </a:solidFill>
                          <a:latin typeface="Liberation Sans"/>
                          <a:ea typeface="Liberation Sans"/>
                          <a:cs typeface="Liberation Sans"/>
                        </a:rPr>
                        <a:t>Net / ROI</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46,080 − 40,000</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6,080 / 15.2%</a:t>
                      </a:r>
                    </a:p>
                  </a:txBody>
                  <a:tcPr marL="114300" marR="114300" marT="47625" marB="47625" anchor="ctr">
                    <a:solidFill>
                      <a:srgbClr val="EAEFE8"/>
                    </a:solidFill>
                  </a:tcPr>
                </a:tc>
              </a:tr>
            </a:tbl>
          </a:graphicData>
        </a:graphic>
      </p:graphicFrame>
      <p:sp>
        <p:nvSpPr>
          <p:cNvPr id="5" name="">
            <a:extLst xmlns:a="http://schemas.openxmlformats.org/drawingml/2006/main">
              <a:ext uri="{FF2B5EF4-FFF2-40B4-BE49-F238E27FC236}">
                <a16:creationId xmlns:a16="http://schemas.microsoft.com/office/drawing/2014/main" id="{6CA887D2-C574-4AAA-B5E0-25BD45B190EB}"/>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Synthetic economics, not pricing or a forecast. Benefit realisation depends on the operating plan.</a:t>
            </a:r>
          </a:p>
        </p:txBody>
      </p:sp>
      <p:sp>
        <p:nvSpPr>
          <p:cNvPr id="6" name="">
            <a:extLst xmlns:a="http://schemas.openxmlformats.org/drawingml/2006/main">
              <a:ext uri="{FF2B5EF4-FFF2-40B4-BE49-F238E27FC236}">
                <a16:creationId xmlns:a16="http://schemas.microsoft.com/office/drawing/2014/main" id="{514E9B48-3EAC-4050-9410-1091719FF8FD}"/>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7" name="">
            <a:extLst xmlns:a="http://schemas.openxmlformats.org/drawingml/2006/main">
              <a:ext uri="{FF2B5EF4-FFF2-40B4-BE49-F238E27FC236}">
                <a16:creationId xmlns:a16="http://schemas.microsoft.com/office/drawing/2014/main" id="{735841C4-A6CF-443D-AD87-7F07331A2ECF}"/>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18 / 24</a:t>
            </a:r>
          </a:p>
        </p:txBody>
      </p:sp>
    </p:spTree>
    <p:extLst>
      <p:ext uri="{BB962C8B-B14F-4D97-AF65-F5344CB8AC3E}">
        <p14:creationId xmlns:p14="http://schemas.microsoft.com/office/powerpoint/2010/main" val="558000201"/>
      </p:ext>
    </p:extLst>
  </p:cSld>
</p:sld>
</file>

<file path=ppt/slides/slide19.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14fffc6aae684e14"/>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E6A7916-5AE8-4829-A8FF-F67AB8223B30}"/>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Additional engineering workflows</a:t>
            </a:r>
          </a:p>
        </p:txBody>
      </p:sp>
      <p:sp>
        <p:nvSpPr>
          <p:cNvPr id="3" name="">
            <a:extLst xmlns:a="http://schemas.openxmlformats.org/drawingml/2006/main">
              <a:ext uri="{FF2B5EF4-FFF2-40B4-BE49-F238E27FC236}">
                <a16:creationId xmlns:a16="http://schemas.microsoft.com/office/drawing/2014/main" id="{C537F4A2-E2DB-4C45-8B9E-E13CAA3C3520}"/>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The control pattern extends beyond insurance source consolidation.</a:t>
            </a:r>
          </a:p>
        </p:txBody>
      </p:sp>
      <p:sp>
        <p:nvSpPr>
          <p:cNvPr id="4" name="">
            <a:extLst xmlns:a="http://schemas.openxmlformats.org/drawingml/2006/main">
              <a:ext uri="{FF2B5EF4-FFF2-40B4-BE49-F238E27FC236}">
                <a16:creationId xmlns:a16="http://schemas.microsoft.com/office/drawing/2014/main" id="{D170F6EB-29AA-42E7-9984-5937CAFB67EC}"/>
              </a:ext>
            </a:extLst>
          </p:cNvPr>
          <p:cNvSpPr>
            <a:spLocks xmlns:a="http://schemas.openxmlformats.org/drawingml/2006/main" noGrp="1"/>
          </p:cNvSpPr>
          <p:nvPr/>
        </p:nvSpPr>
        <p:spPr>
          <a:xfrm xmlns:a="http://schemas.openxmlformats.org/drawingml/2006/main">
            <a:off x="6477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A7DA0FF3-52F4-4C4D-B8FE-0E639EB3EF64}"/>
              </a:ext>
            </a:extLst>
          </p:cNvPr>
          <p:cNvSpPr>
            <a:spLocks xmlns:a="http://schemas.openxmlformats.org/drawingml/2006/main" noGrp="1"/>
          </p:cNvSpPr>
          <p:nvPr/>
        </p:nvSpPr>
        <p:spPr>
          <a:xfrm xmlns:a="http://schemas.openxmlformats.org/drawingml/2006/main">
            <a:off x="6477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Retail returns</a:t>
            </a:r>
          </a:p>
        </p:txBody>
      </p:sp>
      <p:sp>
        <p:nvSpPr>
          <p:cNvPr id="6" name="">
            <a:extLst xmlns:a="http://schemas.openxmlformats.org/drawingml/2006/main">
              <a:ext uri="{FF2B5EF4-FFF2-40B4-BE49-F238E27FC236}">
                <a16:creationId xmlns:a16="http://schemas.microsoft.com/office/drawing/2014/main" id="{DDF59DC4-B241-4164-9E2B-C6A09E19C889}"/>
              </a:ext>
            </a:extLst>
          </p:cNvPr>
          <p:cNvSpPr>
            <a:spLocks xmlns:a="http://schemas.openxmlformats.org/drawingml/2006/main" noGrp="1"/>
          </p:cNvSpPr>
          <p:nvPr/>
        </p:nvSpPr>
        <p:spPr>
          <a:xfrm xmlns:a="http://schemas.openxmlformats.org/drawingml/2006/main">
            <a:off x="6477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Reconcile order, refund and stock events. Handle late returns without rewriting prior reporting invisibly.</a:t>
            </a:r>
          </a:p>
        </p:txBody>
      </p:sp>
      <p:sp>
        <p:nvSpPr>
          <p:cNvPr id="7" name="">
            <a:extLst xmlns:a="http://schemas.openxmlformats.org/drawingml/2006/main">
              <a:ext uri="{FF2B5EF4-FFF2-40B4-BE49-F238E27FC236}">
                <a16:creationId xmlns:a16="http://schemas.microsoft.com/office/drawing/2014/main" id="{C69567C7-691F-4460-80A5-36784ADE28B3}"/>
              </a:ext>
            </a:extLst>
          </p:cNvPr>
          <p:cNvSpPr>
            <a:spLocks xmlns:a="http://schemas.openxmlformats.org/drawingml/2006/main" noGrp="1"/>
          </p:cNvSpPr>
          <p:nvPr/>
        </p:nvSpPr>
        <p:spPr>
          <a:xfrm xmlns:a="http://schemas.openxmlformats.org/drawingml/2006/main">
            <a:off x="43434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B5A73A36-DD98-43DE-885D-F25201C332EC}"/>
              </a:ext>
            </a:extLst>
          </p:cNvPr>
          <p:cNvSpPr>
            <a:spLocks xmlns:a="http://schemas.openxmlformats.org/drawingml/2006/main" noGrp="1"/>
          </p:cNvSpPr>
          <p:nvPr/>
        </p:nvSpPr>
        <p:spPr>
          <a:xfrm xmlns:a="http://schemas.openxmlformats.org/drawingml/2006/main">
            <a:off x="43434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Manufacturing events</a:t>
            </a:r>
          </a:p>
        </p:txBody>
      </p:sp>
      <p:sp>
        <p:nvSpPr>
          <p:cNvPr id="9" name="">
            <a:extLst xmlns:a="http://schemas.openxmlformats.org/drawingml/2006/main">
              <a:ext uri="{FF2B5EF4-FFF2-40B4-BE49-F238E27FC236}">
                <a16:creationId xmlns:a16="http://schemas.microsoft.com/office/drawing/2014/main" id="{376405A4-7F6E-4F89-9056-25A9A1F9B598}"/>
              </a:ext>
            </a:extLst>
          </p:cNvPr>
          <p:cNvSpPr>
            <a:spLocks xmlns:a="http://schemas.openxmlformats.org/drawingml/2006/main" noGrp="1"/>
          </p:cNvSpPr>
          <p:nvPr/>
        </p:nvSpPr>
        <p:spPr>
          <a:xfrm xmlns:a="http://schemas.openxmlformats.org/drawingml/2006/main">
            <a:off x="43434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Separate duplicate sensor messages from valid readings. Preserve source timestamps and equipment identity.</a:t>
            </a:r>
          </a:p>
        </p:txBody>
      </p:sp>
      <p:sp>
        <p:nvSpPr>
          <p:cNvPr id="10" name="">
            <a:extLst xmlns:a="http://schemas.openxmlformats.org/drawingml/2006/main">
              <a:ext uri="{FF2B5EF4-FFF2-40B4-BE49-F238E27FC236}">
                <a16:creationId xmlns:a16="http://schemas.microsoft.com/office/drawing/2014/main" id="{0BBFC462-7E65-4922-8CE7-155D83E2A3C1}"/>
              </a:ext>
            </a:extLst>
          </p:cNvPr>
          <p:cNvSpPr>
            <a:spLocks xmlns:a="http://schemas.openxmlformats.org/drawingml/2006/main" noGrp="1"/>
          </p:cNvSpPr>
          <p:nvPr/>
        </p:nvSpPr>
        <p:spPr>
          <a:xfrm xmlns:a="http://schemas.openxmlformats.org/drawingml/2006/main">
            <a:off x="80391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2CA31587-D123-4E4C-94C1-A14862605566}"/>
              </a:ext>
            </a:extLst>
          </p:cNvPr>
          <p:cNvSpPr>
            <a:spLocks xmlns:a="http://schemas.openxmlformats.org/drawingml/2006/main" noGrp="1"/>
          </p:cNvSpPr>
          <p:nvPr/>
        </p:nvSpPr>
        <p:spPr>
          <a:xfrm xmlns:a="http://schemas.openxmlformats.org/drawingml/2006/main">
            <a:off x="80391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Banking close</a:t>
            </a:r>
          </a:p>
        </p:txBody>
      </p:sp>
      <p:sp>
        <p:nvSpPr>
          <p:cNvPr id="12" name="">
            <a:extLst xmlns:a="http://schemas.openxmlformats.org/drawingml/2006/main">
              <a:ext uri="{FF2B5EF4-FFF2-40B4-BE49-F238E27FC236}">
                <a16:creationId xmlns:a16="http://schemas.microsoft.com/office/drawing/2014/main" id="{17436426-8CFD-41AB-AC6F-8BA0E533659F}"/>
              </a:ext>
            </a:extLst>
          </p:cNvPr>
          <p:cNvSpPr>
            <a:spLocks xmlns:a="http://schemas.openxmlformats.org/drawingml/2006/main" noGrp="1"/>
          </p:cNvSpPr>
          <p:nvPr/>
        </p:nvSpPr>
        <p:spPr>
          <a:xfrm xmlns:a="http://schemas.openxmlformats.org/drawingml/2006/main">
            <a:off x="80391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Reconcile feeds by currency and booking date. Hold incomplete batches before they reach finance.</a:t>
            </a:r>
          </a:p>
        </p:txBody>
      </p:sp>
      <p:sp>
        <p:nvSpPr>
          <p:cNvPr id="13" name="">
            <a:extLst xmlns:a="http://schemas.openxmlformats.org/drawingml/2006/main">
              <a:ext uri="{FF2B5EF4-FFF2-40B4-BE49-F238E27FC236}">
                <a16:creationId xmlns:a16="http://schemas.microsoft.com/office/drawing/2014/main" id="{4ED2047A-EC38-4FFD-B3DB-E5F2A35384B5}"/>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14" name="">
            <a:extLst xmlns:a="http://schemas.openxmlformats.org/drawingml/2006/main">
              <a:ext uri="{FF2B5EF4-FFF2-40B4-BE49-F238E27FC236}">
                <a16:creationId xmlns:a16="http://schemas.microsoft.com/office/drawing/2014/main" id="{D417A62E-F98B-4837-80EA-49780CE29BBA}"/>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15" name="">
            <a:extLst xmlns:a="http://schemas.openxmlformats.org/drawingml/2006/main">
              <a:ext uri="{FF2B5EF4-FFF2-40B4-BE49-F238E27FC236}">
                <a16:creationId xmlns:a16="http://schemas.microsoft.com/office/drawing/2014/main" id="{052E83D7-2A6D-4846-A443-7AEAB18D0D63}"/>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19 / 24</a:t>
            </a:r>
          </a:p>
        </p:txBody>
      </p:sp>
    </p:spTree>
    <p:extLst>
      <p:ext uri="{BB962C8B-B14F-4D97-AF65-F5344CB8AC3E}">
        <p14:creationId xmlns:p14="http://schemas.microsoft.com/office/powerpoint/2010/main" val="1352400313"/>
      </p:ext>
    </p:extLst>
  </p:cSld>
</p:sld>
</file>

<file path=ppt/slides/slide20.xml><?xml version="1.0" encoding="utf-8"?>
<p:sld xmlns:p="http://schemas.openxmlformats.org/presentationml/2006/main">
  <p:cSld>
    <p:bg>
      <p:bgPr>
        <a:solidFill xmlns:a="http://schemas.openxmlformats.org/drawingml/2006/main">
          <a:srgbClr val="102736"/>
        </a:solidFill>
      </p:bgPr>
    </p:bg>
    <p:spTree>
      <p:nvGrpSpPr>
        <p:cNvPr id="1" name=""/>
        <p:cNvGrpSpPr/>
        <p:nvPr/>
      </p:nvGrpSpPr>
      <p:grpSpPr>
        <a:xfrm xmlns:a="http://schemas.openxmlformats.org/drawingml/2006/main"/>
      </p:grpSpPr>
      <p:cxnSp>
        <p:nvCxnSpPr>
          <p:cNvPr id="27" name=""/>
          <p:cNvCxnSpPr>
            <a:stCxn xmlns:a="http://schemas.openxmlformats.org/drawingml/2006/main" id="12" idx="3"/>
            <a:endCxn xmlns:a="http://schemas.openxmlformats.org/drawingml/2006/main" id="16" idx="1"/>
          </p:cNvCxnSpPr>
          <p:nvPr/>
        </p:nvCxnSpPr>
        <p:spPr>
          <a:xfrm xmlns:a="http://schemas.openxmlformats.org/drawingml/2006/main">
            <a:off x="85439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cxnSp>
        <p:nvCxnSpPr>
          <p:cNvPr id="28" name=""/>
          <p:cNvCxnSpPr>
            <a:stCxn xmlns:a="http://schemas.openxmlformats.org/drawingml/2006/main" id="8" idx="3"/>
            <a:endCxn xmlns:a="http://schemas.openxmlformats.org/drawingml/2006/main" id="12" idx="1"/>
          </p:cNvCxnSpPr>
          <p:nvPr/>
        </p:nvCxnSpPr>
        <p:spPr>
          <a:xfrm xmlns:a="http://schemas.openxmlformats.org/drawingml/2006/main">
            <a:off x="57626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cxnSp>
        <p:nvCxnSpPr>
          <p:cNvPr id="29" name=""/>
          <p:cNvCxnSpPr>
            <a:stCxn xmlns:a="http://schemas.openxmlformats.org/drawingml/2006/main" id="4" idx="3"/>
            <a:endCxn xmlns:a="http://schemas.openxmlformats.org/drawingml/2006/main" id="8" idx="1"/>
          </p:cNvCxnSpPr>
          <p:nvPr/>
        </p:nvCxnSpPr>
        <p:spPr>
          <a:xfrm xmlns:a="http://schemas.openxmlformats.org/drawingml/2006/main">
            <a:off x="29813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pic>
        <p:nvPicPr>
          <p:cNvPr id="30" name=""/>
          <p:cNvPicPr>
            <a:picLocks xmlns:a="http://schemas.openxmlformats.org/drawingml/2006/main" noChangeAspect="1"/>
          </p:cNvPicPr>
          <p:nvPr/>
        </p:nvPicPr>
        <p:blipFill>
          <a:blip xmlns:r="http://schemas.openxmlformats.org/officeDocument/2006/relationships" xmlns:a="http://schemas.openxmlformats.org/drawingml/2006/main" r:embed="R38af485356aa4887"/>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0798322-8FEA-433B-90C6-3C7F5A50EEB0}"/>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5F3EC"/>
                </a:solidFill>
                <a:latin typeface="Liberation Sans"/>
                <a:ea typeface="Liberation Sans"/>
                <a:cs typeface="Liberation Sans"/>
              </a:defRPr>
            </a:pPr>
            <a:r>
              <a:rPr sz="3300" b="0">
                <a:solidFill>
                  <a:srgbClr val="F5F3EC"/>
                </a:solidFill>
                <a:latin typeface="Liberation Sans"/>
                <a:ea typeface="Liberation Sans"/>
                <a:cs typeface="Liberation Sans"/>
              </a:rPr>
              <a:t>The handoff to downstream teams</a:t>
            </a:r>
          </a:p>
        </p:txBody>
      </p:sp>
      <p:sp>
        <p:nvSpPr>
          <p:cNvPr id="3" name="">
            <a:extLst xmlns:a="http://schemas.openxmlformats.org/drawingml/2006/main">
              <a:ext uri="{FF2B5EF4-FFF2-40B4-BE49-F238E27FC236}">
                <a16:creationId xmlns:a16="http://schemas.microsoft.com/office/drawing/2014/main" id="{A837B105-E0DE-4BE9-9B77-007FAAFDA22F}"/>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5E1DA"/>
                </a:solidFill>
                <a:latin typeface="Liberation Sans"/>
                <a:ea typeface="Liberation Sans"/>
                <a:cs typeface="Liberation Sans"/>
              </a:defRPr>
            </a:pPr>
            <a:r>
              <a:rPr sz="2025" b="0">
                <a:solidFill>
                  <a:srgbClr val="D5E1DA"/>
                </a:solidFill>
                <a:latin typeface="Liberation Sans"/>
                <a:ea typeface="Liberation Sans"/>
                <a:cs typeface="Liberation Sans"/>
              </a:rPr>
              <a:t>A successful pipeline supplies evidence as well as rows.</a:t>
            </a:r>
          </a:p>
        </p:txBody>
      </p:sp>
      <p:sp>
        <p:nvSpPr>
          <p:cNvPr id="4" name="">
            <a:extLst xmlns:a="http://schemas.openxmlformats.org/drawingml/2006/main">
              <a:ext uri="{FF2B5EF4-FFF2-40B4-BE49-F238E27FC236}">
                <a16:creationId xmlns:a16="http://schemas.microsoft.com/office/drawing/2014/main" id="{6819431E-AC9F-422A-B04F-2F6957781D52}"/>
              </a:ext>
            </a:extLst>
          </p:cNvPr>
          <p:cNvSpPr>
            <a:spLocks xmlns:a="http://schemas.openxmlformats.org/drawingml/2006/main" noGrp="1"/>
          </p:cNvSpPr>
          <p:nvPr/>
        </p:nvSpPr>
        <p:spPr>
          <a:xfrm xmlns:a="http://schemas.openxmlformats.org/drawingml/2006/main">
            <a:off x="6477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AF655C1C-6E15-432A-8256-742257101D1E}"/>
              </a:ext>
            </a:extLst>
          </p:cNvPr>
          <p:cNvSpPr>
            <a:spLocks xmlns:a="http://schemas.openxmlformats.org/drawingml/2006/main" noGrp="1"/>
          </p:cNvSpPr>
          <p:nvPr/>
        </p:nvSpPr>
        <p:spPr>
          <a:xfrm xmlns:a="http://schemas.openxmlformats.org/drawingml/2006/main">
            <a:off x="6477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BC379478-E1AA-49E5-A93D-6AA09015F768}"/>
              </a:ext>
            </a:extLst>
          </p:cNvPr>
          <p:cNvSpPr>
            <a:spLocks xmlns:a="http://schemas.openxmlformats.org/drawingml/2006/main" noGrp="1"/>
          </p:cNvSpPr>
          <p:nvPr/>
        </p:nvSpPr>
        <p:spPr>
          <a:xfrm xmlns:a="http://schemas.openxmlformats.org/drawingml/2006/main">
            <a:off x="6477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Modeler</a:t>
            </a:r>
          </a:p>
        </p:txBody>
      </p:sp>
      <p:sp>
        <p:nvSpPr>
          <p:cNvPr id="7" name="">
            <a:extLst xmlns:a="http://schemas.openxmlformats.org/drawingml/2006/main">
              <a:ext uri="{FF2B5EF4-FFF2-40B4-BE49-F238E27FC236}">
                <a16:creationId xmlns:a16="http://schemas.microsoft.com/office/drawing/2014/main" id="{614B8F53-5D83-4631-807E-FDD9E87D970D}"/>
              </a:ext>
            </a:extLst>
          </p:cNvPr>
          <p:cNvSpPr>
            <a:spLocks xmlns:a="http://schemas.openxmlformats.org/drawingml/2006/main" noGrp="1"/>
          </p:cNvSpPr>
          <p:nvPr/>
        </p:nvSpPr>
        <p:spPr>
          <a:xfrm xmlns:a="http://schemas.openxmlformats.org/drawingml/2006/main">
            <a:off x="6477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Approves grain, keys and history conventions.</a:t>
            </a:r>
          </a:p>
        </p:txBody>
      </p:sp>
      <p:sp>
        <p:nvSpPr>
          <p:cNvPr id="8" name="">
            <a:extLst xmlns:a="http://schemas.openxmlformats.org/drawingml/2006/main">
              <a:ext uri="{FF2B5EF4-FFF2-40B4-BE49-F238E27FC236}">
                <a16:creationId xmlns:a16="http://schemas.microsoft.com/office/drawing/2014/main" id="{4DA75528-8D6E-4510-8C66-40557A92116B}"/>
              </a:ext>
            </a:extLst>
          </p:cNvPr>
          <p:cNvSpPr>
            <a:spLocks xmlns:a="http://schemas.openxmlformats.org/drawingml/2006/main" noGrp="1"/>
          </p:cNvSpPr>
          <p:nvPr/>
        </p:nvSpPr>
        <p:spPr>
          <a:xfrm xmlns:a="http://schemas.openxmlformats.org/drawingml/2006/main">
            <a:off x="34290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28D2ED03-99F1-45D2-A9FC-F845788872B2}"/>
              </a:ext>
            </a:extLst>
          </p:cNvPr>
          <p:cNvSpPr>
            <a:spLocks xmlns:a="http://schemas.openxmlformats.org/drawingml/2006/main" noGrp="1"/>
          </p:cNvSpPr>
          <p:nvPr/>
        </p:nvSpPr>
        <p:spPr>
          <a:xfrm xmlns:a="http://schemas.openxmlformats.org/drawingml/2006/main">
            <a:off x="34290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02</a:t>
            </a:r>
          </a:p>
        </p:txBody>
      </p:sp>
      <p:sp>
        <p:nvSpPr>
          <p:cNvPr id="10" name="">
            <a:extLst xmlns:a="http://schemas.openxmlformats.org/drawingml/2006/main">
              <a:ext uri="{FF2B5EF4-FFF2-40B4-BE49-F238E27FC236}">
                <a16:creationId xmlns:a16="http://schemas.microsoft.com/office/drawing/2014/main" id="{29E3B3BD-4CD7-42ED-99B1-E9DB2673978E}"/>
              </a:ext>
            </a:extLst>
          </p:cNvPr>
          <p:cNvSpPr>
            <a:spLocks xmlns:a="http://schemas.openxmlformats.org/drawingml/2006/main" noGrp="1"/>
          </p:cNvSpPr>
          <p:nvPr/>
        </p:nvSpPr>
        <p:spPr>
          <a:xfrm xmlns:a="http://schemas.openxmlformats.org/drawingml/2006/main">
            <a:off x="34290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Engineer</a:t>
            </a:r>
          </a:p>
        </p:txBody>
      </p:sp>
      <p:sp>
        <p:nvSpPr>
          <p:cNvPr id="11" name="">
            <a:extLst xmlns:a="http://schemas.openxmlformats.org/drawingml/2006/main">
              <a:ext uri="{FF2B5EF4-FFF2-40B4-BE49-F238E27FC236}">
                <a16:creationId xmlns:a16="http://schemas.microsoft.com/office/drawing/2014/main" id="{586A856B-FABE-440C-9B9D-8396DBF6524A}"/>
              </a:ext>
            </a:extLst>
          </p:cNvPr>
          <p:cNvSpPr>
            <a:spLocks xmlns:a="http://schemas.openxmlformats.org/drawingml/2006/main" noGrp="1"/>
          </p:cNvSpPr>
          <p:nvPr/>
        </p:nvSpPr>
        <p:spPr>
          <a:xfrm xmlns:a="http://schemas.openxmlformats.org/drawingml/2006/main">
            <a:off x="34290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Implements the contract and publishes quality status.</a:t>
            </a:r>
          </a:p>
        </p:txBody>
      </p:sp>
      <p:sp>
        <p:nvSpPr>
          <p:cNvPr id="12" name="">
            <a:extLst xmlns:a="http://schemas.openxmlformats.org/drawingml/2006/main">
              <a:ext uri="{FF2B5EF4-FFF2-40B4-BE49-F238E27FC236}">
                <a16:creationId xmlns:a16="http://schemas.microsoft.com/office/drawing/2014/main" id="{1E536EA5-BC04-473A-A437-5E86910D4D1F}"/>
              </a:ext>
            </a:extLst>
          </p:cNvPr>
          <p:cNvSpPr>
            <a:spLocks xmlns:a="http://schemas.openxmlformats.org/drawingml/2006/main" noGrp="1"/>
          </p:cNvSpPr>
          <p:nvPr/>
        </p:nvSpPr>
        <p:spPr>
          <a:xfrm xmlns:a="http://schemas.openxmlformats.org/drawingml/2006/main">
            <a:off x="62103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FF9867EB-DD03-4412-99A2-A666651D310D}"/>
              </a:ext>
            </a:extLst>
          </p:cNvPr>
          <p:cNvSpPr>
            <a:spLocks xmlns:a="http://schemas.openxmlformats.org/drawingml/2006/main" noGrp="1"/>
          </p:cNvSpPr>
          <p:nvPr/>
        </p:nvSpPr>
        <p:spPr>
          <a:xfrm xmlns:a="http://schemas.openxmlformats.org/drawingml/2006/main">
            <a:off x="62103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03</a:t>
            </a:r>
          </a:p>
        </p:txBody>
      </p:sp>
      <p:sp>
        <p:nvSpPr>
          <p:cNvPr id="14" name="">
            <a:extLst xmlns:a="http://schemas.openxmlformats.org/drawingml/2006/main">
              <a:ext uri="{FF2B5EF4-FFF2-40B4-BE49-F238E27FC236}">
                <a16:creationId xmlns:a16="http://schemas.microsoft.com/office/drawing/2014/main" id="{505D9BD9-5500-4D96-90C4-7D29E5FDCBA6}"/>
              </a:ext>
            </a:extLst>
          </p:cNvPr>
          <p:cNvSpPr>
            <a:spLocks xmlns:a="http://schemas.openxmlformats.org/drawingml/2006/main" noGrp="1"/>
          </p:cNvSpPr>
          <p:nvPr/>
        </p:nvSpPr>
        <p:spPr>
          <a:xfrm xmlns:a="http://schemas.openxmlformats.org/drawingml/2006/main">
            <a:off x="62103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Analyst</a:t>
            </a:r>
          </a:p>
        </p:txBody>
      </p:sp>
      <p:sp>
        <p:nvSpPr>
          <p:cNvPr id="15" name="">
            <a:extLst xmlns:a="http://schemas.openxmlformats.org/drawingml/2006/main">
              <a:ext uri="{FF2B5EF4-FFF2-40B4-BE49-F238E27FC236}">
                <a16:creationId xmlns:a16="http://schemas.microsoft.com/office/drawing/2014/main" id="{B192EDBF-5759-43B1-9B6A-957717A15943}"/>
              </a:ext>
            </a:extLst>
          </p:cNvPr>
          <p:cNvSpPr>
            <a:spLocks xmlns:a="http://schemas.openxmlformats.org/drawingml/2006/main" noGrp="1"/>
          </p:cNvSpPr>
          <p:nvPr/>
        </p:nvSpPr>
        <p:spPr>
          <a:xfrm xmlns:a="http://schemas.openxmlformats.org/drawingml/2006/main">
            <a:off x="62103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Uses approved definitions and reports exceptions.</a:t>
            </a:r>
          </a:p>
        </p:txBody>
      </p:sp>
      <p:sp>
        <p:nvSpPr>
          <p:cNvPr id="16" name="">
            <a:extLst xmlns:a="http://schemas.openxmlformats.org/drawingml/2006/main">
              <a:ext uri="{FF2B5EF4-FFF2-40B4-BE49-F238E27FC236}">
                <a16:creationId xmlns:a16="http://schemas.microsoft.com/office/drawing/2014/main" id="{6804B4F3-9438-4A2E-8AA9-3A0E0446FDEB}"/>
              </a:ext>
            </a:extLst>
          </p:cNvPr>
          <p:cNvSpPr>
            <a:spLocks xmlns:a="http://schemas.openxmlformats.org/drawingml/2006/main" noGrp="1"/>
          </p:cNvSpPr>
          <p:nvPr/>
        </p:nvSpPr>
        <p:spPr>
          <a:xfrm xmlns:a="http://schemas.openxmlformats.org/drawingml/2006/main">
            <a:off x="89916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5B24CBB0-0E2F-4740-923F-F0B387059CB9}"/>
              </a:ext>
            </a:extLst>
          </p:cNvPr>
          <p:cNvSpPr>
            <a:spLocks xmlns:a="http://schemas.openxmlformats.org/drawingml/2006/main" noGrp="1"/>
          </p:cNvSpPr>
          <p:nvPr/>
        </p:nvSpPr>
        <p:spPr>
          <a:xfrm xmlns:a="http://schemas.openxmlformats.org/drawingml/2006/main">
            <a:off x="89916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04</a:t>
            </a:r>
          </a:p>
        </p:txBody>
      </p:sp>
      <p:sp>
        <p:nvSpPr>
          <p:cNvPr id="18" name="">
            <a:extLst xmlns:a="http://schemas.openxmlformats.org/drawingml/2006/main">
              <a:ext uri="{FF2B5EF4-FFF2-40B4-BE49-F238E27FC236}">
                <a16:creationId xmlns:a16="http://schemas.microsoft.com/office/drawing/2014/main" id="{B92DB123-27C0-43A7-B48B-DCCBD4536DE5}"/>
              </a:ext>
            </a:extLst>
          </p:cNvPr>
          <p:cNvSpPr>
            <a:spLocks xmlns:a="http://schemas.openxmlformats.org/drawingml/2006/main" noGrp="1"/>
          </p:cNvSpPr>
          <p:nvPr/>
        </p:nvSpPr>
        <p:spPr>
          <a:xfrm xmlns:a="http://schemas.openxmlformats.org/drawingml/2006/main">
            <a:off x="89916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Scientist</a:t>
            </a:r>
          </a:p>
        </p:txBody>
      </p:sp>
      <p:sp>
        <p:nvSpPr>
          <p:cNvPr id="19" name="">
            <a:extLst xmlns:a="http://schemas.openxmlformats.org/drawingml/2006/main">
              <a:ext uri="{FF2B5EF4-FFF2-40B4-BE49-F238E27FC236}">
                <a16:creationId xmlns:a16="http://schemas.microsoft.com/office/drawing/2014/main" id="{103C94CD-5912-46B3-87E6-A9504FC86115}"/>
              </a:ext>
            </a:extLst>
          </p:cNvPr>
          <p:cNvSpPr>
            <a:spLocks xmlns:a="http://schemas.openxmlformats.org/drawingml/2006/main" noGrp="1"/>
          </p:cNvSpPr>
          <p:nvPr/>
        </p:nvSpPr>
        <p:spPr>
          <a:xfrm xmlns:a="http://schemas.openxmlformats.org/drawingml/2006/main">
            <a:off x="89916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Pins the dataset version for reproducible training.</a:t>
            </a:r>
          </a:p>
        </p:txBody>
      </p:sp>
      <p:sp>
        <p:nvSpPr>
          <p:cNvPr id="23" name="">
            <a:extLst xmlns:a="http://schemas.openxmlformats.org/drawingml/2006/main">
              <a:ext uri="{FF2B5EF4-FFF2-40B4-BE49-F238E27FC236}">
                <a16:creationId xmlns:a16="http://schemas.microsoft.com/office/drawing/2014/main" id="{C51487E6-EA08-4674-8E37-F361CA705113}"/>
              </a:ext>
            </a:extLst>
          </p:cNvPr>
          <p:cNvSpPr>
            <a:spLocks xmlns:a="http://schemas.openxmlformats.org/drawingml/2006/main" noGrp="1"/>
          </p:cNvSpPr>
          <p:nvPr/>
        </p:nvSpPr>
        <p:spPr>
          <a:xfrm xmlns:a="http://schemas.openxmlformats.org/drawingml/2006/main">
            <a:off x="647700" y="5953125"/>
            <a:ext cx="10858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D5E1DA"/>
                </a:solidFill>
                <a:latin typeface="Liberation Sans"/>
                <a:ea typeface="Liberation Sans"/>
                <a:cs typeface="Liberation Sans"/>
              </a:defRPr>
            </a:pPr>
            <a:r>
              <a:rPr sz="1500" b="0">
                <a:solidFill>
                  <a:srgbClr val="D5E1DA"/>
                </a:solidFill>
                <a:latin typeface="Liberation Sans"/>
                <a:ea typeface="Liberation Sans"/>
                <a:cs typeface="Liberation Sans"/>
              </a:rPr>
              <a:t>Security: scoped identity, controlled data access and traceable execution at every handoff.</a:t>
            </a:r>
          </a:p>
        </p:txBody>
      </p:sp>
      <p:sp>
        <p:nvSpPr>
          <p:cNvPr id="24" name="">
            <a:extLst xmlns:a="http://schemas.openxmlformats.org/drawingml/2006/main">
              <a:ext uri="{FF2B5EF4-FFF2-40B4-BE49-F238E27FC236}">
                <a16:creationId xmlns:a16="http://schemas.microsoft.com/office/drawing/2014/main" id="{F9757052-8AF9-4779-920A-3003158AA304}"/>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5E1DA"/>
                </a:solidFill>
                <a:latin typeface="Liberation Sans"/>
                <a:ea typeface="Liberation Sans"/>
                <a:cs typeface="Liberation Sans"/>
              </a:defRPr>
            </a:pPr>
            <a:r>
              <a:rPr sz="975" b="0">
                <a:solidFill>
                  <a:srgbClr val="D5E1DA"/>
                </a:solidFill>
                <a:latin typeface="Liberation Sans"/>
                <a:ea typeface="Liberation Sans"/>
                <a:cs typeface="Liberation Sans"/>
              </a:rPr>
              <a:t>GeneData capabilities and proposed workflows. Deployment scope requires validation.</a:t>
            </a:r>
          </a:p>
        </p:txBody>
      </p:sp>
      <p:sp>
        <p:nvSpPr>
          <p:cNvPr id="25" name="">
            <a:extLst xmlns:a="http://schemas.openxmlformats.org/drawingml/2006/main">
              <a:ext uri="{FF2B5EF4-FFF2-40B4-BE49-F238E27FC236}">
                <a16:creationId xmlns:a16="http://schemas.microsoft.com/office/drawing/2014/main" id="{0EFFB8D3-C101-41EC-A50E-C6D0C08B0F20}"/>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5E1DA"/>
                </a:solidFill>
                <a:latin typeface="Liberation Sans"/>
                <a:ea typeface="Liberation Sans"/>
                <a:cs typeface="Liberation Sans"/>
              </a:defRPr>
            </a:pPr>
            <a:r>
              <a:rPr sz="825" b="0">
                <a:solidFill>
                  <a:srgbClr val="D5E1DA"/>
                </a:solidFill>
                <a:latin typeface="Liberation Sans"/>
                <a:ea typeface="Liberation Sans"/>
                <a:cs typeface="Liberation Sans"/>
              </a:rPr>
              <a:t>© 2026 Genellipse Inc. All rights reserved.</a:t>
            </a:r>
          </a:p>
        </p:txBody>
      </p:sp>
      <p:sp>
        <p:nvSpPr>
          <p:cNvPr id="26" name="">
            <a:extLst xmlns:a="http://schemas.openxmlformats.org/drawingml/2006/main">
              <a:ext uri="{FF2B5EF4-FFF2-40B4-BE49-F238E27FC236}">
                <a16:creationId xmlns:a16="http://schemas.microsoft.com/office/drawing/2014/main" id="{632438CE-CF12-42C0-AFA2-ABAECF7D1DA9}"/>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5E1DA"/>
                </a:solidFill>
                <a:latin typeface="Liberation Sans"/>
                <a:ea typeface="Liberation Sans"/>
                <a:cs typeface="Liberation Sans"/>
              </a:defRPr>
            </a:pPr>
            <a:r>
              <a:rPr sz="900" b="0">
                <a:solidFill>
                  <a:srgbClr val="D5E1DA"/>
                </a:solidFill>
                <a:latin typeface="Liberation Sans"/>
                <a:ea typeface="Liberation Sans"/>
                <a:cs typeface="Liberation Sans"/>
              </a:rPr>
              <a:t>20 / 24</a:t>
            </a:r>
          </a:p>
        </p:txBody>
      </p:sp>
    </p:spTree>
    <p:extLst>
      <p:ext uri="{BB962C8B-B14F-4D97-AF65-F5344CB8AC3E}">
        <p14:creationId xmlns:p14="http://schemas.microsoft.com/office/powerpoint/2010/main" val="93746408"/>
      </p:ext>
    </p:extLst>
  </p:cSld>
</p:sld>
</file>

<file path=ppt/slides/slide21.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0ecfd264f74b4b6d"/>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05805E6-BB61-49B2-91B4-A6588B0B639A}"/>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A measurable first delivery</a:t>
            </a:r>
          </a:p>
        </p:txBody>
      </p:sp>
      <p:sp>
        <p:nvSpPr>
          <p:cNvPr id="3" name="">
            <a:extLst xmlns:a="http://schemas.openxmlformats.org/drawingml/2006/main">
              <a:ext uri="{FF2B5EF4-FFF2-40B4-BE49-F238E27FC236}">
                <a16:creationId xmlns:a16="http://schemas.microsoft.com/office/drawing/2014/main" id="{8200992C-5A3F-4265-97E5-31741960A729}"/>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Genellipse scopes an MVP within six weeks around one agreed workflow and its acceptance tests.</a:t>
            </a:r>
          </a:p>
        </p:txBody>
      </p:sp>
      <p:graphicFrame>
        <p:nvGraphicFramePr>
          <p:cNvPr id="11" name=""/>
          <p:cNvGraphicFramePr/>
          <p:nvPr/>
        </p:nvGraphicFramePr>
        <p:xfrm>
          <a:off xmlns:a="http://schemas.openxmlformats.org/drawingml/2006/main" x="647700" y="3048000"/>
          <a:ext xmlns:a="http://schemas.openxmlformats.org/drawingml/2006/main" cx="10858500" cy="3143250"/>
        </p:xfrm>
        <a:graphic xmlns:a="http://schemas.openxmlformats.org/drawingml/2006/main">
          <a:graphicData uri="http://schemas.openxmlformats.org/drawingml/2006/table">
            <a:tbl>
              <a:tblPr/>
              <a:tblGrid>
                <a:gridCol w="2476500"/>
                <a:gridCol w="4191000"/>
                <a:gridCol w="4191000"/>
              </a:tblGrid>
              <a:tr h="628650">
                <a:tc>
                  <a:txBody>
                    <a:bodyPr>
                      <a:noAutofit/>
                    </a:bodyPr>
                    <a:lstStyle/>
                    <a:p>
                      <a:r>
                        <a:rPr sz="1575" b="1">
                          <a:solidFill>
                            <a:srgbClr val="FFFFFF"/>
                          </a:solidFill>
                          <a:latin typeface="Liberation Sans"/>
                          <a:ea typeface="Liberation Sans"/>
                          <a:cs typeface="Liberation Sans"/>
                        </a:rPr>
                        <a:t>Stage</a:t>
                      </a:r>
                    </a:p>
                  </a:txBody>
                  <a:tcPr marL="114300" marR="114300" marT="47625" marB="47625" anchor="ctr">
                    <a:solidFill>
                      <a:srgbClr val="102736"/>
                    </a:solidFill>
                  </a:tcPr>
                </a:tc>
                <a:tc>
                  <a:txBody>
                    <a:bodyPr>
                      <a:noAutofit/>
                    </a:bodyPr>
                    <a:lstStyle/>
                    <a:p>
                      <a:r>
                        <a:rPr sz="1575" b="1">
                          <a:solidFill>
                            <a:srgbClr val="FFFFFF"/>
                          </a:solidFill>
                          <a:latin typeface="Liberation Sans"/>
                          <a:ea typeface="Liberation Sans"/>
                          <a:cs typeface="Liberation Sans"/>
                        </a:rPr>
                        <a:t>Working output</a:t>
                      </a:r>
                    </a:p>
                  </a:txBody>
                  <a:tcPr marL="114300" marR="114300" marT="47625" marB="47625" anchor="ctr">
                    <a:solidFill>
                      <a:srgbClr val="102736"/>
                    </a:solidFill>
                  </a:tcPr>
                </a:tc>
                <a:tc>
                  <a:txBody>
                    <a:bodyPr>
                      <a:noAutofit/>
                    </a:bodyPr>
                    <a:lstStyle/>
                    <a:p>
                      <a:r>
                        <a:rPr sz="1575" b="1">
                          <a:solidFill>
                            <a:srgbClr val="FFFFFF"/>
                          </a:solidFill>
                          <a:latin typeface="Liberation Sans"/>
                          <a:ea typeface="Liberation Sans"/>
                          <a:cs typeface="Liberation Sans"/>
                        </a:rPr>
                        <a:t>Acceptance evidence</a:t>
                      </a:r>
                    </a:p>
                  </a:txBody>
                  <a:tcPr marL="114300" marR="114300" marT="47625" marB="47625" anchor="ctr">
                    <a:solidFill>
                      <a:srgbClr val="102736"/>
                    </a:solidFill>
                  </a:tcPr>
                </a:tc>
              </a:tr>
              <a:tr h="628650">
                <a:tc>
                  <a:txBody>
                    <a:bodyPr>
                      <a:noAutofit/>
                    </a:bodyPr>
                    <a:lstStyle/>
                    <a:p>
                      <a:r>
                        <a:rPr sz="1575" b="1">
                          <a:solidFill>
                            <a:srgbClr val="102736"/>
                          </a:solidFill>
                          <a:latin typeface="Liberation Sans"/>
                          <a:ea typeface="Liberation Sans"/>
                          <a:cs typeface="Liberation Sans"/>
                        </a:rPr>
                        <a:t>Weeks 1–2</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Source contract and baseline profile</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Source access and baseline agreed</a:t>
                      </a:r>
                    </a:p>
                  </a:txBody>
                  <a:tcPr marL="114300" marR="114300" marT="47625" marB="47625" anchor="ctr">
                    <a:solidFill>
                      <a:srgbClr val="FFFFFF"/>
                    </a:solidFill>
                  </a:tcPr>
                </a:tc>
              </a:tr>
              <a:tr h="628650">
                <a:tc>
                  <a:txBody>
                    <a:bodyPr>
                      <a:noAutofit/>
                    </a:bodyPr>
                    <a:lstStyle/>
                    <a:p>
                      <a:r>
                        <a:rPr sz="1575" b="1">
                          <a:solidFill>
                            <a:srgbClr val="102736"/>
                          </a:solidFill>
                          <a:latin typeface="Liberation Sans"/>
                          <a:ea typeface="Liberation Sans"/>
                          <a:cs typeface="Liberation Sans"/>
                        </a:rPr>
                        <a:t>Weeks 3–4</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Working pipeline and exception queue</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Exception and security tests pass</a:t>
                      </a:r>
                    </a:p>
                  </a:txBody>
                  <a:tcPr marL="114300" marR="114300" marT="47625" marB="47625" anchor="ctr">
                    <a:solidFill>
                      <a:srgbClr val="EAEFE8"/>
                    </a:solidFill>
                  </a:tcPr>
                </a:tc>
              </a:tr>
              <a:tr h="628650">
                <a:tc>
                  <a:txBody>
                    <a:bodyPr>
                      <a:noAutofit/>
                    </a:bodyPr>
                    <a:lstStyle/>
                    <a:p>
                      <a:r>
                        <a:rPr sz="1575" b="1">
                          <a:solidFill>
                            <a:srgbClr val="102736"/>
                          </a:solidFill>
                          <a:latin typeface="Liberation Sans"/>
                          <a:ea typeface="Liberation Sans"/>
                          <a:cs typeface="Liberation Sans"/>
                        </a:rPr>
                        <a:t>Weeks 5–6</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Approved data product and recovery runbook</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Replay and reconciliation accepted</a:t>
                      </a:r>
                    </a:p>
                  </a:txBody>
                  <a:tcPr marL="114300" marR="114300" marT="47625" marB="47625" anchor="ctr">
                    <a:solidFill>
                      <a:srgbClr val="FFFFFF"/>
                    </a:solidFill>
                  </a:tcPr>
                </a:tc>
              </a:tr>
              <a:tr h="628650">
                <a:tc>
                  <a:txBody>
                    <a:bodyPr>
                      <a:noAutofit/>
                    </a:bodyPr>
                    <a:lstStyle/>
                    <a:p>
                      <a:r>
                        <a:rPr sz="1575" b="1">
                          <a:solidFill>
                            <a:srgbClr val="102736"/>
                          </a:solidFill>
                          <a:latin typeface="Liberation Sans"/>
                          <a:ea typeface="Liberation Sans"/>
                          <a:cs typeface="Liberation Sans"/>
                        </a:rPr>
                        <a:t>Expansion</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Add sources and consuming teams</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Review value and operating capacity</a:t>
                      </a:r>
                    </a:p>
                  </a:txBody>
                  <a:tcPr marL="114300" marR="114300" marT="47625" marB="47625" anchor="ctr">
                    <a:solidFill>
                      <a:srgbClr val="EAEFE8"/>
                    </a:solidFill>
                  </a:tcPr>
                </a:tc>
              </a:tr>
            </a:tbl>
          </a:graphicData>
        </a:graphic>
      </p:graphicFrame>
      <p:sp>
        <p:nvSpPr>
          <p:cNvPr id="5" name="">
            <a:extLst xmlns:a="http://schemas.openxmlformats.org/drawingml/2006/main">
              <a:ext uri="{FF2B5EF4-FFF2-40B4-BE49-F238E27FC236}">
                <a16:creationId xmlns:a16="http://schemas.microsoft.com/office/drawing/2014/main" id="{8E921DF3-8164-484F-B259-9113F59D10E3}"/>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6" name="">
            <a:extLst xmlns:a="http://schemas.openxmlformats.org/drawingml/2006/main">
              <a:ext uri="{FF2B5EF4-FFF2-40B4-BE49-F238E27FC236}">
                <a16:creationId xmlns:a16="http://schemas.microsoft.com/office/drawing/2014/main" id="{EF47022C-402D-433D-B755-8BA3BB15CA4C}"/>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7" name="">
            <a:extLst xmlns:a="http://schemas.openxmlformats.org/drawingml/2006/main">
              <a:ext uri="{FF2B5EF4-FFF2-40B4-BE49-F238E27FC236}">
                <a16:creationId xmlns:a16="http://schemas.microsoft.com/office/drawing/2014/main" id="{365157FA-F72E-435E-9BAD-B259FF73B1DE}"/>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21 / 24</a:t>
            </a:r>
          </a:p>
        </p:txBody>
      </p:sp>
    </p:spTree>
    <p:extLst>
      <p:ext uri="{BB962C8B-B14F-4D97-AF65-F5344CB8AC3E}">
        <p14:creationId xmlns:p14="http://schemas.microsoft.com/office/powerpoint/2010/main" val="1333781556"/>
      </p:ext>
    </p:extLst>
  </p:cSld>
</p:sld>
</file>

<file path=ppt/slides/slide22.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09ba2b7440754ee8"/>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06602A89-F78A-430C-AA15-90844F0A292A}"/>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Security evidence before scale</a:t>
            </a:r>
          </a:p>
        </p:txBody>
      </p:sp>
      <p:sp>
        <p:nvSpPr>
          <p:cNvPr id="3" name="">
            <a:extLst xmlns:a="http://schemas.openxmlformats.org/drawingml/2006/main">
              <a:ext uri="{FF2B5EF4-FFF2-40B4-BE49-F238E27FC236}">
                <a16:creationId xmlns:a16="http://schemas.microsoft.com/office/drawing/2014/main" id="{F460A6A9-DC97-4161-9723-640D64D3F5E1}"/>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GeneData’s Trust Center makes workload-specific review part of adoption.</a:t>
            </a:r>
          </a:p>
        </p:txBody>
      </p:sp>
      <p:sp>
        <p:nvSpPr>
          <p:cNvPr id="4" name="">
            <a:extLst xmlns:a="http://schemas.openxmlformats.org/drawingml/2006/main">
              <a:ext uri="{FF2B5EF4-FFF2-40B4-BE49-F238E27FC236}">
                <a16:creationId xmlns:a16="http://schemas.microsoft.com/office/drawing/2014/main" id="{05E88787-2516-42A9-A7F3-6C61AD3B9C3C}"/>
              </a:ext>
            </a:extLst>
          </p:cNvPr>
          <p:cNvSpPr>
            <a:spLocks xmlns:a="http://schemas.openxmlformats.org/drawingml/2006/main" noGrp="1"/>
          </p:cNvSpPr>
          <p:nvPr/>
        </p:nvSpPr>
        <p:spPr>
          <a:xfrm xmlns:a="http://schemas.openxmlformats.org/drawingml/2006/main">
            <a:off x="6477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04D5A27A-BC68-4C28-84B0-6AD69F897842}"/>
              </a:ext>
            </a:extLst>
          </p:cNvPr>
          <p:cNvSpPr>
            <a:spLocks xmlns:a="http://schemas.openxmlformats.org/drawingml/2006/main" noGrp="1"/>
          </p:cNvSpPr>
          <p:nvPr/>
        </p:nvSpPr>
        <p:spPr>
          <a:xfrm xmlns:a="http://schemas.openxmlformats.org/drawingml/2006/main">
            <a:off x="6477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Identity and data</a:t>
            </a:r>
          </a:p>
        </p:txBody>
      </p:sp>
      <p:sp>
        <p:nvSpPr>
          <p:cNvPr id="6" name="">
            <a:extLst xmlns:a="http://schemas.openxmlformats.org/drawingml/2006/main">
              <a:ext uri="{FF2B5EF4-FFF2-40B4-BE49-F238E27FC236}">
                <a16:creationId xmlns:a16="http://schemas.microsoft.com/office/drawing/2014/main" id="{A12D9098-7803-4B65-A68C-50B54EA5FA89}"/>
              </a:ext>
            </a:extLst>
          </p:cNvPr>
          <p:cNvSpPr>
            <a:spLocks xmlns:a="http://schemas.openxmlformats.org/drawingml/2006/main" noGrp="1"/>
          </p:cNvSpPr>
          <p:nvPr/>
        </p:nvSpPr>
        <p:spPr>
          <a:xfrm xmlns:a="http://schemas.openxmlformats.org/drawingml/2006/main">
            <a:off x="6477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Validate SSO, role boundaries, row and column controls, encryption and secret ownership against the chosen deployment.</a:t>
            </a:r>
          </a:p>
        </p:txBody>
      </p:sp>
      <p:sp>
        <p:nvSpPr>
          <p:cNvPr id="7" name="">
            <a:extLst xmlns:a="http://schemas.openxmlformats.org/drawingml/2006/main">
              <a:ext uri="{FF2B5EF4-FFF2-40B4-BE49-F238E27FC236}">
                <a16:creationId xmlns:a16="http://schemas.microsoft.com/office/drawing/2014/main" id="{FF9F2DD3-C36D-4776-B46B-6D356D9B2B8B}"/>
              </a:ext>
            </a:extLst>
          </p:cNvPr>
          <p:cNvSpPr>
            <a:spLocks xmlns:a="http://schemas.openxmlformats.org/drawingml/2006/main" noGrp="1"/>
          </p:cNvSpPr>
          <p:nvPr/>
        </p:nvSpPr>
        <p:spPr>
          <a:xfrm xmlns:a="http://schemas.openxmlformats.org/drawingml/2006/main">
            <a:off x="43434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164F792C-F674-4194-8BAD-FE623F64508C}"/>
              </a:ext>
            </a:extLst>
          </p:cNvPr>
          <p:cNvSpPr>
            <a:spLocks xmlns:a="http://schemas.openxmlformats.org/drawingml/2006/main" noGrp="1"/>
          </p:cNvSpPr>
          <p:nvPr/>
        </p:nvSpPr>
        <p:spPr>
          <a:xfrm xmlns:a="http://schemas.openxmlformats.org/drawingml/2006/main">
            <a:off x="43434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AI and operations</a:t>
            </a:r>
          </a:p>
        </p:txBody>
      </p:sp>
      <p:sp>
        <p:nvSpPr>
          <p:cNvPr id="9" name="">
            <a:extLst xmlns:a="http://schemas.openxmlformats.org/drawingml/2006/main">
              <a:ext uri="{FF2B5EF4-FFF2-40B4-BE49-F238E27FC236}">
                <a16:creationId xmlns:a16="http://schemas.microsoft.com/office/drawing/2014/main" id="{1296FE8C-2092-4CA5-98C1-CB9C2EE7F235}"/>
              </a:ext>
            </a:extLst>
          </p:cNvPr>
          <p:cNvSpPr>
            <a:spLocks xmlns:a="http://schemas.openxmlformats.org/drawingml/2006/main" noGrp="1"/>
          </p:cNvSpPr>
          <p:nvPr/>
        </p:nvSpPr>
        <p:spPr>
          <a:xfrm xmlns:a="http://schemas.openxmlformats.org/drawingml/2006/main">
            <a:off x="43434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Agree permitted models, data sent to providers, human approvals, recovery tests and retention responsibilities.</a:t>
            </a:r>
          </a:p>
        </p:txBody>
      </p:sp>
      <p:sp>
        <p:nvSpPr>
          <p:cNvPr id="10" name="">
            <a:extLst xmlns:a="http://schemas.openxmlformats.org/drawingml/2006/main">
              <a:ext uri="{FF2B5EF4-FFF2-40B4-BE49-F238E27FC236}">
                <a16:creationId xmlns:a16="http://schemas.microsoft.com/office/drawing/2014/main" id="{FE686E5D-E3B3-440F-9C5E-E0C1F41462F0}"/>
              </a:ext>
            </a:extLst>
          </p:cNvPr>
          <p:cNvSpPr>
            <a:spLocks xmlns:a="http://schemas.openxmlformats.org/drawingml/2006/main" noGrp="1"/>
          </p:cNvSpPr>
          <p:nvPr/>
        </p:nvSpPr>
        <p:spPr>
          <a:xfrm xmlns:a="http://schemas.openxmlformats.org/drawingml/2006/main">
            <a:off x="80391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906A9DA6-8340-4013-92AB-B2A20A491DAB}"/>
              </a:ext>
            </a:extLst>
          </p:cNvPr>
          <p:cNvSpPr>
            <a:spLocks xmlns:a="http://schemas.openxmlformats.org/drawingml/2006/main" noGrp="1"/>
          </p:cNvSpPr>
          <p:nvPr/>
        </p:nvSpPr>
        <p:spPr>
          <a:xfrm xmlns:a="http://schemas.openxmlformats.org/drawingml/2006/main">
            <a:off x="80391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Assurance status</a:t>
            </a:r>
          </a:p>
        </p:txBody>
      </p:sp>
      <p:sp>
        <p:nvSpPr>
          <p:cNvPr id="12" name="">
            <a:extLst xmlns:a="http://schemas.openxmlformats.org/drawingml/2006/main">
              <a:ext uri="{FF2B5EF4-FFF2-40B4-BE49-F238E27FC236}">
                <a16:creationId xmlns:a16="http://schemas.microsoft.com/office/drawing/2014/main" id="{729D28F9-B8CB-46A2-B0E3-F4DBB0D6B5AD}"/>
              </a:ext>
            </a:extLst>
          </p:cNvPr>
          <p:cNvSpPr>
            <a:spLocks xmlns:a="http://schemas.openxmlformats.org/drawingml/2006/main" noGrp="1"/>
          </p:cNvSpPr>
          <p:nvPr/>
        </p:nvSpPr>
        <p:spPr>
          <a:xfrm xmlns:a="http://schemas.openxmlformats.org/drawingml/2006/main">
            <a:off x="80391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SOC 2 controls are mapped, without an attestation. ISO 27001 certification is not held. Request current control evidence.</a:t>
            </a:r>
          </a:p>
        </p:txBody>
      </p:sp>
      <p:sp>
        <p:nvSpPr>
          <p:cNvPr id="13" name="">
            <a:extLst xmlns:a="http://schemas.openxmlformats.org/drawingml/2006/main">
              <a:ext uri="{FF2B5EF4-FFF2-40B4-BE49-F238E27FC236}">
                <a16:creationId xmlns:a16="http://schemas.microsoft.com/office/drawing/2014/main" id="{68CBA49E-3CB6-45E7-B71B-C186C092764D}"/>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14" name="">
            <a:extLst xmlns:a="http://schemas.openxmlformats.org/drawingml/2006/main">
              <a:ext uri="{FF2B5EF4-FFF2-40B4-BE49-F238E27FC236}">
                <a16:creationId xmlns:a16="http://schemas.microsoft.com/office/drawing/2014/main" id="{A23A5F0D-624D-42D4-9DA3-3A56E0621456}"/>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15" name="">
            <a:extLst xmlns:a="http://schemas.openxmlformats.org/drawingml/2006/main">
              <a:ext uri="{FF2B5EF4-FFF2-40B4-BE49-F238E27FC236}">
                <a16:creationId xmlns:a16="http://schemas.microsoft.com/office/drawing/2014/main" id="{D44715FD-0CD9-4F36-A311-24312ABE57A8}"/>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22 / 24</a:t>
            </a:r>
          </a:p>
        </p:txBody>
      </p:sp>
    </p:spTree>
    <p:extLst>
      <p:ext uri="{BB962C8B-B14F-4D97-AF65-F5344CB8AC3E}">
        <p14:creationId xmlns:p14="http://schemas.microsoft.com/office/powerpoint/2010/main" val="986323423"/>
      </p:ext>
    </p:extLst>
  </p:cSld>
</p:sld>
</file>

<file path=ppt/slides/slide23.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5b311557e70344e4"/>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FFDE5F3-355F-44B5-97EE-FC66BB2D3879}"/>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Product references and example scope</a:t>
            </a:r>
          </a:p>
        </p:txBody>
      </p:sp>
      <p:sp>
        <p:nvSpPr>
          <p:cNvPr id="3" name="">
            <a:extLst xmlns:a="http://schemas.openxmlformats.org/drawingml/2006/main">
              <a:ext uri="{FF2B5EF4-FFF2-40B4-BE49-F238E27FC236}">
                <a16:creationId xmlns:a16="http://schemas.microsoft.com/office/drawing/2014/main" id="{FA0F52BD-C978-4A93-86F6-00BA31CBED45}"/>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Detailed workflows show implementation designs. Numerical examples use synthetic assumptions.</a:t>
            </a:r>
          </a:p>
        </p:txBody>
      </p:sp>
      <p:sp>
        <p:nvSpPr>
          <p:cNvPr id="4" name="">
            <a:extLst xmlns:a="http://schemas.openxmlformats.org/drawingml/2006/main">
              <a:ext uri="{FF2B5EF4-FFF2-40B4-BE49-F238E27FC236}">
                <a16:creationId xmlns:a16="http://schemas.microsoft.com/office/drawing/2014/main" id="{99C5A4B2-7576-4DD0-A798-8DF5B8480937}"/>
              </a:ext>
            </a:extLst>
          </p:cNvPr>
          <p:cNvSpPr>
            <a:spLocks xmlns:a="http://schemas.openxmlformats.org/drawingml/2006/main" noGrp="1"/>
          </p:cNvSpPr>
          <p:nvPr/>
        </p:nvSpPr>
        <p:spPr>
          <a:xfrm xmlns:a="http://schemas.openxmlformats.org/drawingml/2006/main">
            <a:off x="647700" y="3162300"/>
            <a:ext cx="28575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736"/>
                </a:solidFill>
                <a:latin typeface="Liberation Sans"/>
                <a:ea typeface="Liberation Sans"/>
                <a:cs typeface="Liberation Sans"/>
              </a:defRPr>
            </a:pPr>
            <a:r>
              <a:rPr sz="1875" b="1">
                <a:solidFill>
                  <a:srgbClr val="102736"/>
                </a:solidFill>
                <a:latin typeface="Liberation Sans"/>
                <a:ea typeface="Liberation Sans"/>
                <a:cs typeface="Liberation Sans"/>
              </a:rPr>
              <a:t>Platform capabilities</a:t>
            </a:r>
          </a:p>
        </p:txBody>
      </p:sp>
      <p:sp>
        <p:nvSpPr>
          <p:cNvPr id="5" name="">
            <a:extLst xmlns:a="http://schemas.openxmlformats.org/drawingml/2006/main">
              <a:ext uri="{FF2B5EF4-FFF2-40B4-BE49-F238E27FC236}">
                <a16:creationId xmlns:a16="http://schemas.microsoft.com/office/drawing/2014/main" id="{D37D0BE8-584A-4195-9B6B-2F1F95F9E1ED}"/>
              </a:ext>
            </a:extLst>
          </p:cNvPr>
          <p:cNvSpPr>
            <a:spLocks xmlns:a="http://schemas.openxmlformats.org/drawingml/2006/main" noGrp="1"/>
          </p:cNvSpPr>
          <p:nvPr/>
        </p:nvSpPr>
        <p:spPr>
          <a:xfrm xmlns:a="http://schemas.openxmlformats.org/drawingml/2006/main">
            <a:off x="3676650" y="3162300"/>
            <a:ext cx="777240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data.genellipse.ai/product/overview</a:t>
            </a:r>
          </a:p>
        </p:txBody>
      </p:sp>
      <p:sp>
        <p:nvSpPr>
          <p:cNvPr id="6" name="">
            <a:extLst xmlns:a="http://schemas.openxmlformats.org/drawingml/2006/main">
              <a:ext uri="{FF2B5EF4-FFF2-40B4-BE49-F238E27FC236}">
                <a16:creationId xmlns:a16="http://schemas.microsoft.com/office/drawing/2014/main" id="{D61C4193-6E89-4349-BFFD-F60267DAED4E}"/>
              </a:ext>
            </a:extLst>
          </p:cNvPr>
          <p:cNvSpPr>
            <a:spLocks xmlns:a="http://schemas.openxmlformats.org/drawingml/2006/main" noGrp="1"/>
          </p:cNvSpPr>
          <p:nvPr/>
        </p:nvSpPr>
        <p:spPr>
          <a:xfrm xmlns:a="http://schemas.openxmlformats.org/drawingml/2006/main">
            <a:off x="647700" y="3895725"/>
            <a:ext cx="28575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736"/>
                </a:solidFill>
                <a:latin typeface="Liberation Sans"/>
                <a:ea typeface="Liberation Sans"/>
                <a:cs typeface="Liberation Sans"/>
              </a:defRPr>
            </a:pPr>
            <a:r>
              <a:rPr sz="1875" b="1">
                <a:solidFill>
                  <a:srgbClr val="102736"/>
                </a:solidFill>
                <a:latin typeface="Liberation Sans"/>
                <a:ea typeface="Liberation Sans"/>
                <a:cs typeface="Liberation Sans"/>
              </a:rPr>
              <a:t>Role-specific material</a:t>
            </a:r>
          </a:p>
        </p:txBody>
      </p:sp>
      <p:sp>
        <p:nvSpPr>
          <p:cNvPr id="7" name="">
            <a:extLst xmlns:a="http://schemas.openxmlformats.org/drawingml/2006/main">
              <a:ext uri="{FF2B5EF4-FFF2-40B4-BE49-F238E27FC236}">
                <a16:creationId xmlns:a16="http://schemas.microsoft.com/office/drawing/2014/main" id="{D80D8781-3E59-47B7-8FA3-E92AA3145850}"/>
              </a:ext>
            </a:extLst>
          </p:cNvPr>
          <p:cNvSpPr>
            <a:spLocks xmlns:a="http://schemas.openxmlformats.org/drawingml/2006/main" noGrp="1"/>
          </p:cNvSpPr>
          <p:nvPr/>
        </p:nvSpPr>
        <p:spPr>
          <a:xfrm xmlns:a="http://schemas.openxmlformats.org/drawingml/2006/main">
            <a:off x="3676650" y="3895725"/>
            <a:ext cx="777240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data.genellipse.ai/product/data-engineering</a:t>
            </a:r>
          </a:p>
        </p:txBody>
      </p:sp>
      <p:sp>
        <p:nvSpPr>
          <p:cNvPr id="8" name="">
            <a:extLst xmlns:a="http://schemas.openxmlformats.org/drawingml/2006/main">
              <a:ext uri="{FF2B5EF4-FFF2-40B4-BE49-F238E27FC236}">
                <a16:creationId xmlns:a16="http://schemas.microsoft.com/office/drawing/2014/main" id="{C5369452-DFB0-4571-8BE2-D0CDA5B5AA61}"/>
              </a:ext>
            </a:extLst>
          </p:cNvPr>
          <p:cNvSpPr>
            <a:spLocks xmlns:a="http://schemas.openxmlformats.org/drawingml/2006/main" noGrp="1"/>
          </p:cNvSpPr>
          <p:nvPr/>
        </p:nvSpPr>
        <p:spPr>
          <a:xfrm xmlns:a="http://schemas.openxmlformats.org/drawingml/2006/main">
            <a:off x="647700" y="4629150"/>
            <a:ext cx="28575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736"/>
                </a:solidFill>
                <a:latin typeface="Liberation Sans"/>
                <a:ea typeface="Liberation Sans"/>
                <a:cs typeface="Liberation Sans"/>
              </a:defRPr>
            </a:pPr>
            <a:r>
              <a:rPr sz="1875" b="1">
                <a:solidFill>
                  <a:srgbClr val="102736"/>
                </a:solidFill>
                <a:latin typeface="Liberation Sans"/>
                <a:ea typeface="Liberation Sans"/>
                <a:cs typeface="Liberation Sans"/>
              </a:rPr>
              <a:t>Integration readiness</a:t>
            </a:r>
          </a:p>
        </p:txBody>
      </p:sp>
      <p:sp>
        <p:nvSpPr>
          <p:cNvPr id="9" name="">
            <a:extLst xmlns:a="http://schemas.openxmlformats.org/drawingml/2006/main">
              <a:ext uri="{FF2B5EF4-FFF2-40B4-BE49-F238E27FC236}">
                <a16:creationId xmlns:a16="http://schemas.microsoft.com/office/drawing/2014/main" id="{412A5DF5-8474-458D-9177-95C5D9FDDE82}"/>
              </a:ext>
            </a:extLst>
          </p:cNvPr>
          <p:cNvSpPr>
            <a:spLocks xmlns:a="http://schemas.openxmlformats.org/drawingml/2006/main" noGrp="1"/>
          </p:cNvSpPr>
          <p:nvPr/>
        </p:nvSpPr>
        <p:spPr>
          <a:xfrm xmlns:a="http://schemas.openxmlformats.org/drawingml/2006/main">
            <a:off x="3676650" y="4629150"/>
            <a:ext cx="777240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data.genellipse.ai/integrations</a:t>
            </a:r>
          </a:p>
        </p:txBody>
      </p:sp>
      <p:sp>
        <p:nvSpPr>
          <p:cNvPr id="10" name="">
            <a:extLst xmlns:a="http://schemas.openxmlformats.org/drawingml/2006/main">
              <a:ext uri="{FF2B5EF4-FFF2-40B4-BE49-F238E27FC236}">
                <a16:creationId xmlns:a16="http://schemas.microsoft.com/office/drawing/2014/main" id="{C4AD8E1B-092C-4465-9B4C-C9AB5CB7197A}"/>
              </a:ext>
            </a:extLst>
          </p:cNvPr>
          <p:cNvSpPr>
            <a:spLocks xmlns:a="http://schemas.openxmlformats.org/drawingml/2006/main" noGrp="1"/>
          </p:cNvSpPr>
          <p:nvPr/>
        </p:nvSpPr>
        <p:spPr>
          <a:xfrm xmlns:a="http://schemas.openxmlformats.org/drawingml/2006/main">
            <a:off x="647700" y="5362575"/>
            <a:ext cx="28575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736"/>
                </a:solidFill>
                <a:latin typeface="Liberation Sans"/>
                <a:ea typeface="Liberation Sans"/>
                <a:cs typeface="Liberation Sans"/>
              </a:defRPr>
            </a:pPr>
            <a:r>
              <a:rPr sz="1875" b="1">
                <a:solidFill>
                  <a:srgbClr val="102736"/>
                </a:solidFill>
                <a:latin typeface="Liberation Sans"/>
                <a:ea typeface="Liberation Sans"/>
                <a:cs typeface="Liberation Sans"/>
              </a:rPr>
              <a:t>Controls and assurance</a:t>
            </a:r>
          </a:p>
        </p:txBody>
      </p:sp>
      <p:sp>
        <p:nvSpPr>
          <p:cNvPr id="11" name="">
            <a:extLst xmlns:a="http://schemas.openxmlformats.org/drawingml/2006/main">
              <a:ext uri="{FF2B5EF4-FFF2-40B4-BE49-F238E27FC236}">
                <a16:creationId xmlns:a16="http://schemas.microsoft.com/office/drawing/2014/main" id="{1C96FD15-B03C-4A50-AC7B-AE1C66A46237}"/>
              </a:ext>
            </a:extLst>
          </p:cNvPr>
          <p:cNvSpPr>
            <a:spLocks xmlns:a="http://schemas.openxmlformats.org/drawingml/2006/main" noGrp="1"/>
          </p:cNvSpPr>
          <p:nvPr/>
        </p:nvSpPr>
        <p:spPr>
          <a:xfrm xmlns:a="http://schemas.openxmlformats.org/drawingml/2006/main">
            <a:off x="3676650" y="5362575"/>
            <a:ext cx="777240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data.genellipse.ai/trust</a:t>
            </a:r>
          </a:p>
        </p:txBody>
      </p:sp>
      <p:sp>
        <p:nvSpPr>
          <p:cNvPr id="12" name="">
            <a:extLst xmlns:a="http://schemas.openxmlformats.org/drawingml/2006/main">
              <a:ext uri="{FF2B5EF4-FFF2-40B4-BE49-F238E27FC236}">
                <a16:creationId xmlns:a16="http://schemas.microsoft.com/office/drawing/2014/main" id="{41537C1D-DD73-4A19-B3A7-B57FD1B718D4}"/>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13" name="">
            <a:extLst xmlns:a="http://schemas.openxmlformats.org/drawingml/2006/main">
              <a:ext uri="{FF2B5EF4-FFF2-40B4-BE49-F238E27FC236}">
                <a16:creationId xmlns:a16="http://schemas.microsoft.com/office/drawing/2014/main" id="{82F1271B-B5AD-48D1-924E-28262992246B}"/>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14" name="">
            <a:extLst xmlns:a="http://schemas.openxmlformats.org/drawingml/2006/main">
              <a:ext uri="{FF2B5EF4-FFF2-40B4-BE49-F238E27FC236}">
                <a16:creationId xmlns:a16="http://schemas.microsoft.com/office/drawing/2014/main" id="{5ADD35BD-5563-4025-8927-9D3F66731F02}"/>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23 / 24</a:t>
            </a:r>
          </a:p>
        </p:txBody>
      </p:sp>
    </p:spTree>
    <p:extLst>
      <p:ext uri="{BB962C8B-B14F-4D97-AF65-F5344CB8AC3E}">
        <p14:creationId xmlns:p14="http://schemas.microsoft.com/office/powerpoint/2010/main" val="688689081"/>
      </p:ext>
    </p:extLst>
  </p:cSld>
</p:sld>
</file>

<file path=ppt/slides/slide24.xml><?xml version="1.0" encoding="utf-8"?>
<p:sld xmlns:p="http://schemas.openxmlformats.org/presentationml/2006/main">
  <p:cSld>
    <p:bg>
      <p:bgPr>
        <a:solidFill xmlns:a="http://schemas.openxmlformats.org/drawingml/2006/main">
          <a:srgbClr val="102736"/>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1e4ed39f4b614f1f"/>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5bb11083c72d4f5b"/>
          <a:stretch xmlns:a="http://schemas.openxmlformats.org/drawingml/2006/main"/>
        </p:blipFill>
        <p:spPr>
          <a:xfrm xmlns:a="http://schemas.openxmlformats.org/drawingml/2006/main">
            <a:off x="8096250" y="401547"/>
            <a:ext cx="3429000" cy="320856"/>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F27263F0-8B21-41AD-A8F4-CB7EF563A39C}"/>
              </a:ext>
            </a:extLst>
          </p:cNvPr>
          <p:cNvSpPr>
            <a:spLocks xmlns:a="http://schemas.openxmlformats.org/drawingml/2006/main" noGrp="1"/>
          </p:cNvSpPr>
          <p:nvPr/>
        </p:nvSpPr>
        <p:spPr>
          <a:xfrm xmlns:a="http://schemas.openxmlformats.org/drawingml/2006/main">
            <a:off x="619125" y="1638300"/>
            <a:ext cx="10715625" cy="1600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425" b="0">
                <a:solidFill>
                  <a:srgbClr val="F5F3EC"/>
                </a:solidFill>
                <a:latin typeface="Liberation Sans"/>
                <a:ea typeface="Liberation Sans"/>
                <a:cs typeface="Liberation Sans"/>
              </a:defRPr>
            </a:pPr>
            <a:r>
              <a:rPr sz="4425" b="0">
                <a:solidFill>
                  <a:srgbClr val="F5F3EC"/>
                </a:solidFill>
                <a:latin typeface="Liberation Sans"/>
                <a:ea typeface="Liberation Sans"/>
                <a:cs typeface="Liberation Sans"/>
              </a:rPr>
              <a:t>Your next data workflow</a:t>
            </a:r>
          </a:p>
        </p:txBody>
      </p:sp>
      <p:sp>
        <p:nvSpPr>
          <p:cNvPr id="4" name="">
            <a:extLst xmlns:a="http://schemas.openxmlformats.org/drawingml/2006/main">
              <a:ext uri="{FF2B5EF4-FFF2-40B4-BE49-F238E27FC236}">
                <a16:creationId xmlns:a16="http://schemas.microsoft.com/office/drawing/2014/main" id="{3A4B6CD9-8D88-4758-AEDF-C0865CAE11FC}"/>
              </a:ext>
            </a:extLst>
          </p:cNvPr>
          <p:cNvSpPr>
            <a:spLocks xmlns:a="http://schemas.openxmlformats.org/drawingml/2006/main" noGrp="1"/>
          </p:cNvSpPr>
          <p:nvPr/>
        </p:nvSpPr>
        <p:spPr>
          <a:xfrm xmlns:a="http://schemas.openxmlformats.org/drawingml/2006/main">
            <a:off x="647700" y="3524250"/>
            <a:ext cx="962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D5E1DA"/>
                </a:solidFill>
                <a:latin typeface="Liberation Sans"/>
                <a:ea typeface="Liberation Sans"/>
                <a:cs typeface="Liberation Sans"/>
              </a:defRPr>
            </a:pPr>
            <a:r>
              <a:rPr sz="2250" b="0">
                <a:solidFill>
                  <a:srgbClr val="D5E1DA"/>
                </a:solidFill>
                <a:latin typeface="Liberation Sans"/>
                <a:ea typeface="Liberation Sans"/>
                <a:cs typeface="Liberation Sans"/>
              </a:rPr>
              <a:t>Bring the business question, the source systems and the people accountable for the result. Genellipse will help define the architecture, implement the workflow and measure the outcome.</a:t>
            </a:r>
          </a:p>
        </p:txBody>
      </p:sp>
      <p:sp>
        <p:nvSpPr>
          <p:cNvPr id="5" name="">
            <a:extLst xmlns:a="http://schemas.openxmlformats.org/drawingml/2006/main">
              <a:ext uri="{FF2B5EF4-FFF2-40B4-BE49-F238E27FC236}">
                <a16:creationId xmlns:a16="http://schemas.microsoft.com/office/drawing/2014/main" id="{4D30A378-3BAC-4A6D-B60C-9DD3285DF716}"/>
              </a:ext>
            </a:extLst>
          </p:cNvPr>
          <p:cNvSpPr>
            <a:spLocks xmlns:a="http://schemas.openxmlformats.org/drawingml/2006/main" noGrp="1"/>
          </p:cNvSpPr>
          <p:nvPr/>
        </p:nvSpPr>
        <p:spPr>
          <a:xfrm xmlns:a="http://schemas.openxmlformats.org/drawingml/2006/main">
            <a:off x="647700" y="4886325"/>
            <a:ext cx="4953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925" b="0">
                <a:solidFill>
                  <a:srgbClr val="BA935D"/>
                </a:solidFill>
                <a:latin typeface="Liberation Sans"/>
                <a:ea typeface="Liberation Sans"/>
                <a:cs typeface="Liberation Sans"/>
              </a:defRPr>
            </a:pPr>
            <a:r>
              <a:rPr sz="2925" b="0">
                <a:solidFill>
                  <a:srgbClr val="BA935D"/>
                </a:solidFill>
                <a:latin typeface="Liberation Sans"/>
                <a:ea typeface="Liberation Sans"/>
                <a:cs typeface="Liberation Sans"/>
                <a:hlinkClick xmlns:r="http://schemas.openxmlformats.org/officeDocument/2006/relationships" r:id="R71876979e0f246e4"/>
              </a:rPr>
              <a:t>Genellipse.com</a:t>
            </a:r>
          </a:p>
        </p:txBody>
      </p:sp>
      <p:sp>
        <p:nvSpPr>
          <p:cNvPr id="6" name="">
            <a:extLst xmlns:a="http://schemas.openxmlformats.org/drawingml/2006/main">
              <a:ext uri="{FF2B5EF4-FFF2-40B4-BE49-F238E27FC236}">
                <a16:creationId xmlns:a16="http://schemas.microsoft.com/office/drawing/2014/main" id="{2B7217F9-F620-489D-A520-75865ADDC58C}"/>
              </a:ext>
            </a:extLst>
          </p:cNvPr>
          <p:cNvSpPr>
            <a:spLocks xmlns:a="http://schemas.openxmlformats.org/drawingml/2006/main" noGrp="1"/>
          </p:cNvSpPr>
          <p:nvPr/>
        </p:nvSpPr>
        <p:spPr>
          <a:xfrm xmlns:a="http://schemas.openxmlformats.org/drawingml/2006/main">
            <a:off x="6096000" y="4886325"/>
            <a:ext cx="5619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0">
                <a:solidFill>
                  <a:srgbClr val="BA935D"/>
                </a:solidFill>
                <a:latin typeface="Liberation Sans"/>
                <a:ea typeface="Liberation Sans"/>
                <a:cs typeface="Liberation Sans"/>
              </a:defRPr>
            </a:pPr>
            <a:r>
              <a:rPr sz="2700" b="0">
                <a:solidFill>
                  <a:srgbClr val="BA935D"/>
                </a:solidFill>
                <a:latin typeface="Liberation Sans"/>
                <a:ea typeface="Liberation Sans"/>
                <a:cs typeface="Liberation Sans"/>
                <a:hlinkClick xmlns:r="http://schemas.openxmlformats.org/officeDocument/2006/relationships" r:id="R6a64c40bfa6645b0"/>
              </a:rPr>
              <a:t>info@genellipse.com</a:t>
            </a:r>
          </a:p>
        </p:txBody>
      </p:sp>
      <p:sp>
        <p:nvSpPr>
          <p:cNvPr id="7" name="">
            <a:extLst xmlns:a="http://schemas.openxmlformats.org/drawingml/2006/main">
              <a:ext uri="{FF2B5EF4-FFF2-40B4-BE49-F238E27FC236}">
                <a16:creationId xmlns:a16="http://schemas.microsoft.com/office/drawing/2014/main" id="{30A19353-2D55-43A6-85F0-708DECC2CBC6}"/>
              </a:ext>
            </a:extLst>
          </p:cNvPr>
          <p:cNvSpPr>
            <a:spLocks xmlns:a="http://schemas.openxmlformats.org/drawingml/2006/main" noGrp="1"/>
          </p:cNvSpPr>
          <p:nvPr/>
        </p:nvSpPr>
        <p:spPr>
          <a:xfrm xmlns:a="http://schemas.openxmlformats.org/drawingml/2006/main">
            <a:off x="647700" y="5610225"/>
            <a:ext cx="3429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BA935D"/>
                </a:solidFill>
                <a:latin typeface="Liberation Sans"/>
                <a:ea typeface="Liberation Sans"/>
                <a:cs typeface="Liberation Sans"/>
              </a:defRPr>
            </a:pPr>
            <a:r>
              <a:rPr sz="2100" b="0">
                <a:solidFill>
                  <a:srgbClr val="BA935D"/>
                </a:solidFill>
                <a:latin typeface="Liberation Sans"/>
                <a:ea typeface="Liberation Sans"/>
                <a:cs typeface="Liberation Sans"/>
                <a:hlinkClick xmlns:r="http://schemas.openxmlformats.org/officeDocument/2006/relationships" r:id="R755ce4969f934a07"/>
              </a:rPr>
              <a:t>data.genellipse.ai</a:t>
            </a:r>
          </a:p>
        </p:txBody>
      </p:sp>
      <p:sp>
        <p:nvSpPr>
          <p:cNvPr id="8" name="">
            <a:extLst xmlns:a="http://schemas.openxmlformats.org/drawingml/2006/main">
              <a:ext uri="{FF2B5EF4-FFF2-40B4-BE49-F238E27FC236}">
                <a16:creationId xmlns:a16="http://schemas.microsoft.com/office/drawing/2014/main" id="{C4BD8DA7-7B08-4B78-9A30-BCAA635ADA48}"/>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5E1DA"/>
                </a:solidFill>
                <a:latin typeface="Liberation Sans"/>
                <a:ea typeface="Liberation Sans"/>
                <a:cs typeface="Liberation Sans"/>
              </a:defRPr>
            </a:pPr>
            <a:r>
              <a:rPr sz="975" b="0">
                <a:solidFill>
                  <a:srgbClr val="D5E1DA"/>
                </a:solidFill>
                <a:latin typeface="Liberation Sans"/>
                <a:ea typeface="Liberation Sans"/>
                <a:cs typeface="Liberation Sans"/>
              </a:rPr>
              <a:t>GeneData capabilities and proposed workflows. Deployment scope requires validation.</a:t>
            </a:r>
          </a:p>
        </p:txBody>
      </p:sp>
      <p:sp>
        <p:nvSpPr>
          <p:cNvPr id="9" name="">
            <a:extLst xmlns:a="http://schemas.openxmlformats.org/drawingml/2006/main">
              <a:ext uri="{FF2B5EF4-FFF2-40B4-BE49-F238E27FC236}">
                <a16:creationId xmlns:a16="http://schemas.microsoft.com/office/drawing/2014/main" id="{AF1174F7-E22F-4807-A5F9-753DF30913C4}"/>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5E1DA"/>
                </a:solidFill>
                <a:latin typeface="Liberation Sans"/>
                <a:ea typeface="Liberation Sans"/>
                <a:cs typeface="Liberation Sans"/>
              </a:defRPr>
            </a:pPr>
            <a:r>
              <a:rPr sz="825" b="0">
                <a:solidFill>
                  <a:srgbClr val="D5E1DA"/>
                </a:solidFill>
                <a:latin typeface="Liberation Sans"/>
                <a:ea typeface="Liberation Sans"/>
                <a:cs typeface="Liberation Sans"/>
              </a:rPr>
              <a:t>© 2026 Genellipse Inc. All rights reserved.</a:t>
            </a:r>
          </a:p>
        </p:txBody>
      </p:sp>
      <p:sp>
        <p:nvSpPr>
          <p:cNvPr id="10" name="">
            <a:extLst xmlns:a="http://schemas.openxmlformats.org/drawingml/2006/main">
              <a:ext uri="{FF2B5EF4-FFF2-40B4-BE49-F238E27FC236}">
                <a16:creationId xmlns:a16="http://schemas.microsoft.com/office/drawing/2014/main" id="{365FD084-BB89-4C1B-B2B3-558777B2BFB6}"/>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5E1DA"/>
                </a:solidFill>
                <a:latin typeface="Liberation Sans"/>
                <a:ea typeface="Liberation Sans"/>
                <a:cs typeface="Liberation Sans"/>
              </a:defRPr>
            </a:pPr>
            <a:r>
              <a:rPr sz="900" b="0">
                <a:solidFill>
                  <a:srgbClr val="D5E1DA"/>
                </a:solidFill>
                <a:latin typeface="Liberation Sans"/>
                <a:ea typeface="Liberation Sans"/>
                <a:cs typeface="Liberation Sans"/>
              </a:rPr>
              <a:t>24 / 24</a:t>
            </a:r>
          </a:p>
        </p:txBody>
      </p:sp>
    </p:spTree>
    <p:extLst>
      <p:ext uri="{BB962C8B-B14F-4D97-AF65-F5344CB8AC3E}">
        <p14:creationId xmlns:p14="http://schemas.microsoft.com/office/powerpoint/2010/main" val="1178068651"/>
      </p:ext>
    </p:extLst>
  </p:cSld>
</p:sld>
</file>

<file path=ppt/theme/theme1.xml><?xml version="1.0" encoding="utf-8"?>
<a:theme xmlns:a="http://schemas.openxmlformats.org/drawingml/2006/main" name="ChatGPT">
  <a:themeElements>
    <a:clrScheme name="GeneData">
      <a:dk1>
        <a:srgbClr val="000000"/>
      </a:dk1>
      <a:lt1>
        <a:srgbClr val="FFFFFF"/>
      </a:lt1>
      <a:dk2>
        <a:srgbClr val="102736"/>
      </a:dk2>
      <a:lt2>
        <a:srgbClr val="F5F3EC"/>
      </a:lt2>
      <a:accent1>
        <a:srgbClr val="087C72"/>
      </a:accent1>
      <a:accent2>
        <a:srgbClr val="BA935D"/>
      </a:accent2>
      <a:accent3>
        <a:srgbClr val="526EA0"/>
      </a:accent3>
      <a:accent4>
        <a:srgbClr val="A95342"/>
      </a:accent4>
      <a:accent5>
        <a:srgbClr val="688A7C"/>
      </a:accent5>
      <a:accent6>
        <a:srgbClr val="D5E1DA"/>
      </a:accent6>
      <a:hlink>
        <a:srgbClr val="D1B37E"/>
      </a:hlink>
      <a:folHlink>
        <a:srgbClr val="D1B37E"/>
      </a:folHlink>
    </a:clrScheme>
    <a:fontScheme name="">
      <a:majorFont>
        <a:latin typeface="Aptos"/>
        <a:ea typeface=""/>
        <a:cs typeface=""/>
      </a:majorFont>
      <a:minorFont>
        <a:latin typeface="Aptos"/>
        <a:ea typeface=""/>
        <a:cs typeface=""/>
      </a:minorFont>
    </a:fontScheme>
    <a:fmtScheme name="GeneData">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2026-09-27T22:13:59.3540000Z</dcterms:created>
  <dcterms:modified xsi:type="dcterms:W3CDTF">2026-09-27T22:13:59.3540000Z</dcterms:modified>
</coreProperties>
</file>