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charts/chart2.xml" ContentType="application/vnd.openxmlformats-officedocument.drawingml.chart+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eec1f3c9f974e5e" /><Relationship Type="http://schemas.openxmlformats.org/officeDocument/2006/relationships/extended-properties" Target="/docProps/app.xml" Id="R439e297aedd44798" /><Relationship Type="http://schemas.openxmlformats.org/officeDocument/2006/relationships/officeDocument" Target="/ppt/presentation.xml" Id="R23cc92f860064fce" /></Relationships>
</file>

<file path=ppt/presentation.xml><?xml version="1.0" encoding="utf-8"?>
<p:presentation xmlns:p="http://schemas.openxmlformats.org/presentationml/2006/main">
  <p:sldMasterIdLst>
    <p:sldMasterId xmlns:r="http://schemas.openxmlformats.org/officeDocument/2006/relationships" id="2147483648" r:id="R9ffa2e972e5744f5"/>
  </p:sldMasterIdLst>
  <p:notesMasterIdLst>
    <p:notesMasterId xmlns:r="http://schemas.openxmlformats.org/officeDocument/2006/relationships" r:id="R960bb4e709374755"/>
  </p:notesMasterIdLst>
  <p:sldIdLst>
    <p:sldId xmlns:r="http://schemas.openxmlformats.org/officeDocument/2006/relationships" id="256" r:id="R84cd2cd020ab4a5c"/>
    <p:sldId xmlns:r="http://schemas.openxmlformats.org/officeDocument/2006/relationships" id="257" r:id="R0615efc8c72d4ba2"/>
    <p:sldId xmlns:r="http://schemas.openxmlformats.org/officeDocument/2006/relationships" id="258" r:id="R27f7fb4d740f4c1f"/>
    <p:sldId xmlns:r="http://schemas.openxmlformats.org/officeDocument/2006/relationships" id="259" r:id="R364a414823834a7a"/>
    <p:sldId xmlns:r="http://schemas.openxmlformats.org/officeDocument/2006/relationships" id="260" r:id="R23f5d164d85344ff"/>
    <p:sldId xmlns:r="http://schemas.openxmlformats.org/officeDocument/2006/relationships" id="261" r:id="R6a7ca0405aba496c"/>
    <p:sldId xmlns:r="http://schemas.openxmlformats.org/officeDocument/2006/relationships" id="262" r:id="Rfaea398a27d64ed9"/>
    <p:sldId xmlns:r="http://schemas.openxmlformats.org/officeDocument/2006/relationships" id="263" r:id="R125d887a1442460e"/>
    <p:sldId xmlns:r="http://schemas.openxmlformats.org/officeDocument/2006/relationships" id="264" r:id="Rbcbde354099c4dd7"/>
    <p:sldId xmlns:r="http://schemas.openxmlformats.org/officeDocument/2006/relationships" id="265" r:id="R8e7854113c8241c4"/>
    <p:sldId xmlns:r="http://schemas.openxmlformats.org/officeDocument/2006/relationships" id="266" r:id="R042adcbac93c4014"/>
    <p:sldId xmlns:r="http://schemas.openxmlformats.org/officeDocument/2006/relationships" id="267" r:id="R7404ed27c4f84365"/>
    <p:sldId xmlns:r="http://schemas.openxmlformats.org/officeDocument/2006/relationships" id="268" r:id="R8a3db9a8a78f4603"/>
    <p:sldId xmlns:r="http://schemas.openxmlformats.org/officeDocument/2006/relationships" id="269" r:id="Re2d6d736e4e54184"/>
    <p:sldId xmlns:r="http://schemas.openxmlformats.org/officeDocument/2006/relationships" id="270" r:id="R223ea368233a4dff"/>
    <p:sldId xmlns:r="http://schemas.openxmlformats.org/officeDocument/2006/relationships" id="271" r:id="Rb287c5e1a45347c4"/>
    <p:sldId xmlns:r="http://schemas.openxmlformats.org/officeDocument/2006/relationships" id="272" r:id="Re9d263cb486c45e7"/>
    <p:sldId xmlns:r="http://schemas.openxmlformats.org/officeDocument/2006/relationships" id="273" r:id="R52b43aa0eceb4837"/>
    <p:sldId xmlns:r="http://schemas.openxmlformats.org/officeDocument/2006/relationships" id="274" r:id="R2fbf35b303694ab3"/>
    <p:sldId xmlns:r="http://schemas.openxmlformats.org/officeDocument/2006/relationships" id="275" r:id="Rccff64a8deb14a78"/>
    <p:sldId xmlns:r="http://schemas.openxmlformats.org/officeDocument/2006/relationships" id="276" r:id="Rc828aae9f17540d8"/>
    <p:sldId xmlns:r="http://schemas.openxmlformats.org/officeDocument/2006/relationships" id="277" r:id="R19268f50970d43a2"/>
    <p:sldId xmlns:r="http://schemas.openxmlformats.org/officeDocument/2006/relationships" id="278" r:id="R9217054f99594fe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e817cb53814a48" /><Relationship Type="http://schemas.openxmlformats.org/officeDocument/2006/relationships/slideMaster" Target="/ppt/slideMasters/slideMaster1.xml" Id="R9ffa2e972e5744f5" /><Relationship Type="http://schemas.openxmlformats.org/officeDocument/2006/relationships/notesMaster" Target="/ppt/notesMasters/notesMaster1.xml" Id="R960bb4e709374755" /><Relationship Type="http://schemas.openxmlformats.org/officeDocument/2006/relationships/presProps" Target="/ppt/presProps.xml" Id="Rf493d36a495e4f20" /><Relationship Type="http://schemas.openxmlformats.org/officeDocument/2006/relationships/tableStyles" Target="/ppt/tableStyles.xml" Id="R4d438bc1f6334f70" /><Relationship Type="http://schemas.openxmlformats.org/officeDocument/2006/relationships/slide" Target="/ppt/slides/slide1.xml" Id="R84cd2cd020ab4a5c" /><Relationship Type="http://schemas.openxmlformats.org/officeDocument/2006/relationships/slide" Target="/ppt/slides/slide2.xml" Id="R0615efc8c72d4ba2" /><Relationship Type="http://schemas.openxmlformats.org/officeDocument/2006/relationships/slide" Target="/ppt/slides/slide3.xml" Id="R27f7fb4d740f4c1f" /><Relationship Type="http://schemas.openxmlformats.org/officeDocument/2006/relationships/slide" Target="/ppt/slides/slide4.xml" Id="R364a414823834a7a" /><Relationship Type="http://schemas.openxmlformats.org/officeDocument/2006/relationships/slide" Target="/ppt/slides/slide5.xml" Id="R23f5d164d85344ff" /><Relationship Type="http://schemas.openxmlformats.org/officeDocument/2006/relationships/slide" Target="/ppt/slides/slide6.xml" Id="R6a7ca0405aba496c" /><Relationship Type="http://schemas.openxmlformats.org/officeDocument/2006/relationships/slide" Target="/ppt/slides/slide7.xml" Id="Rfaea398a27d64ed9" /><Relationship Type="http://schemas.openxmlformats.org/officeDocument/2006/relationships/slide" Target="/ppt/slides/slide8.xml" Id="R125d887a1442460e" /><Relationship Type="http://schemas.openxmlformats.org/officeDocument/2006/relationships/slide" Target="/ppt/slides/slide9.xml" Id="Rbcbde354099c4dd7" /><Relationship Type="http://schemas.openxmlformats.org/officeDocument/2006/relationships/slide" Target="/ppt/slides/slide10.xml" Id="R8e7854113c8241c4" /><Relationship Type="http://schemas.openxmlformats.org/officeDocument/2006/relationships/slide" Target="/ppt/slides/slide11.xml" Id="R042adcbac93c4014" /><Relationship Type="http://schemas.openxmlformats.org/officeDocument/2006/relationships/slide" Target="/ppt/slides/slide12.xml" Id="R7404ed27c4f84365" /><Relationship Type="http://schemas.openxmlformats.org/officeDocument/2006/relationships/slide" Target="/ppt/slides/slide13.xml" Id="R8a3db9a8a78f4603" /><Relationship Type="http://schemas.openxmlformats.org/officeDocument/2006/relationships/slide" Target="/ppt/slides/slide14.xml" Id="Re2d6d736e4e54184" /><Relationship Type="http://schemas.openxmlformats.org/officeDocument/2006/relationships/slide" Target="/ppt/slides/slide15.xml" Id="R223ea368233a4dff" /><Relationship Type="http://schemas.openxmlformats.org/officeDocument/2006/relationships/slide" Target="/ppt/slides/slide16.xml" Id="Rb287c5e1a45347c4" /><Relationship Type="http://schemas.openxmlformats.org/officeDocument/2006/relationships/slide" Target="/ppt/slides/slide17.xml" Id="Re9d263cb486c45e7" /><Relationship Type="http://schemas.openxmlformats.org/officeDocument/2006/relationships/slide" Target="/ppt/slides/slide18.xml" Id="R52b43aa0eceb4837" /><Relationship Type="http://schemas.openxmlformats.org/officeDocument/2006/relationships/slide" Target="/ppt/slides/slide19.xml" Id="R2fbf35b303694ab3" /><Relationship Type="http://schemas.openxmlformats.org/officeDocument/2006/relationships/slide" Target="/ppt/slides/slide20.xml" Id="Rccff64a8deb14a78" /><Relationship Type="http://schemas.openxmlformats.org/officeDocument/2006/relationships/slide" Target="/ppt/slides/slide21.xml" Id="Rc828aae9f17540d8" /><Relationship Type="http://schemas.openxmlformats.org/officeDocument/2006/relationships/slide" Target="/ppt/slides/slide22.xml" Id="R19268f50970d43a2" /><Relationship Type="http://schemas.openxmlformats.org/officeDocument/2006/relationships/slide" Target="/ppt/slides/slide23.xml" Id="R9217054f99594f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efdd0a7fe54f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663a0e9b5645f3" /><Relationship Type="http://schemas.openxmlformats.org/officeDocument/2006/relationships/notesMaster" Target="/ppt/notesMasters/notesMaster1.xml" Id="Rbf36bc9cbafe4e76" /></Relationships>
</file>

<file path=ppt/notesSlides/_rels/notesSlide2.xml.rels>&#65279;<?xml version="1.0" encoding="utf-8"?><Relationships xmlns="http://schemas.openxmlformats.org/package/2006/relationships"><Relationship Type="http://schemas.openxmlformats.org/officeDocument/2006/relationships/slide" Target="/ppt/slides/slide2.xml" Id="R4fffd1cc60014038" /><Relationship Type="http://schemas.openxmlformats.org/officeDocument/2006/relationships/notesMaster" Target="/ppt/notesMasters/notesMaster1.xml" Id="R9f0eb8ac97294adf" /></Relationships>
</file>

<file path=ppt/notesSlides/_rels/notesSlide3.xml.rels>&#65279;<?xml version="1.0" encoding="utf-8"?><Relationships xmlns="http://schemas.openxmlformats.org/package/2006/relationships"><Relationship Type="http://schemas.openxmlformats.org/officeDocument/2006/relationships/slide" Target="/ppt/slides/slide3.xml" Id="Rec7c28cf2b8645b3" /><Relationship Type="http://schemas.openxmlformats.org/officeDocument/2006/relationships/notesMaster" Target="/ppt/notesMasters/notesMaster1.xml" Id="Rd66ec7a7b75b47a2" /></Relationships>
</file>

<file path=ppt/notesSlides/_rels/notesSlide4.xml.rels>&#65279;<?xml version="1.0" encoding="utf-8"?><Relationships xmlns="http://schemas.openxmlformats.org/package/2006/relationships"><Relationship Type="http://schemas.openxmlformats.org/officeDocument/2006/relationships/slide" Target="/ppt/slides/slide4.xml" Id="R1bed6dc1dee141d4" /><Relationship Type="http://schemas.openxmlformats.org/officeDocument/2006/relationships/notesMaster" Target="/ppt/notesMasters/notesMaster1.xml" Id="R717e201248814c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8071fd34074937" /><Relationship Type="http://schemas.openxmlformats.org/officeDocument/2006/relationships/notesMaster" Target="/ppt/notesMasters/notesMaster1.xml" Id="R5d7bf84dafd444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54c886052a444a4" /><Relationship Type="http://schemas.openxmlformats.org/officeDocument/2006/relationships/notesMaster" Target="/ppt/notesMasters/notesMaster1.xml" Id="R736cc3868a4544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8ca3fed2ef35427a" /><Relationship Type="http://schemas.openxmlformats.org/officeDocument/2006/relationships/notesMaster" Target="/ppt/notesMasters/notesMaster1.xml" Id="Recf9bf59775844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4ee2368420434489" /><Relationship Type="http://schemas.openxmlformats.org/officeDocument/2006/relationships/notesMaster" Target="/ppt/notesMasters/notesMaster1.xml" Id="R436bfce9d981481d"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4c3958768445d4" /><Relationship Type="http://schemas.openxmlformats.org/officeDocument/2006/relationships/notesMaster" Target="/ppt/notesMasters/notesMaster1.xml" Id="R6144cecb2f8a46b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67d842913a4570" /><Relationship Type="http://schemas.openxmlformats.org/officeDocument/2006/relationships/notesMaster" Target="/ppt/notesMasters/notesMaster1.xml" Id="R8cd8693d520346e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3965a9cbba4118" /><Relationship Type="http://schemas.openxmlformats.org/officeDocument/2006/relationships/notesMaster" Target="/ppt/notesMasters/notesMaster1.xml" Id="Raf5610a0edd742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45b65722a9542eb" /><Relationship Type="http://schemas.openxmlformats.org/officeDocument/2006/relationships/notesMaster" Target="/ppt/notesMasters/notesMaster1.xml" Id="Ree208748b5ee49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e0398b4f4040b4" /><Relationship Type="http://schemas.openxmlformats.org/officeDocument/2006/relationships/notesMaster" Target="/ppt/notesMasters/notesMaster1.xml" Id="R1ad2eb27476d433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40ea4a73e4042de" /><Relationship Type="http://schemas.openxmlformats.org/officeDocument/2006/relationships/notesMaster" Target="/ppt/notesMasters/notesMaster1.xml" Id="R02f4ebd520d54b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4ac759d215f4199" /><Relationship Type="http://schemas.openxmlformats.org/officeDocument/2006/relationships/notesMaster" Target="/ppt/notesMasters/notesMaster1.xml" Id="R0518e027bba5455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4771a791fb14785" /><Relationship Type="http://schemas.openxmlformats.org/officeDocument/2006/relationships/notesMaster" Target="/ppt/notesMasters/notesMaster1.xml" Id="Rb2de06262b15451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673b7508fd4231" /><Relationship Type="http://schemas.openxmlformats.org/officeDocument/2006/relationships/notesMaster" Target="/ppt/notesMasters/notesMaster1.xml" Id="R944eeaab804b4be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9e3d615541848ca" /><Relationship Type="http://schemas.openxmlformats.org/officeDocument/2006/relationships/notesMaster" Target="/ppt/notesMasters/notesMaster1.xml" Id="Rb25b1b0224674ba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49a69e1a84e4adc" /><Relationship Type="http://schemas.openxmlformats.org/officeDocument/2006/relationships/notesMaster" Target="/ppt/notesMasters/notesMaster1.xml" Id="R4f499a0bbe98489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e8089114ba94ca5" /><Relationship Type="http://schemas.openxmlformats.org/officeDocument/2006/relationships/notesMaster" Target="/ppt/notesMasters/notesMaster1.xml" Id="Re045fff009ab40e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81ae54ae0f54a6b" /><Relationship Type="http://schemas.openxmlformats.org/officeDocument/2006/relationships/notesMaster" Target="/ppt/notesMasters/notesMaster1.xml" Id="R486a3bb910bb4e6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7871142c87c429b" /><Relationship Type="http://schemas.openxmlformats.org/officeDocument/2006/relationships/notesMaster" Target="/ppt/notesMasters/notesMaster1.xml" Id="R541aec4d97fb466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1643ba6b8064169" /><Relationship Type="http://schemas.openxmlformats.org/officeDocument/2006/relationships/notesMaster" Target="/ppt/notesMasters/notesMaster1.xml" Id="Reb413488b0ef4e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Trusted metrics and explainable decisions</a:t>
            </a:r>
          </a:p>
          <a:p xmlns:a="http://schemas.openxmlformats.org/drawingml/2006/main">
            <a:r>
              <a:t>Business analysis with shared definitions and source evidence.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report is only as dependable as its definitions and joins.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margin investigation connects detailed records to an accountable business decision.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the commercial team sees higher sales but lower contribution margin.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analyst and business owner approve meaning before publishing the dashboard.</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many-to-many join can create a convincing but incorrect total.</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GeneCatalog definitions and Cortex SQL connect the question to its evidence.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example: contribution margin rates differ even when sales grow.</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values in thousands of currency units. Each channel uses the same agreed cost definition.</a:t>
            </a:r>
          </a:p>
          <a:p xmlns:a="http://schemas.openxmlformats.org/drawingml/2006/main">
            <a:r>
              <a:t/>
            </a:r>
          </a:p>
          <a:p xmlns:a="http://schemas.openxmlformats.org/drawingml/2006/main">
            <a:r>
              <a:t>Synthetic teaching data. Contribution = net revenue − variable costs. Overall margin uses revenue-weighted values.</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becomes actionable when the analyst can explain the records behind it.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 describes natural-language queries over a shared semantic layer.</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report exposes what is missing instead of disguising it as a complete answer.</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Access to a chart does not imply permission to export the underlying records.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Reporting automates recurring preparation while retaining financial review.</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implementation: explain deposit and lending movements across business units.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implementation: investigate premium, policy retention and claims movements.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Illustration: 30 monthly reports reduce preparation from 5 to 2 hours per report.</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economics include time realisation and the complete incremental cost.</a:t>
            </a:r>
          </a:p>
          <a:p xmlns:a="http://schemas.openxmlformats.org/drawingml/2006/main">
            <a:r>
              <a:t/>
            </a:r>
          </a:p>
          <a:p xmlns:a="http://schemas.openxmlformats.org/drawingml/2006/main">
            <a:r>
              <a:t>Illustrative planning model, not a customer result or GeneData quote. Released hours represent capacity.</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finance changes the approved treatment of returns.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scopes an MVP within six weeks around one agreed workflow and its acceptance tests.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GeneData’s Trust Center makes workload-specific review part of adoption.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accessed 27 September 2026. The platform pages describe the offering. Integration status and security commitments must be confirmed for the selected deployment. Proposed use cases and synthetic metrics are not assertions of a customer deployment or a performance guarantee.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the business question, the source systems and the people accountable for the result. Genellipse will help define the architecture, implement the workflow and measure the outcome.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https://data.genellipse.ai/product/business-intelligence</a:t>
            </a:r>
          </a:p>
          <a:p xmlns:a="http://schemas.openxmlformats.org/drawingml/2006/main">
            <a:r>
              <a:t>https://data.genellipse.ai/product/data-warehousing</a:t>
            </a:r>
          </a:p>
          <a:p xmlns:a="http://schemas.openxmlformats.org/drawingml/2006/main">
            <a:r>
              <a:t>https://data.genellipse.ai/product/data-management</a:t>
            </a:r>
          </a:p>
          <a:p xmlns:a="http://schemas.openxmlformats.org/drawingml/2006/main">
            <a:r>
              <a:t>https://data.genellipse.ai/product/governance</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08fe734a51422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76bdd5b5144e5d" /><Relationship Type="http://schemas.openxmlformats.org/officeDocument/2006/relationships/slideLayout" Target="/ppt/slideLayouts/slideLayout1.xml" Id="Rf7a2bec34dd7460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a2bec34dd7460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47d749db23e4bad" /><Relationship Type="http://schemas.openxmlformats.org/officeDocument/2006/relationships/image" Target="/ppt/media/image.jpeg" Id="R25eb2b2a30084c3a" /><Relationship Type="http://schemas.openxmlformats.org/officeDocument/2006/relationships/image" Target="/ppt/media/image.png" Id="R2bdee6edb80b456f" /><Relationship Type="http://schemas.openxmlformats.org/officeDocument/2006/relationships/notesSlide" Target="/ppt/notesSlides/notesSlide1.xml" Id="R5e34b4433c6f47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27af3dee5e94f1b" /><Relationship Type="http://schemas.openxmlformats.org/officeDocument/2006/relationships/image" Target="/ppt/media/image2.png" Id="R225a695dd21d4a62" /><Relationship Type="http://schemas.openxmlformats.org/officeDocument/2006/relationships/notesSlide" Target="/ppt/notesSlides/notesSlide2.xml" Id="R7ef2675022a8486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fa40eb344584091" /><Relationship Type="http://schemas.openxmlformats.org/officeDocument/2006/relationships/image" Target="/ppt/media/image3.png" Id="R3895b48472744814" /><Relationship Type="http://schemas.openxmlformats.org/officeDocument/2006/relationships/notesSlide" Target="/ppt/notesSlides/notesSlide3.xml" Id="Rdbb2a973587f476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b84ef75bb5041f5" /><Relationship Type="http://schemas.openxmlformats.org/officeDocument/2006/relationships/image" Target="/ppt/media/image4.png" Id="Rfd50a1a128e34cf9" /><Relationship Type="http://schemas.openxmlformats.org/officeDocument/2006/relationships/notesSlide" Target="/ppt/notesSlides/notesSlide4.xml" Id="R6b1914d6db44468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c28a5fd125a48b5" /><Relationship Type="http://schemas.openxmlformats.org/officeDocument/2006/relationships/image" Target="/ppt/media/image5.png" Id="R21b5b08a432146de" /><Relationship Type="http://schemas.openxmlformats.org/officeDocument/2006/relationships/notesSlide" Target="/ppt/notesSlides/notesSlide5.xml" Id="Rb5a2bf581b3843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9662727cb3f4bf2" /><Relationship Type="http://schemas.openxmlformats.org/officeDocument/2006/relationships/image" Target="/ppt/media/image6.png" Id="Ra6fa2689354a4d5c" /><Relationship Type="http://schemas.openxmlformats.org/officeDocument/2006/relationships/notesSlide" Target="/ppt/notesSlides/notesSlide6.xml" Id="R39823c6920ed41f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67423242fdc4628" /><Relationship Type="http://schemas.openxmlformats.org/officeDocument/2006/relationships/image" Target="/ppt/media/image7.png" Id="R1c221a5a33c741f4" /><Relationship Type="http://schemas.openxmlformats.org/officeDocument/2006/relationships/notesSlide" Target="/ppt/notesSlides/notesSlide7.xml" Id="Re73dde769bb6437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5bd281d10aa4ea9" /><Relationship Type="http://schemas.openxmlformats.org/officeDocument/2006/relationships/image" Target="/ppt/media/image8.png" Id="R5045e6f15b1949ab" /><Relationship Type="http://schemas.openxmlformats.org/officeDocument/2006/relationships/chart" Target="/ppt/slides/charts/chart1.xml" Id="Rc2ab4b69bc0f4630" /><Relationship Type="http://schemas.openxmlformats.org/officeDocument/2006/relationships/notesSlide" Target="/ppt/notesSlides/notesSlide8.xml" Id="R6c91ebed145a4e4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e905ac16e6941a6" /><Relationship Type="http://schemas.openxmlformats.org/officeDocument/2006/relationships/image" Target="/ppt/media/image9.png" Id="Rf6d2364039d14d87" /><Relationship Type="http://schemas.openxmlformats.org/officeDocument/2006/relationships/notesSlide" Target="/ppt/notesSlides/notesSlide9.xml" Id="R94be1eaec3a548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80b9d4e37314a9f" /><Relationship Type="http://schemas.openxmlformats.org/officeDocument/2006/relationships/image" Target="/ppt/media/image10.png" Id="R2645cb998e8c4fef" /><Relationship Type="http://schemas.openxmlformats.org/officeDocument/2006/relationships/notesSlide" Target="/ppt/notesSlides/notesSlide10.xml" Id="R0dad9fcf1ffa43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77fc1c445834f38" /><Relationship Type="http://schemas.openxmlformats.org/officeDocument/2006/relationships/image" Target="/ppt/media/image11.png" Id="R6cbe36b4b09842a2" /><Relationship Type="http://schemas.openxmlformats.org/officeDocument/2006/relationships/notesSlide" Target="/ppt/notesSlides/notesSlide11.xml" Id="R8f01c979fcc5440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bf36e02f2274cb4" /><Relationship Type="http://schemas.openxmlformats.org/officeDocument/2006/relationships/image" Target="/ppt/media/image12.png" Id="R9259da139ecb4fd8" /><Relationship Type="http://schemas.openxmlformats.org/officeDocument/2006/relationships/notesSlide" Target="/ppt/notesSlides/notesSlide12.xml" Id="R0fc8871cfef84a6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b2a39aaf8f848d6" /><Relationship Type="http://schemas.openxmlformats.org/officeDocument/2006/relationships/image" Target="/ppt/media/image13.png" Id="Re4d577bdc3064baf" /><Relationship Type="http://schemas.openxmlformats.org/officeDocument/2006/relationships/notesSlide" Target="/ppt/notesSlides/notesSlide13.xml" Id="Rcc8400485f314dc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580b27820b141b7" /><Relationship Type="http://schemas.openxmlformats.org/officeDocument/2006/relationships/image" Target="/ppt/media/image14.png" Id="R137a17a249d54c08" /><Relationship Type="http://schemas.openxmlformats.org/officeDocument/2006/relationships/notesSlide" Target="/ppt/notesSlides/notesSlide14.xml" Id="R95804f090cb9405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2732d8e161344fc" /><Relationship Type="http://schemas.openxmlformats.org/officeDocument/2006/relationships/image" Target="/ppt/media/image15.png" Id="R02c5ad5fc0cd41d4" /><Relationship Type="http://schemas.openxmlformats.org/officeDocument/2006/relationships/notesSlide" Target="/ppt/notesSlides/notesSlide15.xml" Id="R7e89e9272a444da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42f46769f8442da" /><Relationship Type="http://schemas.openxmlformats.org/officeDocument/2006/relationships/image" Target="/ppt/media/image16.png" Id="Rf9d2bf550f694b09" /><Relationship Type="http://schemas.openxmlformats.org/officeDocument/2006/relationships/notesSlide" Target="/ppt/notesSlides/notesSlide16.xml" Id="Rd91b43801fe4457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852f62c26f34d69" /><Relationship Type="http://schemas.openxmlformats.org/officeDocument/2006/relationships/image" Target="/ppt/media/image17.png" Id="R7da2501c01e74d51" /><Relationship Type="http://schemas.openxmlformats.org/officeDocument/2006/relationships/chart" Target="/ppt/slides/charts/chart2.xml" Id="R6ba9faf4249f465b" /><Relationship Type="http://schemas.openxmlformats.org/officeDocument/2006/relationships/notesSlide" Target="/ppt/notesSlides/notesSlide17.xml" Id="R5355fb89773440c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f6cd5822954640f4" /><Relationship Type="http://schemas.openxmlformats.org/officeDocument/2006/relationships/image" Target="/ppt/media/image18.png" Id="R32ac3a726c9c4de5" /><Relationship Type="http://schemas.openxmlformats.org/officeDocument/2006/relationships/notesSlide" Target="/ppt/notesSlides/notesSlide18.xml" Id="Rb2dff65aad68445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c1125eaa0c34a9b" /><Relationship Type="http://schemas.openxmlformats.org/officeDocument/2006/relationships/image" Target="/ppt/media/image19.png" Id="Rd01f2bacd4cc4dab" /><Relationship Type="http://schemas.openxmlformats.org/officeDocument/2006/relationships/notesSlide" Target="/ppt/notesSlides/notesSlide19.xml" Id="R8e61a7f928264a9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b2903a262f44e16" /><Relationship Type="http://schemas.openxmlformats.org/officeDocument/2006/relationships/image" Target="/ppt/media/image20.png" Id="R73e4c189c03049d1" /><Relationship Type="http://schemas.openxmlformats.org/officeDocument/2006/relationships/notesSlide" Target="/ppt/notesSlides/notesSlide20.xml" Id="R45e8346710ee40b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3ded0f406644881" /><Relationship Type="http://schemas.openxmlformats.org/officeDocument/2006/relationships/image" Target="/ppt/media/image21.png" Id="R8619406e42dc4f99" /><Relationship Type="http://schemas.openxmlformats.org/officeDocument/2006/relationships/notesSlide" Target="/ppt/notesSlides/notesSlide21.xml" Id="R79d3c06507b14b9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fd48d6e873ea4e6f" /><Relationship Type="http://schemas.openxmlformats.org/officeDocument/2006/relationships/image" Target="/ppt/media/image22.png" Id="R198dc0195aed4902" /><Relationship Type="http://schemas.openxmlformats.org/officeDocument/2006/relationships/notesSlide" Target="/ppt/notesSlides/notesSlide22.xml" Id="Rc7bdd5ac0d4d49d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95cedc457284814" /><Relationship Type="http://schemas.openxmlformats.org/officeDocument/2006/relationships/image" Target="/ppt/media/image23.png" Id="Rcf9b5b00fce64e00" /><Relationship Type="http://schemas.openxmlformats.org/officeDocument/2006/relationships/image" Target="/ppt/media/image24.png" Id="Rf4b60490a2134ef9" /><Relationship Type="http://schemas.openxmlformats.org/officeDocument/2006/relationships/hyperlink" Target="https://genellipse.com" TargetMode="External" Id="Ra165a23ccd3d4b28" /><Relationship Type="http://schemas.openxmlformats.org/officeDocument/2006/relationships/hyperlink" Target="mailto:info@genellipse.com" TargetMode="External" Id="R2e6af6d0da474999" /><Relationship Type="http://schemas.openxmlformats.org/officeDocument/2006/relationships/hyperlink" Target="https://data.genellipse.ai" TargetMode="External" Id="Rd91d8609e45949ee" /><Relationship Type="http://schemas.openxmlformats.org/officeDocument/2006/relationships/notesSlide" Target="/ppt/notesSlides/notesSlide23.xml" Id="R8a3eea75a29c48a7"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Data'!$A$2:$A$4</c:f>
              <c:strCache>
                <c:ptCount val="3"/>
                <c:pt idx="0">
                  <c:v>Stores</c:v>
                </c:pt>
                <c:pt idx="1">
                  <c:v>Online</c:v>
                </c:pt>
                <c:pt idx="2">
                  <c:v>Partners</c:v>
                </c:pt>
              </c:strCache>
            </c:strRef>
          </c:cat>
          <c:val>
            <c:numRef>
              <c:f>'Chart Data'!$B$2:$B$4</c:f>
              <c:numCache>
                <c:formatCode>0%</c:formatCode>
                <c:ptCount val="3"/>
                <c:pt idx="0">
                  <c:v>0.24</c:v>
                </c:pt>
                <c:pt idx="1">
                  <c:v>0.14</c:v>
                </c:pt>
                <c:pt idx="2">
                  <c:v>0.19</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Data'!$A$2:$A$3</c:f>
              <c:strCache>
                <c:ptCount val="2"/>
                <c:pt idx="0">
                  <c:v>Before</c:v>
                </c:pt>
                <c:pt idx="1">
                  <c:v>Target</c:v>
                </c:pt>
              </c:strCache>
            </c:strRef>
          </c:cat>
          <c:val>
            <c:numRef>
              <c:f>'Chart Data'!$B$2:$B$3</c:f>
              <c:numCache>
                <c:formatCode>#,##0</c:formatCode>
                <c:ptCount val="2"/>
                <c:pt idx="0">
                  <c:v>1800</c:v>
                </c:pt>
                <c:pt idx="1">
                  <c:v>720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25eb2b2a30084c3a"/>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bdee6edb80b456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CFD93B9-39E2-44CF-B123-D00F7C282E54}"/>
              </a:ext>
            </a:extLst>
          </p:cNvPr>
          <p:cNvSpPr>
            <a:spLocks xmlns:a="http://schemas.openxmlformats.org/drawingml/2006/main" noGrp="1"/>
          </p:cNvSpPr>
          <p:nvPr/>
        </p:nvSpPr>
        <p:spPr>
          <a:xfrm xmlns:a="http://schemas.openxmlformats.org/drawingml/2006/main">
            <a:off x="619125" y="1657350"/>
            <a:ext cx="5762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5F3EC"/>
                </a:solidFill>
                <a:latin typeface="Liberation Sans"/>
                <a:ea typeface="Liberation Sans"/>
                <a:cs typeface="Liberation Sans"/>
              </a:defRPr>
            </a:pPr>
            <a:r>
              <a:rPr sz="5100" b="0">
                <a:solidFill>
                  <a:srgbClr val="F5F3EC"/>
                </a:solidFill>
                <a:latin typeface="Liberation Sans"/>
                <a:ea typeface="Liberation Sans"/>
                <a:cs typeface="Liberation Sans"/>
              </a:rPr>
              <a:t>Data Analyst</a:t>
            </a:r>
          </a:p>
        </p:txBody>
      </p:sp>
      <p:sp>
        <p:nvSpPr>
          <p:cNvPr id="4" name="">
            <a:extLst xmlns:a="http://schemas.openxmlformats.org/drawingml/2006/main">
              <a:ext uri="{FF2B5EF4-FFF2-40B4-BE49-F238E27FC236}">
                <a16:creationId xmlns:a16="http://schemas.microsoft.com/office/drawing/2014/main" id="{AC6A938D-F669-4736-9523-ECDF196E0226}"/>
              </a:ext>
            </a:extLst>
          </p:cNvPr>
          <p:cNvSpPr>
            <a:spLocks xmlns:a="http://schemas.openxmlformats.org/drawingml/2006/main" noGrp="1"/>
          </p:cNvSpPr>
          <p:nvPr/>
        </p:nvSpPr>
        <p:spPr>
          <a:xfrm xmlns:a="http://schemas.openxmlformats.org/drawingml/2006/main">
            <a:off x="647700" y="3800475"/>
            <a:ext cx="50768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Trusted metrics and explainable decisions</a:t>
            </a:r>
          </a:p>
          <a:p xmlns:a="http://schemas.openxmlformats.org/drawingml/2006/main">
            <a:pPr>
              <a:defRPr sz="2325" b="0">
                <a:solidFill>
                  <a:srgbClr val="D5E1DA"/>
                </a:solidFill>
                <a:latin typeface="Liberation Sans"/>
                <a:ea typeface="Liberation Sans"/>
                <a:cs typeface="Liberation Sans"/>
              </a:defRPr>
            </a:pPr>
            <a:r>
              <a:rPr sz="2325" b="0">
                <a:solidFill>
                  <a:srgbClr val="D5E1DA"/>
                </a:solidFill>
                <a:latin typeface="Liberation Sans"/>
                <a:ea typeface="Liberation Sans"/>
                <a:cs typeface="Liberation Sans"/>
              </a:rPr>
              <a:t>Business analysis with shared definitions and source evidence.</a:t>
            </a:r>
          </a:p>
        </p:txBody>
      </p:sp>
      <p:sp>
        <p:nvSpPr>
          <p:cNvPr id="5" name="">
            <a:extLst xmlns:a="http://schemas.openxmlformats.org/drawingml/2006/main">
              <a:ext uri="{FF2B5EF4-FFF2-40B4-BE49-F238E27FC236}">
                <a16:creationId xmlns:a16="http://schemas.microsoft.com/office/drawing/2014/main" id="{19034DBB-F723-4D2F-B01F-DD41ABCD5C7A}"/>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0273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020CF50-1A0D-4152-9A2C-A66630FE61A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7" name="">
            <a:extLst xmlns:a="http://schemas.openxmlformats.org/drawingml/2006/main">
              <a:ext uri="{FF2B5EF4-FFF2-40B4-BE49-F238E27FC236}">
                <a16:creationId xmlns:a16="http://schemas.microsoft.com/office/drawing/2014/main" id="{163181F7-3320-44DA-8061-3E14F00A90B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8" name="">
            <a:extLst xmlns:a="http://schemas.openxmlformats.org/drawingml/2006/main">
              <a:ext uri="{FF2B5EF4-FFF2-40B4-BE49-F238E27FC236}">
                <a16:creationId xmlns:a16="http://schemas.microsoft.com/office/drawing/2014/main" id="{DAFD7262-FCF6-401D-B572-32EBBAE222E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01 / 23</a:t>
            </a:r>
          </a:p>
        </p:txBody>
      </p:sp>
    </p:spTree>
    <p:extLst>
      <p:ext uri="{BB962C8B-B14F-4D97-AF65-F5344CB8AC3E}">
        <p14:creationId xmlns:p14="http://schemas.microsoft.com/office/powerpoint/2010/main" val="1579644038"/>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25a695dd21d4a62"/>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93EC9B9-FE64-4C11-82EB-78E4C6FC026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analyst’s real bottleneck</a:t>
            </a:r>
          </a:p>
        </p:txBody>
      </p:sp>
      <p:sp>
        <p:nvSpPr>
          <p:cNvPr id="3" name="">
            <a:extLst xmlns:a="http://schemas.openxmlformats.org/drawingml/2006/main">
              <a:ext uri="{FF2B5EF4-FFF2-40B4-BE49-F238E27FC236}">
                <a16:creationId xmlns:a16="http://schemas.microsoft.com/office/drawing/2014/main" id="{0E3A9587-18BE-475E-844D-ABB3FCDA3E3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report is only as dependable as its definitions and joins.</a:t>
            </a:r>
          </a:p>
        </p:txBody>
      </p:sp>
      <p:sp>
        <p:nvSpPr>
          <p:cNvPr id="4" name="">
            <a:extLst xmlns:a="http://schemas.openxmlformats.org/drawingml/2006/main">
              <a:ext uri="{FF2B5EF4-FFF2-40B4-BE49-F238E27FC236}">
                <a16:creationId xmlns:a16="http://schemas.microsoft.com/office/drawing/2014/main" id="{EBBB2D49-CFEF-4E67-9678-CC208FB5B4FC}"/>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9FB400A-A924-44CC-BE0D-B2C7D9171A1A}"/>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Conflicting numbers</a:t>
            </a:r>
          </a:p>
        </p:txBody>
      </p:sp>
      <p:sp>
        <p:nvSpPr>
          <p:cNvPr id="6" name="">
            <a:extLst xmlns:a="http://schemas.openxmlformats.org/drawingml/2006/main">
              <a:ext uri="{FF2B5EF4-FFF2-40B4-BE49-F238E27FC236}">
                <a16:creationId xmlns:a16="http://schemas.microsoft.com/office/drawing/2014/main" id="{A13C782F-09CA-4E85-A675-B44A4371D4BB}"/>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Teams use different revenue dates, return rules and customer populations.</a:t>
            </a:r>
          </a:p>
        </p:txBody>
      </p:sp>
      <p:sp>
        <p:nvSpPr>
          <p:cNvPr id="7" name="">
            <a:extLst xmlns:a="http://schemas.openxmlformats.org/drawingml/2006/main">
              <a:ext uri="{FF2B5EF4-FFF2-40B4-BE49-F238E27FC236}">
                <a16:creationId xmlns:a16="http://schemas.microsoft.com/office/drawing/2014/main" id="{E982A4F5-2DE6-408B-8167-2AA3B20BAC21}"/>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38C1D6A-8342-4895-BD35-5044761CF31D}"/>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Hidden data issues</a:t>
            </a:r>
          </a:p>
        </p:txBody>
      </p:sp>
      <p:sp>
        <p:nvSpPr>
          <p:cNvPr id="9" name="">
            <a:extLst xmlns:a="http://schemas.openxmlformats.org/drawingml/2006/main">
              <a:ext uri="{FF2B5EF4-FFF2-40B4-BE49-F238E27FC236}">
                <a16:creationId xmlns:a16="http://schemas.microsoft.com/office/drawing/2014/main" id="{2EBBC1CC-535A-4F16-8F9C-882F35D05663}"/>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 plausible chart can conceal duplicate joins, stale sources or incomplete periods.</a:t>
            </a:r>
          </a:p>
        </p:txBody>
      </p:sp>
      <p:sp>
        <p:nvSpPr>
          <p:cNvPr id="10" name="">
            <a:extLst xmlns:a="http://schemas.openxmlformats.org/drawingml/2006/main">
              <a:ext uri="{FF2B5EF4-FFF2-40B4-BE49-F238E27FC236}">
                <a16:creationId xmlns:a16="http://schemas.microsoft.com/office/drawing/2014/main" id="{CAD18F43-C562-471D-80D8-1C7E803DC0AD}"/>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3B528B8-E53B-4D18-B2FB-E2603063756B}"/>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Uncontrolled sharing</a:t>
            </a:r>
          </a:p>
        </p:txBody>
      </p:sp>
      <p:sp>
        <p:nvSpPr>
          <p:cNvPr id="12" name="">
            <a:extLst xmlns:a="http://schemas.openxmlformats.org/drawingml/2006/main">
              <a:ext uri="{FF2B5EF4-FFF2-40B4-BE49-F238E27FC236}">
                <a16:creationId xmlns:a16="http://schemas.microsoft.com/office/drawing/2014/main" id="{33D3B60F-3E8A-4C51-B5FF-30606876911B}"/>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Exports can lose access controls and leave sensitive details in inboxes.</a:t>
            </a:r>
          </a:p>
        </p:txBody>
      </p:sp>
      <p:sp>
        <p:nvSpPr>
          <p:cNvPr id="13" name="">
            <a:extLst xmlns:a="http://schemas.openxmlformats.org/drawingml/2006/main">
              <a:ext uri="{FF2B5EF4-FFF2-40B4-BE49-F238E27FC236}">
                <a16:creationId xmlns:a16="http://schemas.microsoft.com/office/drawing/2014/main" id="{78199E97-728F-4745-93F4-701AF911AC1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17376418-FCAD-4105-A093-4B281AD0FAEF}"/>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1511562B-5D52-40BD-833F-6BE63F08346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02 / 23</a:t>
            </a:r>
          </a:p>
        </p:txBody>
      </p:sp>
    </p:spTree>
    <p:extLst>
      <p:ext uri="{BB962C8B-B14F-4D97-AF65-F5344CB8AC3E}">
        <p14:creationId xmlns:p14="http://schemas.microsoft.com/office/powerpoint/2010/main" val="372857578"/>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895b4847274481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110DF17-EDDB-46EA-BF45-CF6BE0BE770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analyst showcase</a:t>
            </a:r>
          </a:p>
        </p:txBody>
      </p:sp>
      <p:sp>
        <p:nvSpPr>
          <p:cNvPr id="3" name="">
            <a:extLst xmlns:a="http://schemas.openxmlformats.org/drawingml/2006/main">
              <a:ext uri="{FF2B5EF4-FFF2-40B4-BE49-F238E27FC236}">
                <a16:creationId xmlns:a16="http://schemas.microsoft.com/office/drawing/2014/main" id="{33A221B2-B174-414B-975A-B860E778195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margin investigation connects detailed records to an accountable business decision.</a:t>
            </a:r>
          </a:p>
        </p:txBody>
      </p:sp>
      <p:sp>
        <p:nvSpPr>
          <p:cNvPr id="4" name="">
            <a:extLst xmlns:a="http://schemas.openxmlformats.org/drawingml/2006/main">
              <a:ext uri="{FF2B5EF4-FFF2-40B4-BE49-F238E27FC236}">
                <a16:creationId xmlns:a16="http://schemas.microsoft.com/office/drawing/2014/main" id="{78257F9F-F4F2-4B70-9585-4B0D551A2AC8}"/>
              </a:ext>
            </a:extLst>
          </p:cNvPr>
          <p:cNvSpPr>
            <a:spLocks xmlns:a="http://schemas.openxmlformats.org/drawingml/2006/main" noGrp="1"/>
          </p:cNvSpPr>
          <p:nvPr/>
        </p:nvSpPr>
        <p:spPr>
          <a:xfrm xmlns:a="http://schemas.openxmlformats.org/drawingml/2006/main">
            <a:off x="647700"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01  Question</a:t>
            </a:r>
          </a:p>
        </p:txBody>
      </p:sp>
      <p:sp>
        <p:nvSpPr>
          <p:cNvPr id="5" name="">
            <a:extLst xmlns:a="http://schemas.openxmlformats.org/drawingml/2006/main">
              <a:ext uri="{FF2B5EF4-FFF2-40B4-BE49-F238E27FC236}">
                <a16:creationId xmlns:a16="http://schemas.microsoft.com/office/drawing/2014/main" id="{F2CD60C3-8861-41FD-83B7-0BE43D6997DA}"/>
              </a:ext>
            </a:extLst>
          </p:cNvPr>
          <p:cNvSpPr>
            <a:spLocks xmlns:a="http://schemas.openxmlformats.org/drawingml/2006/main" noGrp="1"/>
          </p:cNvSpPr>
          <p:nvPr/>
        </p:nvSpPr>
        <p:spPr>
          <a:xfrm xmlns:a="http://schemas.openxmlformats.org/drawingml/2006/main">
            <a:off x="647700"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Retail margin and financial context</a:t>
            </a:r>
          </a:p>
        </p:txBody>
      </p:sp>
      <p:sp>
        <p:nvSpPr>
          <p:cNvPr id="6" name="">
            <a:extLst xmlns:a="http://schemas.openxmlformats.org/drawingml/2006/main">
              <a:ext uri="{FF2B5EF4-FFF2-40B4-BE49-F238E27FC236}">
                <a16:creationId xmlns:a16="http://schemas.microsoft.com/office/drawing/2014/main" id="{2A8D1785-DF92-4A83-83CE-01F3D4452D7F}"/>
              </a:ext>
            </a:extLst>
          </p:cNvPr>
          <p:cNvSpPr>
            <a:spLocks xmlns:a="http://schemas.openxmlformats.org/drawingml/2006/main" noGrp="1"/>
          </p:cNvSpPr>
          <p:nvPr/>
        </p:nvSpPr>
        <p:spPr>
          <a:xfrm xmlns:a="http://schemas.openxmlformats.org/drawingml/2006/main">
            <a:off x="6315075"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02  Meaning</a:t>
            </a:r>
          </a:p>
        </p:txBody>
      </p:sp>
      <p:sp>
        <p:nvSpPr>
          <p:cNvPr id="7" name="">
            <a:extLst xmlns:a="http://schemas.openxmlformats.org/drawingml/2006/main">
              <a:ext uri="{FF2B5EF4-FFF2-40B4-BE49-F238E27FC236}">
                <a16:creationId xmlns:a16="http://schemas.microsoft.com/office/drawing/2014/main" id="{D462E92C-3C7D-45D4-9CAF-8667AFE925E1}"/>
              </a:ext>
            </a:extLst>
          </p:cNvPr>
          <p:cNvSpPr>
            <a:spLocks xmlns:a="http://schemas.openxmlformats.org/drawingml/2006/main" noGrp="1"/>
          </p:cNvSpPr>
          <p:nvPr/>
        </p:nvSpPr>
        <p:spPr>
          <a:xfrm xmlns:a="http://schemas.openxmlformats.org/drawingml/2006/main">
            <a:off x="6315075"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Grain, definitions and certified metrics</a:t>
            </a:r>
          </a:p>
        </p:txBody>
      </p:sp>
      <p:sp>
        <p:nvSpPr>
          <p:cNvPr id="8" name="">
            <a:extLst xmlns:a="http://schemas.openxmlformats.org/drawingml/2006/main">
              <a:ext uri="{FF2B5EF4-FFF2-40B4-BE49-F238E27FC236}">
                <a16:creationId xmlns:a16="http://schemas.microsoft.com/office/drawing/2014/main" id="{26F18B09-D1D4-4D2B-8A0D-079AFAE7429B}"/>
              </a:ext>
            </a:extLst>
          </p:cNvPr>
          <p:cNvSpPr>
            <a:spLocks xmlns:a="http://schemas.openxmlformats.org/drawingml/2006/main" noGrp="1"/>
          </p:cNvSpPr>
          <p:nvPr/>
        </p:nvSpPr>
        <p:spPr>
          <a:xfrm xmlns:a="http://schemas.openxmlformats.org/drawingml/2006/main">
            <a:off x="647700"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03  Investigation</a:t>
            </a:r>
          </a:p>
        </p:txBody>
      </p:sp>
      <p:sp>
        <p:nvSpPr>
          <p:cNvPr id="9" name="">
            <a:extLst xmlns:a="http://schemas.openxmlformats.org/drawingml/2006/main">
              <a:ext uri="{FF2B5EF4-FFF2-40B4-BE49-F238E27FC236}">
                <a16:creationId xmlns:a16="http://schemas.microsoft.com/office/drawing/2014/main" id="{874359ED-F603-4E10-93E5-1EF8E96E28EA}"/>
              </a:ext>
            </a:extLst>
          </p:cNvPr>
          <p:cNvSpPr>
            <a:spLocks xmlns:a="http://schemas.openxmlformats.org/drawingml/2006/main" noGrp="1"/>
          </p:cNvSpPr>
          <p:nvPr/>
        </p:nvSpPr>
        <p:spPr>
          <a:xfrm xmlns:a="http://schemas.openxmlformats.org/drawingml/2006/main">
            <a:off x="647700"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Drill-through, exceptions and explanation</a:t>
            </a:r>
          </a:p>
        </p:txBody>
      </p:sp>
      <p:sp>
        <p:nvSpPr>
          <p:cNvPr id="10" name="">
            <a:extLst xmlns:a="http://schemas.openxmlformats.org/drawingml/2006/main">
              <a:ext uri="{FF2B5EF4-FFF2-40B4-BE49-F238E27FC236}">
                <a16:creationId xmlns:a16="http://schemas.microsoft.com/office/drawing/2014/main" id="{87ADC88B-70D6-4CF0-859E-91DCE85AF5E6}"/>
              </a:ext>
            </a:extLst>
          </p:cNvPr>
          <p:cNvSpPr>
            <a:spLocks xmlns:a="http://schemas.openxmlformats.org/drawingml/2006/main" noGrp="1"/>
          </p:cNvSpPr>
          <p:nvPr/>
        </p:nvSpPr>
        <p:spPr>
          <a:xfrm xmlns:a="http://schemas.openxmlformats.org/drawingml/2006/main">
            <a:off x="6315075"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04  Delivery</a:t>
            </a:r>
          </a:p>
        </p:txBody>
      </p:sp>
      <p:sp>
        <p:nvSpPr>
          <p:cNvPr id="11" name="">
            <a:extLst xmlns:a="http://schemas.openxmlformats.org/drawingml/2006/main">
              <a:ext uri="{FF2B5EF4-FFF2-40B4-BE49-F238E27FC236}">
                <a16:creationId xmlns:a16="http://schemas.microsoft.com/office/drawing/2014/main" id="{52D06385-D1A0-4E02-8DF5-9212DE3C5D2C}"/>
              </a:ext>
            </a:extLst>
          </p:cNvPr>
          <p:cNvSpPr>
            <a:spLocks xmlns:a="http://schemas.openxmlformats.org/drawingml/2006/main" noGrp="1"/>
          </p:cNvSpPr>
          <p:nvPr/>
        </p:nvSpPr>
        <p:spPr>
          <a:xfrm xmlns:a="http://schemas.openxmlformats.org/drawingml/2006/main">
            <a:off x="6315075"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Reports, narratives and access</a:t>
            </a:r>
          </a:p>
        </p:txBody>
      </p:sp>
      <p:sp>
        <p:nvSpPr>
          <p:cNvPr id="12" name="">
            <a:extLst xmlns:a="http://schemas.openxmlformats.org/drawingml/2006/main">
              <a:ext uri="{FF2B5EF4-FFF2-40B4-BE49-F238E27FC236}">
                <a16:creationId xmlns:a16="http://schemas.microsoft.com/office/drawing/2014/main" id="{5F87DC5A-D28B-4665-942A-F5C69E19ECE6}"/>
              </a:ext>
            </a:extLst>
          </p:cNvPr>
          <p:cNvSpPr>
            <a:spLocks xmlns:a="http://schemas.openxmlformats.org/drawingml/2006/main" noGrp="1"/>
          </p:cNvSpPr>
          <p:nvPr/>
        </p:nvSpPr>
        <p:spPr>
          <a:xfrm xmlns:a="http://schemas.openxmlformats.org/drawingml/2006/main">
            <a:off x="647700"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05  Extensions</a:t>
            </a:r>
          </a:p>
        </p:txBody>
      </p:sp>
      <p:sp>
        <p:nvSpPr>
          <p:cNvPr id="13" name="">
            <a:extLst xmlns:a="http://schemas.openxmlformats.org/drawingml/2006/main">
              <a:ext uri="{FF2B5EF4-FFF2-40B4-BE49-F238E27FC236}">
                <a16:creationId xmlns:a16="http://schemas.microsoft.com/office/drawing/2014/main" id="{0441FA97-17A5-490C-BE68-963B08B4F5F5}"/>
              </a:ext>
            </a:extLst>
          </p:cNvPr>
          <p:cNvSpPr>
            <a:spLocks xmlns:a="http://schemas.openxmlformats.org/drawingml/2006/main" noGrp="1"/>
          </p:cNvSpPr>
          <p:nvPr/>
        </p:nvSpPr>
        <p:spPr>
          <a:xfrm xmlns:a="http://schemas.openxmlformats.org/drawingml/2006/main">
            <a:off x="647700"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Banking and insurance analysis</a:t>
            </a:r>
          </a:p>
        </p:txBody>
      </p:sp>
      <p:sp>
        <p:nvSpPr>
          <p:cNvPr id="14" name="">
            <a:extLst xmlns:a="http://schemas.openxmlformats.org/drawingml/2006/main">
              <a:ext uri="{FF2B5EF4-FFF2-40B4-BE49-F238E27FC236}">
                <a16:creationId xmlns:a16="http://schemas.microsoft.com/office/drawing/2014/main" id="{1DA1499C-4350-45D0-9C9B-CD52E50F73AC}"/>
              </a:ext>
            </a:extLst>
          </p:cNvPr>
          <p:cNvSpPr>
            <a:spLocks xmlns:a="http://schemas.openxmlformats.org/drawingml/2006/main" noGrp="1"/>
          </p:cNvSpPr>
          <p:nvPr/>
        </p:nvSpPr>
        <p:spPr>
          <a:xfrm xmlns:a="http://schemas.openxmlformats.org/drawingml/2006/main">
            <a:off x="6315075"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06  Value</a:t>
            </a:r>
          </a:p>
        </p:txBody>
      </p:sp>
      <p:sp>
        <p:nvSpPr>
          <p:cNvPr id="15" name="">
            <a:extLst xmlns:a="http://schemas.openxmlformats.org/drawingml/2006/main">
              <a:ext uri="{FF2B5EF4-FFF2-40B4-BE49-F238E27FC236}">
                <a16:creationId xmlns:a16="http://schemas.microsoft.com/office/drawing/2014/main" id="{16FCD000-F1FF-4847-8897-38C94B05776A}"/>
              </a:ext>
            </a:extLst>
          </p:cNvPr>
          <p:cNvSpPr>
            <a:spLocks xmlns:a="http://schemas.openxmlformats.org/drawingml/2006/main" noGrp="1"/>
          </p:cNvSpPr>
          <p:nvPr/>
        </p:nvSpPr>
        <p:spPr>
          <a:xfrm xmlns:a="http://schemas.openxmlformats.org/drawingml/2006/main">
            <a:off x="6315075"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Measured time and decision quality</a:t>
            </a:r>
          </a:p>
        </p:txBody>
      </p:sp>
      <p:sp>
        <p:nvSpPr>
          <p:cNvPr id="16" name="">
            <a:extLst xmlns:a="http://schemas.openxmlformats.org/drawingml/2006/main">
              <a:ext uri="{FF2B5EF4-FFF2-40B4-BE49-F238E27FC236}">
                <a16:creationId xmlns:a16="http://schemas.microsoft.com/office/drawing/2014/main" id="{F75C22CB-8B57-4B2D-8982-EB8FA3A95E4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42CCC6DD-A5AC-410D-ACF0-E0BE6AB196B0}"/>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C957BA7D-F977-4CEB-8B19-0906AD66E90E}"/>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03 / 23</a:t>
            </a:r>
          </a:p>
        </p:txBody>
      </p:sp>
    </p:spTree>
    <p:extLst>
      <p:ext uri="{BB962C8B-B14F-4D97-AF65-F5344CB8AC3E}">
        <p14:creationId xmlns:p14="http://schemas.microsoft.com/office/powerpoint/2010/main" val="839761395"/>
      </p:ext>
    </p:extLst>
  </p:cSld>
</p:sld>
</file>

<file path=ppt/slides/slide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fd50a1a128e34cf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A86CBC4-E6A2-4BB7-8B6B-A598DA82168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margin question with a clear answer</a:t>
            </a:r>
          </a:p>
        </p:txBody>
      </p:sp>
      <p:sp>
        <p:nvSpPr>
          <p:cNvPr id="3" name="">
            <a:extLst xmlns:a="http://schemas.openxmlformats.org/drawingml/2006/main">
              <a:ext uri="{FF2B5EF4-FFF2-40B4-BE49-F238E27FC236}">
                <a16:creationId xmlns:a16="http://schemas.microsoft.com/office/drawing/2014/main" id="{B5037A44-8C28-42D6-9427-D4AE35A7F1E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the commercial team sees higher sales but lower contribution margin.</a:t>
            </a:r>
          </a:p>
        </p:txBody>
      </p:sp>
      <p:sp>
        <p:nvSpPr>
          <p:cNvPr id="4" name="">
            <a:extLst xmlns:a="http://schemas.openxmlformats.org/drawingml/2006/main">
              <a:ext uri="{FF2B5EF4-FFF2-40B4-BE49-F238E27FC236}">
                <a16:creationId xmlns:a16="http://schemas.microsoft.com/office/drawing/2014/main" id="{1EA8127F-0559-407F-AC61-E212366893E9}"/>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6F8AB1E-1530-4037-8BDE-7E27FAFCFFEC}"/>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FE2CBB0-42AA-4CD4-8F89-7E1D1105C8A4}"/>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Frame</a:t>
            </a:r>
          </a:p>
        </p:txBody>
      </p:sp>
      <p:sp>
        <p:nvSpPr>
          <p:cNvPr id="7" name="">
            <a:extLst xmlns:a="http://schemas.openxmlformats.org/drawingml/2006/main">
              <a:ext uri="{FF2B5EF4-FFF2-40B4-BE49-F238E27FC236}">
                <a16:creationId xmlns:a16="http://schemas.microsoft.com/office/drawing/2014/main" id="{8580DED5-F581-4D05-A10C-0ADBBB8A28C0}"/>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Agree period, channels, currency and the margin definition.</a:t>
            </a:r>
          </a:p>
        </p:txBody>
      </p:sp>
      <p:sp>
        <p:nvSpPr>
          <p:cNvPr id="8" name="">
            <a:extLst xmlns:a="http://schemas.openxmlformats.org/drawingml/2006/main">
              <a:ext uri="{FF2B5EF4-FFF2-40B4-BE49-F238E27FC236}">
                <a16:creationId xmlns:a16="http://schemas.microsoft.com/office/drawing/2014/main" id="{6922E5B2-E528-429A-BEB3-045375380F40}"/>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DD56949-A63C-4740-9537-9CBA63972B3E}"/>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96C769FA-1FBE-4166-B95C-02B7A8F3C904}"/>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Prepare</a:t>
            </a:r>
          </a:p>
        </p:txBody>
      </p:sp>
      <p:sp>
        <p:nvSpPr>
          <p:cNvPr id="11" name="">
            <a:extLst xmlns:a="http://schemas.openxmlformats.org/drawingml/2006/main">
              <a:ext uri="{FF2B5EF4-FFF2-40B4-BE49-F238E27FC236}">
                <a16:creationId xmlns:a16="http://schemas.microsoft.com/office/drawing/2014/main" id="{A39DA2B2-8FE1-43F8-AC93-13A59C62B829}"/>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governed order, return and cost data products.</a:t>
            </a:r>
          </a:p>
        </p:txBody>
      </p:sp>
      <p:sp>
        <p:nvSpPr>
          <p:cNvPr id="12" name="">
            <a:extLst xmlns:a="http://schemas.openxmlformats.org/drawingml/2006/main">
              <a:ext uri="{FF2B5EF4-FFF2-40B4-BE49-F238E27FC236}">
                <a16:creationId xmlns:a16="http://schemas.microsoft.com/office/drawing/2014/main" id="{565B4949-3117-4F5C-845C-999316240006}"/>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C3D9EA9-F740-4F84-8622-A5284AA3C656}"/>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84CD8C8A-577A-43FF-AE2E-B50CC33323B7}"/>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Investigate</a:t>
            </a:r>
          </a:p>
        </p:txBody>
      </p:sp>
      <p:sp>
        <p:nvSpPr>
          <p:cNvPr id="15" name="">
            <a:extLst xmlns:a="http://schemas.openxmlformats.org/drawingml/2006/main">
              <a:ext uri="{FF2B5EF4-FFF2-40B4-BE49-F238E27FC236}">
                <a16:creationId xmlns:a16="http://schemas.microsoft.com/office/drawing/2014/main" id="{FEA3E0EA-AC67-435D-BC15-87C77A856875}"/>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Separate volume, mix, returns and cost changes.</a:t>
            </a:r>
          </a:p>
        </p:txBody>
      </p:sp>
      <p:sp>
        <p:nvSpPr>
          <p:cNvPr id="16" name="">
            <a:extLst xmlns:a="http://schemas.openxmlformats.org/drawingml/2006/main">
              <a:ext uri="{FF2B5EF4-FFF2-40B4-BE49-F238E27FC236}">
                <a16:creationId xmlns:a16="http://schemas.microsoft.com/office/drawing/2014/main" id="{97E2A96D-0427-4FA3-B178-B120D1C5C718}"/>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CBCE76D-281E-45F0-9751-29C09B1780BE}"/>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BB22511F-9C1B-4732-8325-1BA3DD97A381}"/>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Decide</a:t>
            </a:r>
          </a:p>
        </p:txBody>
      </p:sp>
      <p:sp>
        <p:nvSpPr>
          <p:cNvPr id="19" name="">
            <a:extLst xmlns:a="http://schemas.openxmlformats.org/drawingml/2006/main">
              <a:ext uri="{FF2B5EF4-FFF2-40B4-BE49-F238E27FC236}">
                <a16:creationId xmlns:a16="http://schemas.microsoft.com/office/drawing/2014/main" id="{97AA3929-2222-457F-99F2-2204508720E5}"/>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Publish findings with evidence and an accountable owner.</a:t>
            </a:r>
          </a:p>
        </p:txBody>
      </p:sp>
      <p:sp>
        <p:nvSpPr>
          <p:cNvPr id="23" name="">
            <a:extLst xmlns:a="http://schemas.openxmlformats.org/drawingml/2006/main">
              <a:ext uri="{FF2B5EF4-FFF2-40B4-BE49-F238E27FC236}">
                <a16:creationId xmlns:a16="http://schemas.microsoft.com/office/drawing/2014/main" id="{BA3DB4F5-6873-49D1-BDCF-38D6B4DDF538}"/>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6DFE3293-AFB1-42A9-867F-DF787F88441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F715A839-DF50-4D36-9A2B-066E3A9BE9F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969614FF-1D64-4E3B-81A4-C5AD3139CD0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04 / 23</a:t>
            </a:r>
          </a:p>
        </p:txBody>
      </p:sp>
    </p:spTree>
    <p:extLst>
      <p:ext uri="{BB962C8B-B14F-4D97-AF65-F5344CB8AC3E}">
        <p14:creationId xmlns:p14="http://schemas.microsoft.com/office/powerpoint/2010/main" val="1633591946"/>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1b5b08a432146d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8559EB2-4ACD-465A-8CA1-09DEF8C2E08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metric contract</a:t>
            </a:r>
          </a:p>
        </p:txBody>
      </p:sp>
      <p:sp>
        <p:nvSpPr>
          <p:cNvPr id="3" name="">
            <a:extLst xmlns:a="http://schemas.openxmlformats.org/drawingml/2006/main">
              <a:ext uri="{FF2B5EF4-FFF2-40B4-BE49-F238E27FC236}">
                <a16:creationId xmlns:a16="http://schemas.microsoft.com/office/drawing/2014/main" id="{72A50C45-5FB1-40B2-983C-A0DC28D8887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analyst and business owner approve meaning before publishing the dashboard.</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Item</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Definition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Control</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Revenue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Recognised sales less returns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Period and return policy agreed</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Contribution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Revenue less agreed variable costs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Cost categories explicit</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Grain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Order line and product version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No duplicate join expansion</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Currency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Reporting currency at approved rate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Rate date and version retained</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Scope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Approved channels and entities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Access follows legal entity</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C16BC98F-9AB5-4589-9667-9B8C8FFBE51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18B2979F-0E79-4D25-88F4-0C53EAC9499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6A5CC1BA-949C-4426-80AB-5DA5C7F6117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05 / 23</a:t>
            </a:r>
          </a:p>
        </p:txBody>
      </p:sp>
    </p:spTree>
    <p:extLst>
      <p:ext uri="{BB962C8B-B14F-4D97-AF65-F5344CB8AC3E}">
        <p14:creationId xmlns:p14="http://schemas.microsoft.com/office/powerpoint/2010/main" val="1941614912"/>
      </p:ext>
    </p:extLst>
  </p:cSld>
</p:sld>
</file>

<file path=ppt/slides/slide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6fa2689354a4d5c"/>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722AF0E-6FB1-4CC0-9836-1731F662AC9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join that can double revenue</a:t>
            </a:r>
          </a:p>
        </p:txBody>
      </p:sp>
      <p:sp>
        <p:nvSpPr>
          <p:cNvPr id="3" name="">
            <a:extLst xmlns:a="http://schemas.openxmlformats.org/drawingml/2006/main">
              <a:ext uri="{FF2B5EF4-FFF2-40B4-BE49-F238E27FC236}">
                <a16:creationId xmlns:a16="http://schemas.microsoft.com/office/drawing/2014/main" id="{22E10C06-6E1D-44B9-BDB9-B47030B706A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many-to-many join can create a convincing but incorrect total.</a:t>
            </a:r>
          </a:p>
        </p:txBody>
      </p:sp>
      <p:sp>
        <p:nvSpPr>
          <p:cNvPr id="4" name="">
            <a:extLst xmlns:a="http://schemas.openxmlformats.org/drawingml/2006/main">
              <a:ext uri="{FF2B5EF4-FFF2-40B4-BE49-F238E27FC236}">
                <a16:creationId xmlns:a16="http://schemas.microsoft.com/office/drawing/2014/main" id="{87F55B30-A675-4ADF-A1E8-E1BA244D9770}"/>
              </a:ext>
            </a:extLst>
          </p:cNvPr>
          <p:cNvSpPr>
            <a:spLocks xmlns:a="http://schemas.openxmlformats.org/drawingml/2006/main" noGrp="1"/>
          </p:cNvSpPr>
          <p:nvPr/>
        </p:nvSpPr>
        <p:spPr>
          <a:xfrm xmlns:a="http://schemas.openxmlformats.org/drawingml/2006/main">
            <a:off x="64770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EE80557-E0E4-43E1-9D4A-CB1FD34AAD30}"/>
              </a:ext>
            </a:extLst>
          </p:cNvPr>
          <p:cNvSpPr>
            <a:spLocks xmlns:a="http://schemas.openxmlformats.org/drawingml/2006/main" noGrp="1"/>
          </p:cNvSpPr>
          <p:nvPr/>
        </p:nvSpPr>
        <p:spPr>
          <a:xfrm xmlns:a="http://schemas.openxmlformats.org/drawingml/2006/main">
            <a:off x="64770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The failure</a:t>
            </a:r>
          </a:p>
        </p:txBody>
      </p:sp>
      <p:sp>
        <p:nvSpPr>
          <p:cNvPr id="6" name="">
            <a:extLst xmlns:a="http://schemas.openxmlformats.org/drawingml/2006/main">
              <a:ext uri="{FF2B5EF4-FFF2-40B4-BE49-F238E27FC236}">
                <a16:creationId xmlns:a16="http://schemas.microsoft.com/office/drawing/2014/main" id="{FC1D3E90-5DF3-4BC4-A316-F59947AE6A14}"/>
              </a:ext>
            </a:extLst>
          </p:cNvPr>
          <p:cNvSpPr>
            <a:spLocks xmlns:a="http://schemas.openxmlformats.org/drawingml/2006/main" noGrp="1"/>
          </p:cNvSpPr>
          <p:nvPr/>
        </p:nvSpPr>
        <p:spPr>
          <a:xfrm xmlns:a="http://schemas.openxmlformats.org/drawingml/2006/main">
            <a:off x="64770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One order line joins two promotions.</a:t>
            </a:r>
          </a:p>
        </p:txBody>
      </p:sp>
      <p:sp>
        <p:nvSpPr>
          <p:cNvPr id="7" name="">
            <a:extLst xmlns:a="http://schemas.openxmlformats.org/drawingml/2006/main">
              <a:ext uri="{FF2B5EF4-FFF2-40B4-BE49-F238E27FC236}">
                <a16:creationId xmlns:a16="http://schemas.microsoft.com/office/drawing/2014/main" id="{5A5AC02B-BEAA-40BE-AC13-E7272599E592}"/>
              </a:ext>
            </a:extLst>
          </p:cNvPr>
          <p:cNvSpPr>
            <a:spLocks xmlns:a="http://schemas.openxmlformats.org/drawingml/2006/main" noGrp="1"/>
          </p:cNvSpPr>
          <p:nvPr/>
        </p:nvSpPr>
        <p:spPr>
          <a:xfrm xmlns:a="http://schemas.openxmlformats.org/drawingml/2006/main">
            <a:off x="64770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Revenue repeats on both joined rows.</a:t>
            </a:r>
          </a:p>
        </p:txBody>
      </p:sp>
      <p:sp>
        <p:nvSpPr>
          <p:cNvPr id="8" name="">
            <a:extLst xmlns:a="http://schemas.openxmlformats.org/drawingml/2006/main">
              <a:ext uri="{FF2B5EF4-FFF2-40B4-BE49-F238E27FC236}">
                <a16:creationId xmlns:a16="http://schemas.microsoft.com/office/drawing/2014/main" id="{381F5FAE-1549-4AE6-8812-85A9832378FA}"/>
              </a:ext>
            </a:extLst>
          </p:cNvPr>
          <p:cNvSpPr>
            <a:spLocks xmlns:a="http://schemas.openxmlformats.org/drawingml/2006/main" noGrp="1"/>
          </p:cNvSpPr>
          <p:nvPr/>
        </p:nvSpPr>
        <p:spPr>
          <a:xfrm xmlns:a="http://schemas.openxmlformats.org/drawingml/2006/main">
            <a:off x="64770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 dashboard sums the expanded result.</a:t>
            </a:r>
          </a:p>
        </p:txBody>
      </p:sp>
      <p:sp>
        <p:nvSpPr>
          <p:cNvPr id="9" name="">
            <a:extLst xmlns:a="http://schemas.openxmlformats.org/drawingml/2006/main">
              <a:ext uri="{FF2B5EF4-FFF2-40B4-BE49-F238E27FC236}">
                <a16:creationId xmlns:a16="http://schemas.microsoft.com/office/drawing/2014/main" id="{C8E45246-5566-4469-B179-E2911B09EA60}"/>
              </a:ext>
            </a:extLst>
          </p:cNvPr>
          <p:cNvSpPr>
            <a:spLocks xmlns:a="http://schemas.openxmlformats.org/drawingml/2006/main" noGrp="1"/>
          </p:cNvSpPr>
          <p:nvPr/>
        </p:nvSpPr>
        <p:spPr>
          <a:xfrm xmlns:a="http://schemas.openxmlformats.org/drawingml/2006/main">
            <a:off x="6267450" y="3048000"/>
            <a:ext cx="509587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2BDA9D1-0E06-4FEA-A2BB-5E659DE52222}"/>
              </a:ext>
            </a:extLst>
          </p:cNvPr>
          <p:cNvSpPr>
            <a:spLocks xmlns:a="http://schemas.openxmlformats.org/drawingml/2006/main" noGrp="1"/>
          </p:cNvSpPr>
          <p:nvPr/>
        </p:nvSpPr>
        <p:spPr>
          <a:xfrm xmlns:a="http://schemas.openxmlformats.org/drawingml/2006/main">
            <a:off x="6267450" y="3257550"/>
            <a:ext cx="5048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736"/>
                </a:solidFill>
                <a:latin typeface="Liberation Sans"/>
                <a:ea typeface="Liberation Sans"/>
                <a:cs typeface="Liberation Sans"/>
              </a:defRPr>
            </a:pPr>
            <a:r>
              <a:rPr sz="2175" b="1">
                <a:solidFill>
                  <a:srgbClr val="102736"/>
                </a:solidFill>
                <a:latin typeface="Liberation Sans"/>
                <a:ea typeface="Liberation Sans"/>
                <a:cs typeface="Liberation Sans"/>
              </a:rPr>
              <a:t>The controlled approach</a:t>
            </a:r>
          </a:p>
        </p:txBody>
      </p:sp>
      <p:sp>
        <p:nvSpPr>
          <p:cNvPr id="11" name="">
            <a:extLst xmlns:a="http://schemas.openxmlformats.org/drawingml/2006/main">
              <a:ext uri="{FF2B5EF4-FFF2-40B4-BE49-F238E27FC236}">
                <a16:creationId xmlns:a16="http://schemas.microsoft.com/office/drawing/2014/main" id="{6BCF4D42-652A-4DC3-B1DB-B1F83195FE85}"/>
              </a:ext>
            </a:extLst>
          </p:cNvPr>
          <p:cNvSpPr>
            <a:spLocks xmlns:a="http://schemas.openxmlformats.org/drawingml/2006/main" noGrp="1"/>
          </p:cNvSpPr>
          <p:nvPr/>
        </p:nvSpPr>
        <p:spPr>
          <a:xfrm xmlns:a="http://schemas.openxmlformats.org/drawingml/2006/main">
            <a:off x="6267450" y="40100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Aggregate promotions to the intended grain.</a:t>
            </a:r>
          </a:p>
        </p:txBody>
      </p:sp>
      <p:sp>
        <p:nvSpPr>
          <p:cNvPr id="12" name="">
            <a:extLst xmlns:a="http://schemas.openxmlformats.org/drawingml/2006/main">
              <a:ext uri="{FF2B5EF4-FFF2-40B4-BE49-F238E27FC236}">
                <a16:creationId xmlns:a16="http://schemas.microsoft.com/office/drawing/2014/main" id="{4053BD80-09A1-4E9E-99BB-6DA3C174C9D8}"/>
              </a:ext>
            </a:extLst>
          </p:cNvPr>
          <p:cNvSpPr>
            <a:spLocks xmlns:a="http://schemas.openxmlformats.org/drawingml/2006/main" noGrp="1"/>
          </p:cNvSpPr>
          <p:nvPr/>
        </p:nvSpPr>
        <p:spPr>
          <a:xfrm xmlns:a="http://schemas.openxmlformats.org/drawingml/2006/main">
            <a:off x="6267450" y="475297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Test uniqueness of the join keys.</a:t>
            </a:r>
          </a:p>
        </p:txBody>
      </p:sp>
      <p:sp>
        <p:nvSpPr>
          <p:cNvPr id="13" name="">
            <a:extLst xmlns:a="http://schemas.openxmlformats.org/drawingml/2006/main">
              <a:ext uri="{FF2B5EF4-FFF2-40B4-BE49-F238E27FC236}">
                <a16:creationId xmlns:a16="http://schemas.microsoft.com/office/drawing/2014/main" id="{6340EBCD-234C-468B-8A1D-A78480CFA238}"/>
              </a:ext>
            </a:extLst>
          </p:cNvPr>
          <p:cNvSpPr>
            <a:spLocks xmlns:a="http://schemas.openxmlformats.org/drawingml/2006/main" noGrp="1"/>
          </p:cNvSpPr>
          <p:nvPr/>
        </p:nvSpPr>
        <p:spPr>
          <a:xfrm xmlns:a="http://schemas.openxmlformats.org/drawingml/2006/main">
            <a:off x="6267450" y="5495925"/>
            <a:ext cx="5048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9606B"/>
                </a:solidFill>
                <a:latin typeface="Liberation Sans"/>
                <a:ea typeface="Liberation Sans"/>
                <a:cs typeface="Liberation Sans"/>
              </a:defRPr>
            </a:pPr>
            <a:r>
              <a:rPr sz="1950" b="0">
                <a:solidFill>
                  <a:srgbClr val="49606B"/>
                </a:solidFill>
                <a:latin typeface="Liberation Sans"/>
                <a:ea typeface="Liberation Sans"/>
                <a:cs typeface="Liberation Sans"/>
              </a:rPr>
              <a:t>Reconcile the measure before and after joining.</a:t>
            </a:r>
          </a:p>
        </p:txBody>
      </p:sp>
      <p:sp>
        <p:nvSpPr>
          <p:cNvPr id="14" name="">
            <a:extLst xmlns:a="http://schemas.openxmlformats.org/drawingml/2006/main">
              <a:ext uri="{FF2B5EF4-FFF2-40B4-BE49-F238E27FC236}">
                <a16:creationId xmlns:a16="http://schemas.microsoft.com/office/drawing/2014/main" id="{6C853B49-787B-4794-8F97-4785ABB757A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5" name="">
            <a:extLst xmlns:a="http://schemas.openxmlformats.org/drawingml/2006/main">
              <a:ext uri="{FF2B5EF4-FFF2-40B4-BE49-F238E27FC236}">
                <a16:creationId xmlns:a16="http://schemas.microsoft.com/office/drawing/2014/main" id="{46A81DB4-C649-4490-B292-A9EC547EAB2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B3DCC91-4B64-4023-9EC7-BD05132CE7E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06 / 23</a:t>
            </a:r>
          </a:p>
        </p:txBody>
      </p:sp>
    </p:spTree>
    <p:extLst>
      <p:ext uri="{BB962C8B-B14F-4D97-AF65-F5344CB8AC3E}">
        <p14:creationId xmlns:p14="http://schemas.microsoft.com/office/powerpoint/2010/main" val="1855763960"/>
      </p:ext>
    </p:extLst>
  </p:cSld>
</p:sld>
</file>

<file path=ppt/slides/slide7.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1c221a5a33c741f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DDAE820-705E-47A5-8BF5-A7EAA3E46F8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governed analytical workflow</a:t>
            </a:r>
          </a:p>
        </p:txBody>
      </p:sp>
      <p:sp>
        <p:nvSpPr>
          <p:cNvPr id="3" name="">
            <a:extLst xmlns:a="http://schemas.openxmlformats.org/drawingml/2006/main">
              <a:ext uri="{FF2B5EF4-FFF2-40B4-BE49-F238E27FC236}">
                <a16:creationId xmlns:a16="http://schemas.microsoft.com/office/drawing/2014/main" id="{48C27A89-9F94-4C5F-9713-81D2AD11C31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GeneCatalog definitions and Cortex SQL connect the question to its evidence.</a:t>
            </a:r>
          </a:p>
        </p:txBody>
      </p:sp>
      <p:sp>
        <p:nvSpPr>
          <p:cNvPr id="4" name="">
            <a:extLst xmlns:a="http://schemas.openxmlformats.org/drawingml/2006/main">
              <a:ext uri="{FF2B5EF4-FFF2-40B4-BE49-F238E27FC236}">
                <a16:creationId xmlns:a16="http://schemas.microsoft.com/office/drawing/2014/main" id="{AAFF4E98-A669-4851-905A-63969BD7FEA7}"/>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612C528-15E3-4B36-B67B-8F5C8725193B}"/>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26F4878-9632-46EA-B70B-60D1AC9B8EA6}"/>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Discover</a:t>
            </a:r>
          </a:p>
        </p:txBody>
      </p:sp>
      <p:sp>
        <p:nvSpPr>
          <p:cNvPr id="7" name="">
            <a:extLst xmlns:a="http://schemas.openxmlformats.org/drawingml/2006/main">
              <a:ext uri="{FF2B5EF4-FFF2-40B4-BE49-F238E27FC236}">
                <a16:creationId xmlns:a16="http://schemas.microsoft.com/office/drawing/2014/main" id="{B13C1C03-1442-406B-9115-36C88D13658C}"/>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Find a data product with owner and freshness status.</a:t>
            </a:r>
          </a:p>
        </p:txBody>
      </p:sp>
      <p:sp>
        <p:nvSpPr>
          <p:cNvPr id="8" name="">
            <a:extLst xmlns:a="http://schemas.openxmlformats.org/drawingml/2006/main">
              <a:ext uri="{FF2B5EF4-FFF2-40B4-BE49-F238E27FC236}">
                <a16:creationId xmlns:a16="http://schemas.microsoft.com/office/drawing/2014/main" id="{23815922-66EB-4592-ABF1-C4A7DE699113}"/>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9003BCF-549C-4CC1-9F97-9296AB6275DE}"/>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0FB32FAA-E58C-4BE1-8D86-2E11486923C1}"/>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Query</a:t>
            </a:r>
          </a:p>
        </p:txBody>
      </p:sp>
      <p:sp>
        <p:nvSpPr>
          <p:cNvPr id="11" name="">
            <a:extLst xmlns:a="http://schemas.openxmlformats.org/drawingml/2006/main">
              <a:ext uri="{FF2B5EF4-FFF2-40B4-BE49-F238E27FC236}">
                <a16:creationId xmlns:a16="http://schemas.microsoft.com/office/drawing/2014/main" id="{F0F1EF0E-6DF0-4B3A-AA33-CC27032BEF6B}"/>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approved metrics under the analyst’s permissions.</a:t>
            </a:r>
          </a:p>
        </p:txBody>
      </p:sp>
      <p:sp>
        <p:nvSpPr>
          <p:cNvPr id="12" name="">
            <a:extLst xmlns:a="http://schemas.openxmlformats.org/drawingml/2006/main">
              <a:ext uri="{FF2B5EF4-FFF2-40B4-BE49-F238E27FC236}">
                <a16:creationId xmlns:a16="http://schemas.microsoft.com/office/drawing/2014/main" id="{B4DFB5F1-60F2-4882-9986-5DEE909AFB3C}"/>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D32070D-9795-4CCC-9EF2-5FECB13D75BC}"/>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1AC1F4F4-8166-43F6-86CF-A07F3D98B38D}"/>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Validate</a:t>
            </a:r>
          </a:p>
        </p:txBody>
      </p:sp>
      <p:sp>
        <p:nvSpPr>
          <p:cNvPr id="15" name="">
            <a:extLst xmlns:a="http://schemas.openxmlformats.org/drawingml/2006/main">
              <a:ext uri="{FF2B5EF4-FFF2-40B4-BE49-F238E27FC236}">
                <a16:creationId xmlns:a16="http://schemas.microsoft.com/office/drawing/2014/main" id="{FD072D47-9092-493A-AB35-2EFEDAAE693F}"/>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Inspect exceptions and reconcile control totals.</a:t>
            </a:r>
          </a:p>
        </p:txBody>
      </p:sp>
      <p:sp>
        <p:nvSpPr>
          <p:cNvPr id="16" name="">
            <a:extLst xmlns:a="http://schemas.openxmlformats.org/drawingml/2006/main">
              <a:ext uri="{FF2B5EF4-FFF2-40B4-BE49-F238E27FC236}">
                <a16:creationId xmlns:a16="http://schemas.microsoft.com/office/drawing/2014/main" id="{9C155676-E6C6-4DE1-BC05-9DF7044459A3}"/>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4B6AD94-BD5C-4AF4-9726-B6772648C949}"/>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FD56B9D8-48C9-4938-A7FA-2D1906808225}"/>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Explain</a:t>
            </a:r>
          </a:p>
        </p:txBody>
      </p:sp>
      <p:sp>
        <p:nvSpPr>
          <p:cNvPr id="19" name="">
            <a:extLst xmlns:a="http://schemas.openxmlformats.org/drawingml/2006/main">
              <a:ext uri="{FF2B5EF4-FFF2-40B4-BE49-F238E27FC236}">
                <a16:creationId xmlns:a16="http://schemas.microsoft.com/office/drawing/2014/main" id="{54290E98-8AC9-4FBA-A1CB-F854E805FE77}"/>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Link the result to source records and assumptions.</a:t>
            </a:r>
          </a:p>
        </p:txBody>
      </p:sp>
      <p:sp>
        <p:nvSpPr>
          <p:cNvPr id="23" name="">
            <a:extLst xmlns:a="http://schemas.openxmlformats.org/drawingml/2006/main">
              <a:ext uri="{FF2B5EF4-FFF2-40B4-BE49-F238E27FC236}">
                <a16:creationId xmlns:a16="http://schemas.microsoft.com/office/drawing/2014/main" id="{FF5FEB44-CEA4-4196-8F93-8E15F04F0B80}"/>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437A8A61-E2DA-4F90-AC6D-BFC1435E4D5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5A7F23D8-BF42-4D17-B213-7E9920C2E8B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9A3046C1-C4A7-4C0A-9CD9-70ED09586F3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07 / 23</a:t>
            </a:r>
          </a:p>
        </p:txBody>
      </p:sp>
    </p:spTree>
    <p:extLst>
      <p:ext uri="{BB962C8B-B14F-4D97-AF65-F5344CB8AC3E}">
        <p14:creationId xmlns:p14="http://schemas.microsoft.com/office/powerpoint/2010/main" val="60373053"/>
      </p:ext>
    </p:extLst>
  </p:cSld>
</p:sld>
</file>

<file path=ppt/slides/slide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045e6f15b1949ab"/>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FC4FE3-AD4F-4224-A62C-D83AFD661FA7}"/>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Margin pressure by channel</a:t>
            </a:r>
          </a:p>
        </p:txBody>
      </p:sp>
      <p:sp>
        <p:nvSpPr>
          <p:cNvPr id="3" name="">
            <a:extLst xmlns:a="http://schemas.openxmlformats.org/drawingml/2006/main">
              <a:ext uri="{FF2B5EF4-FFF2-40B4-BE49-F238E27FC236}">
                <a16:creationId xmlns:a16="http://schemas.microsoft.com/office/drawing/2014/main" id="{2B46DCFA-A421-4133-9954-4076AD7F9FA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example: contribution margin rates differ even when sales grow.</a:t>
            </a:r>
          </a:p>
        </p:txBody>
      </p:sp>
      <p:sp>
        <p:nvSpPr>
          <p:cNvPr id="4" name="">
            <a:extLst xmlns:a="http://schemas.openxmlformats.org/drawingml/2006/main">
              <a:ext uri="{FF2B5EF4-FFF2-40B4-BE49-F238E27FC236}">
                <a16:creationId xmlns:a16="http://schemas.microsoft.com/office/drawing/2014/main" id="{1D686E2F-142F-43CC-A001-06120E00A26F}"/>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Contribution margin as a share of net revenue</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c2ab4b69bc0f4630"/>
          </a:graphicData>
        </a:graphic>
      </p:graphicFrame>
      <p:sp>
        <p:nvSpPr>
          <p:cNvPr id="6" name="">
            <a:extLst xmlns:a="http://schemas.openxmlformats.org/drawingml/2006/main">
              <a:ext uri="{FF2B5EF4-FFF2-40B4-BE49-F238E27FC236}">
                <a16:creationId xmlns:a16="http://schemas.microsoft.com/office/drawing/2014/main" id="{E19EA4B1-712D-4944-9EAC-B13226D3BABE}"/>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CBCE22C-72E0-4BFB-BA27-086A249C64F7}"/>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14%</a:t>
            </a:r>
          </a:p>
        </p:txBody>
      </p:sp>
      <p:sp>
        <p:nvSpPr>
          <p:cNvPr id="8" name="">
            <a:extLst xmlns:a="http://schemas.openxmlformats.org/drawingml/2006/main">
              <a:ext uri="{FF2B5EF4-FFF2-40B4-BE49-F238E27FC236}">
                <a16:creationId xmlns:a16="http://schemas.microsoft.com/office/drawing/2014/main" id="{2D7AA2CE-38C4-46C3-9370-AC0C6345524A}"/>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Online margin</a:t>
            </a:r>
          </a:p>
        </p:txBody>
      </p:sp>
      <p:sp>
        <p:nvSpPr>
          <p:cNvPr id="9" name="">
            <a:extLst xmlns:a="http://schemas.openxmlformats.org/drawingml/2006/main">
              <a:ext uri="{FF2B5EF4-FFF2-40B4-BE49-F238E27FC236}">
                <a16:creationId xmlns:a16="http://schemas.microsoft.com/office/drawing/2014/main" id="{947EC729-A023-4EAC-BCB2-D2DA8296E62A}"/>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Investigate fulfilment and returns before assuming the price is wrong.</a:t>
            </a:r>
          </a:p>
        </p:txBody>
      </p:sp>
      <p:sp>
        <p:nvSpPr>
          <p:cNvPr id="10" name="">
            <a:extLst xmlns:a="http://schemas.openxmlformats.org/drawingml/2006/main">
              <a:ext uri="{FF2B5EF4-FFF2-40B4-BE49-F238E27FC236}">
                <a16:creationId xmlns:a16="http://schemas.microsoft.com/office/drawing/2014/main" id="{6BFA4554-A19D-43EE-806D-4D330D35A44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35D4CB20-D36A-4953-B3DA-EB9C243F0DF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20132F9A-2D9D-4C2D-93BF-77C9EC3315C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08 / 23</a:t>
            </a:r>
          </a:p>
        </p:txBody>
      </p:sp>
    </p:spTree>
    <p:extLst>
      <p:ext uri="{BB962C8B-B14F-4D97-AF65-F5344CB8AC3E}">
        <p14:creationId xmlns:p14="http://schemas.microsoft.com/office/powerpoint/2010/main" val="325538044"/>
      </p:ext>
    </p:extLst>
  </p:cSld>
</p:sld>
</file>

<file path=ppt/slides/slide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6d2364039d14d8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75B6801-EAA6-4B94-875D-F45EF1E7560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worked channel reconciliation</a:t>
            </a:r>
          </a:p>
        </p:txBody>
      </p:sp>
      <p:sp>
        <p:nvSpPr>
          <p:cNvPr id="3" name="">
            <a:extLst xmlns:a="http://schemas.openxmlformats.org/drawingml/2006/main">
              <a:ext uri="{FF2B5EF4-FFF2-40B4-BE49-F238E27FC236}">
                <a16:creationId xmlns:a16="http://schemas.microsoft.com/office/drawing/2014/main" id="{1878BD46-6211-4782-97B4-0980830A1F1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values in thousands of currency units. Each channel uses the same agreed cost definition.</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Channel</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Net revenue / variable cost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Contribution / margin</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Stores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1,000 / 760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240 / 24%</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Online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1,000 / 860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140 / 14%</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Partners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1,000 / 810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190 / 19%</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Combined</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3,000 / 2,430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570 / 19%</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011110B3-B2FD-48C1-9DCD-4A982FFD967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teaching data. Contribution = net revenue − variable costs. Overall margin uses revenue-weighted values.</a:t>
            </a:r>
          </a:p>
        </p:txBody>
      </p:sp>
      <p:sp>
        <p:nvSpPr>
          <p:cNvPr id="6" name="">
            <a:extLst xmlns:a="http://schemas.openxmlformats.org/drawingml/2006/main">
              <a:ext uri="{FF2B5EF4-FFF2-40B4-BE49-F238E27FC236}">
                <a16:creationId xmlns:a16="http://schemas.microsoft.com/office/drawing/2014/main" id="{3F18F82B-DE48-458C-866D-91021D3E59E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9ACF5026-7E72-48DD-949C-6A735B19421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09 / 23</a:t>
            </a:r>
          </a:p>
        </p:txBody>
      </p:sp>
    </p:spTree>
    <p:extLst>
      <p:ext uri="{BB962C8B-B14F-4D97-AF65-F5344CB8AC3E}">
        <p14:creationId xmlns:p14="http://schemas.microsoft.com/office/powerpoint/2010/main" val="1402731910"/>
      </p:ext>
    </p:extLst>
  </p:cSld>
</p:sld>
</file>

<file path=ppt/slides/slide1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645cb998e8c4fe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E0DA82-A021-4CA2-9087-FBF067485EE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Drill-through that preserves context</a:t>
            </a:r>
          </a:p>
        </p:txBody>
      </p:sp>
      <p:sp>
        <p:nvSpPr>
          <p:cNvPr id="3" name="">
            <a:extLst xmlns:a="http://schemas.openxmlformats.org/drawingml/2006/main">
              <a:ext uri="{FF2B5EF4-FFF2-40B4-BE49-F238E27FC236}">
                <a16:creationId xmlns:a16="http://schemas.microsoft.com/office/drawing/2014/main" id="{602C565B-2CEB-4A76-831C-4FD169BDE8C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number becomes actionable when the analyst can explain the records behind it.</a:t>
            </a:r>
          </a:p>
        </p:txBody>
      </p:sp>
      <p:sp>
        <p:nvSpPr>
          <p:cNvPr id="4" name="">
            <a:extLst xmlns:a="http://schemas.openxmlformats.org/drawingml/2006/main">
              <a:ext uri="{FF2B5EF4-FFF2-40B4-BE49-F238E27FC236}">
                <a16:creationId xmlns:a16="http://schemas.microsoft.com/office/drawing/2014/main" id="{6ABF99F3-590D-46B6-BB2D-AD4ADE69CECF}"/>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F4F1CDA-8F1D-41F7-954A-71CBE953AB18}"/>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Business slice</a:t>
            </a:r>
          </a:p>
        </p:txBody>
      </p:sp>
      <p:sp>
        <p:nvSpPr>
          <p:cNvPr id="6" name="">
            <a:extLst xmlns:a="http://schemas.openxmlformats.org/drawingml/2006/main">
              <a:ext uri="{FF2B5EF4-FFF2-40B4-BE49-F238E27FC236}">
                <a16:creationId xmlns:a16="http://schemas.microsoft.com/office/drawing/2014/main" id="{81D0D158-03A4-4618-BB99-835BED908B0B}"/>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Compare product, channel and customer cohort without changing the metric definition.</a:t>
            </a:r>
          </a:p>
        </p:txBody>
      </p:sp>
      <p:sp>
        <p:nvSpPr>
          <p:cNvPr id="7" name="">
            <a:extLst xmlns:a="http://schemas.openxmlformats.org/drawingml/2006/main">
              <a:ext uri="{FF2B5EF4-FFF2-40B4-BE49-F238E27FC236}">
                <a16:creationId xmlns:a16="http://schemas.microsoft.com/office/drawing/2014/main" id="{E59623A7-BF19-4A83-9F1D-36A42EDB8108}"/>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3173F19-2026-402D-90E2-B5214C3EAEDE}"/>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Source evidence</a:t>
            </a:r>
          </a:p>
        </p:txBody>
      </p:sp>
      <p:sp>
        <p:nvSpPr>
          <p:cNvPr id="9" name="">
            <a:extLst xmlns:a="http://schemas.openxmlformats.org/drawingml/2006/main">
              <a:ext uri="{FF2B5EF4-FFF2-40B4-BE49-F238E27FC236}">
                <a16:creationId xmlns:a16="http://schemas.microsoft.com/office/drawing/2014/main" id="{A0B77C8C-A887-49C4-A1CD-94D9EF29C1DA}"/>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Inspect authorised records and the transformation path behind unusual movements.</a:t>
            </a:r>
          </a:p>
        </p:txBody>
      </p:sp>
      <p:sp>
        <p:nvSpPr>
          <p:cNvPr id="10" name="">
            <a:extLst xmlns:a="http://schemas.openxmlformats.org/drawingml/2006/main">
              <a:ext uri="{FF2B5EF4-FFF2-40B4-BE49-F238E27FC236}">
                <a16:creationId xmlns:a16="http://schemas.microsoft.com/office/drawing/2014/main" id="{921D06DC-E06F-4425-861D-9B1CF9DD4EF4}"/>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516302A-14F5-4758-BEA8-2D3B2B06C77E}"/>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Decision brief</a:t>
            </a:r>
          </a:p>
        </p:txBody>
      </p:sp>
      <p:sp>
        <p:nvSpPr>
          <p:cNvPr id="12" name="">
            <a:extLst xmlns:a="http://schemas.openxmlformats.org/drawingml/2006/main">
              <a:ext uri="{FF2B5EF4-FFF2-40B4-BE49-F238E27FC236}">
                <a16:creationId xmlns:a16="http://schemas.microsoft.com/office/drawing/2014/main" id="{CDEFD4F3-2E56-4AA2-B966-1964DF0B20BE}"/>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State the finding, its limitations and the proposed action. Assign an owner and review date.</a:t>
            </a:r>
          </a:p>
        </p:txBody>
      </p:sp>
      <p:sp>
        <p:nvSpPr>
          <p:cNvPr id="13" name="">
            <a:extLst xmlns:a="http://schemas.openxmlformats.org/drawingml/2006/main">
              <a:ext uri="{FF2B5EF4-FFF2-40B4-BE49-F238E27FC236}">
                <a16:creationId xmlns:a16="http://schemas.microsoft.com/office/drawing/2014/main" id="{622E6492-98F8-4439-ACE9-923C96DE708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2A665D89-551B-4935-9AA9-0F3B552B04E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7FC2F40E-954F-4D24-B971-D10277DC4FF2}"/>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10 / 23</a:t>
            </a:r>
          </a:p>
        </p:txBody>
      </p:sp>
    </p:spTree>
    <p:extLst>
      <p:ext uri="{BB962C8B-B14F-4D97-AF65-F5344CB8AC3E}">
        <p14:creationId xmlns:p14="http://schemas.microsoft.com/office/powerpoint/2010/main" val="1189093387"/>
      </p:ext>
    </p:extLst>
  </p:cSld>
</p:sld>
</file>

<file path=ppt/slides/slide1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6cbe36b4b09842a2"/>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A61A24-223D-4C6E-9E78-D030A8EFC4B4}"/>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Natural-language analysis with review</a:t>
            </a:r>
          </a:p>
        </p:txBody>
      </p:sp>
      <p:sp>
        <p:nvSpPr>
          <p:cNvPr id="3" name="">
            <a:extLst xmlns:a="http://schemas.openxmlformats.org/drawingml/2006/main">
              <a:ext uri="{FF2B5EF4-FFF2-40B4-BE49-F238E27FC236}">
                <a16:creationId xmlns:a16="http://schemas.microsoft.com/office/drawing/2014/main" id="{57116270-60DA-4C9E-9B2C-360725B6F4B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GeneData describes natural-language queries over a shared semantic layer.</a:t>
            </a:r>
          </a:p>
        </p:txBody>
      </p:sp>
      <p:sp>
        <p:nvSpPr>
          <p:cNvPr id="4" name="">
            <a:extLst xmlns:a="http://schemas.openxmlformats.org/drawingml/2006/main">
              <a:ext uri="{FF2B5EF4-FFF2-40B4-BE49-F238E27FC236}">
                <a16:creationId xmlns:a16="http://schemas.microsoft.com/office/drawing/2014/main" id="{D015B37C-FDB1-435C-BB73-ED2C8696A91E}"/>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EBAF865-ED88-4D48-9D71-90BA0EC2E359}"/>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352A5EF-97F9-49EC-BF46-5C409026CE75}"/>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Ask</a:t>
            </a:r>
          </a:p>
        </p:txBody>
      </p:sp>
      <p:sp>
        <p:nvSpPr>
          <p:cNvPr id="7" name="">
            <a:extLst xmlns:a="http://schemas.openxmlformats.org/drawingml/2006/main">
              <a:ext uri="{FF2B5EF4-FFF2-40B4-BE49-F238E27FC236}">
                <a16:creationId xmlns:a16="http://schemas.microsoft.com/office/drawing/2014/main" id="{EB4D389B-2A12-43DF-966C-9A6A12728861}"/>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Specify the measure, time period and business scope.</a:t>
            </a:r>
          </a:p>
        </p:txBody>
      </p:sp>
      <p:sp>
        <p:nvSpPr>
          <p:cNvPr id="8" name="">
            <a:extLst xmlns:a="http://schemas.openxmlformats.org/drawingml/2006/main">
              <a:ext uri="{FF2B5EF4-FFF2-40B4-BE49-F238E27FC236}">
                <a16:creationId xmlns:a16="http://schemas.microsoft.com/office/drawing/2014/main" id="{6FC4FD73-7ECD-4406-9333-F7F49FEA4552}"/>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1C31505-9BD9-4C14-BA52-6A227DF66D2D}"/>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E903C4EA-C11A-400F-AED2-D1DF709C5849}"/>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Resolve</a:t>
            </a:r>
          </a:p>
        </p:txBody>
      </p:sp>
      <p:sp>
        <p:nvSpPr>
          <p:cNvPr id="11" name="">
            <a:extLst xmlns:a="http://schemas.openxmlformats.org/drawingml/2006/main">
              <a:ext uri="{FF2B5EF4-FFF2-40B4-BE49-F238E27FC236}">
                <a16:creationId xmlns:a16="http://schemas.microsoft.com/office/drawing/2014/main" id="{B3707435-ABC1-4637-9746-2A28CCE98FB8}"/>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Map the question to approved definitions and permitted data.</a:t>
            </a:r>
          </a:p>
        </p:txBody>
      </p:sp>
      <p:sp>
        <p:nvSpPr>
          <p:cNvPr id="12" name="">
            <a:extLst xmlns:a="http://schemas.openxmlformats.org/drawingml/2006/main">
              <a:ext uri="{FF2B5EF4-FFF2-40B4-BE49-F238E27FC236}">
                <a16:creationId xmlns:a16="http://schemas.microsoft.com/office/drawing/2014/main" id="{26201FC5-6FA4-414A-94F9-94863340255F}"/>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25FAB4C-E915-4F38-AC5E-328C6D3B54BD}"/>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F18B9D1A-A7EB-44D4-8936-6BCBB260AADB}"/>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Check</a:t>
            </a:r>
          </a:p>
        </p:txBody>
      </p:sp>
      <p:sp>
        <p:nvSpPr>
          <p:cNvPr id="15" name="">
            <a:extLst xmlns:a="http://schemas.openxmlformats.org/drawingml/2006/main">
              <a:ext uri="{FF2B5EF4-FFF2-40B4-BE49-F238E27FC236}">
                <a16:creationId xmlns:a16="http://schemas.microsoft.com/office/drawing/2014/main" id="{352253EB-FDE6-4442-83CC-33B9F2DC6880}"/>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Review filters, calculation logic and unusual results.</a:t>
            </a:r>
          </a:p>
        </p:txBody>
      </p:sp>
      <p:sp>
        <p:nvSpPr>
          <p:cNvPr id="16" name="">
            <a:extLst xmlns:a="http://schemas.openxmlformats.org/drawingml/2006/main">
              <a:ext uri="{FF2B5EF4-FFF2-40B4-BE49-F238E27FC236}">
                <a16:creationId xmlns:a16="http://schemas.microsoft.com/office/drawing/2014/main" id="{7EFE209F-F205-4733-B847-398A7B73FFF3}"/>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93EC17C-0ED0-42D1-9282-9DF85FD260D4}"/>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2AD8EEC5-1179-4360-9717-EE6781D84F12}"/>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Use</a:t>
            </a:r>
          </a:p>
        </p:txBody>
      </p:sp>
      <p:sp>
        <p:nvSpPr>
          <p:cNvPr id="19" name="">
            <a:extLst xmlns:a="http://schemas.openxmlformats.org/drawingml/2006/main">
              <a:ext uri="{FF2B5EF4-FFF2-40B4-BE49-F238E27FC236}">
                <a16:creationId xmlns:a16="http://schemas.microsoft.com/office/drawing/2014/main" id="{91FE4FB9-0A51-464E-BE14-64AF09CF4E99}"/>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Publish the explanation after analyst acceptance.</a:t>
            </a:r>
          </a:p>
        </p:txBody>
      </p:sp>
      <p:sp>
        <p:nvSpPr>
          <p:cNvPr id="23" name="">
            <a:extLst xmlns:a="http://schemas.openxmlformats.org/drawingml/2006/main">
              <a:ext uri="{FF2B5EF4-FFF2-40B4-BE49-F238E27FC236}">
                <a16:creationId xmlns:a16="http://schemas.microsoft.com/office/drawing/2014/main" id="{2453E238-0904-4F82-A076-36871CB42AAC}"/>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25AAC50B-BAC1-4C25-980B-EB8B15AFB5C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904DFF5C-1F70-4D49-9126-AA96E29F3A9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5C84DA4D-F718-4354-8A0F-3B9EB30218E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11 / 23</a:t>
            </a:r>
          </a:p>
        </p:txBody>
      </p:sp>
    </p:spTree>
    <p:extLst>
      <p:ext uri="{BB962C8B-B14F-4D97-AF65-F5344CB8AC3E}">
        <p14:creationId xmlns:p14="http://schemas.microsoft.com/office/powerpoint/2010/main" val="1120971438"/>
      </p:ext>
    </p:extLst>
  </p:cSld>
</p:sld>
</file>

<file path=ppt/slides/slide1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259da139ecb4fd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7AA15D6-2AD5-482B-AA5C-01959C110FE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An analyst’s exception checklist</a:t>
            </a:r>
          </a:p>
        </p:txBody>
      </p:sp>
      <p:sp>
        <p:nvSpPr>
          <p:cNvPr id="3" name="">
            <a:extLst xmlns:a="http://schemas.openxmlformats.org/drawingml/2006/main">
              <a:ext uri="{FF2B5EF4-FFF2-40B4-BE49-F238E27FC236}">
                <a16:creationId xmlns:a16="http://schemas.microsoft.com/office/drawing/2014/main" id="{ECFFAE14-D3E7-4FC5-975B-3691B599863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useful report exposes what is missing instead of disguising it as a complete answer.</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Exception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Visible treatment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Owner</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Late source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Freshness warning and cutoff</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Data Engineer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Missing cost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Excluded or estimated, explicitly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Finance owner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Small population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Suppress where policy requires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Privacy owner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Definition change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Version and restatement note</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Metric owner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AI ambiguity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Clarify question before release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Analyst</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08BF27DA-3297-4995-A3C4-9D411002EC2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758160C7-7875-4ABB-AFBF-8B06C4C2F4E0}"/>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417BC89B-7A59-4B74-B465-5B10B82095E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12 / 23</a:t>
            </a:r>
          </a:p>
        </p:txBody>
      </p:sp>
    </p:spTree>
    <p:extLst>
      <p:ext uri="{BB962C8B-B14F-4D97-AF65-F5344CB8AC3E}">
        <p14:creationId xmlns:p14="http://schemas.microsoft.com/office/powerpoint/2010/main" val="1111598988"/>
      </p:ext>
    </p:extLst>
  </p:cSld>
</p:sld>
</file>

<file path=ppt/slides/slide1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4d577bdc3064ba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81B076-1E55-4D3C-868E-3D7C7F9E8B2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Secure analysis and distribution</a:t>
            </a:r>
          </a:p>
        </p:txBody>
      </p:sp>
      <p:sp>
        <p:nvSpPr>
          <p:cNvPr id="3" name="">
            <a:extLst xmlns:a="http://schemas.openxmlformats.org/drawingml/2006/main">
              <a:ext uri="{FF2B5EF4-FFF2-40B4-BE49-F238E27FC236}">
                <a16:creationId xmlns:a16="http://schemas.microsoft.com/office/drawing/2014/main" id="{9E322941-57AB-4CEE-A352-068B817D4C8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Access to a chart does not imply permission to export the underlying records.</a:t>
            </a:r>
          </a:p>
        </p:txBody>
      </p:sp>
      <p:sp>
        <p:nvSpPr>
          <p:cNvPr id="4" name="">
            <a:extLst xmlns:a="http://schemas.openxmlformats.org/drawingml/2006/main">
              <a:ext uri="{FF2B5EF4-FFF2-40B4-BE49-F238E27FC236}">
                <a16:creationId xmlns:a16="http://schemas.microsoft.com/office/drawing/2014/main" id="{69222D1B-6D80-4E65-83B0-0C46B5F7A94B}"/>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9C9BB7F-E055-4CB6-A278-2C52E20AB5D9}"/>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Workspace</a:t>
            </a:r>
          </a:p>
        </p:txBody>
      </p:sp>
      <p:sp>
        <p:nvSpPr>
          <p:cNvPr id="6" name="">
            <a:extLst xmlns:a="http://schemas.openxmlformats.org/drawingml/2006/main">
              <a:ext uri="{FF2B5EF4-FFF2-40B4-BE49-F238E27FC236}">
                <a16:creationId xmlns:a16="http://schemas.microsoft.com/office/drawing/2014/main" id="{03BF9CAE-E1B0-487A-B6B5-DEE671786AFA}"/>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Use role and attribute controls. Test entity restrictions and sensitive-column masking.</a:t>
            </a:r>
          </a:p>
        </p:txBody>
      </p:sp>
      <p:sp>
        <p:nvSpPr>
          <p:cNvPr id="7" name="">
            <a:extLst xmlns:a="http://schemas.openxmlformats.org/drawingml/2006/main">
              <a:ext uri="{FF2B5EF4-FFF2-40B4-BE49-F238E27FC236}">
                <a16:creationId xmlns:a16="http://schemas.microsoft.com/office/drawing/2014/main" id="{62CCAAA1-E208-44F6-B585-6F8E4E544EAC}"/>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A1A29F9-616D-43B1-84F3-F2FBA48AEF87}"/>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Distribution</a:t>
            </a:r>
          </a:p>
        </p:txBody>
      </p:sp>
      <p:sp>
        <p:nvSpPr>
          <p:cNvPr id="9" name="">
            <a:extLst xmlns:a="http://schemas.openxmlformats.org/drawingml/2006/main">
              <a:ext uri="{FF2B5EF4-FFF2-40B4-BE49-F238E27FC236}">
                <a16:creationId xmlns:a16="http://schemas.microsoft.com/office/drawing/2014/main" id="{B3BA8D7A-56E3-4F0B-A382-46321DC52937}"/>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Approve recipients and export scope. Review how downloaded files will be retained and protected.</a:t>
            </a:r>
          </a:p>
        </p:txBody>
      </p:sp>
      <p:sp>
        <p:nvSpPr>
          <p:cNvPr id="10" name="">
            <a:extLst xmlns:a="http://schemas.openxmlformats.org/drawingml/2006/main">
              <a:ext uri="{FF2B5EF4-FFF2-40B4-BE49-F238E27FC236}">
                <a16:creationId xmlns:a16="http://schemas.microsoft.com/office/drawing/2014/main" id="{74BE41B6-6165-4437-8674-BC6798C68654}"/>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EFE96773-7FB9-4B4D-9BA6-3DF7D8DDD39A}"/>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AI context</a:t>
            </a:r>
          </a:p>
        </p:txBody>
      </p:sp>
      <p:sp>
        <p:nvSpPr>
          <p:cNvPr id="12" name="">
            <a:extLst xmlns:a="http://schemas.openxmlformats.org/drawingml/2006/main">
              <a:ext uri="{FF2B5EF4-FFF2-40B4-BE49-F238E27FC236}">
                <a16:creationId xmlns:a16="http://schemas.microsoft.com/office/drawing/2014/main" id="{419DB9B0-82C4-439C-A027-165213362F81}"/>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Limit submitted data to the approved purpose. Validate provider terms and review generated explanations.</a:t>
            </a:r>
          </a:p>
        </p:txBody>
      </p:sp>
      <p:sp>
        <p:nvSpPr>
          <p:cNvPr id="13" name="">
            <a:extLst xmlns:a="http://schemas.openxmlformats.org/drawingml/2006/main">
              <a:ext uri="{FF2B5EF4-FFF2-40B4-BE49-F238E27FC236}">
                <a16:creationId xmlns:a16="http://schemas.microsoft.com/office/drawing/2014/main" id="{C8989970-2486-4DE1-8279-D4AF0083C38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605127A1-3FFF-4670-BF4D-6F701B05778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2352A5A9-56DC-4466-8AB6-DA7731D3BA6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13 / 23</a:t>
            </a:r>
          </a:p>
        </p:txBody>
      </p:sp>
    </p:spTree>
    <p:extLst>
      <p:ext uri="{BB962C8B-B14F-4D97-AF65-F5344CB8AC3E}">
        <p14:creationId xmlns:p14="http://schemas.microsoft.com/office/powerpoint/2010/main" val="1720022475"/>
      </p:ext>
    </p:extLst>
  </p:cSld>
</p:sld>
</file>

<file path=ppt/slides/slide1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137a17a249d54c08"/>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C97B11E-C811-4380-8616-502F8310E7AB}"/>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controlled monthly reporting pack</a:t>
            </a:r>
          </a:p>
        </p:txBody>
      </p:sp>
      <p:sp>
        <p:nvSpPr>
          <p:cNvPr id="3" name="">
            <a:extLst xmlns:a="http://schemas.openxmlformats.org/drawingml/2006/main">
              <a:ext uri="{FF2B5EF4-FFF2-40B4-BE49-F238E27FC236}">
                <a16:creationId xmlns:a16="http://schemas.microsoft.com/office/drawing/2014/main" id="{0A9256D3-E6CB-4C65-B97F-AD2C4661850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Reporting automates recurring preparation while retaining financial review.</a:t>
            </a:r>
          </a:p>
        </p:txBody>
      </p:sp>
      <p:sp>
        <p:nvSpPr>
          <p:cNvPr id="4" name="">
            <a:extLst xmlns:a="http://schemas.openxmlformats.org/drawingml/2006/main">
              <a:ext uri="{FF2B5EF4-FFF2-40B4-BE49-F238E27FC236}">
                <a16:creationId xmlns:a16="http://schemas.microsoft.com/office/drawing/2014/main" id="{8FEE5B38-B5EE-41CE-AB84-9267AAD65BEC}"/>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4612C46-6D40-4B07-A369-6616E6272C17}"/>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07FAED0-94B0-45A6-ACE0-BCB924553C66}"/>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Freeze</a:t>
            </a:r>
          </a:p>
        </p:txBody>
      </p:sp>
      <p:sp>
        <p:nvSpPr>
          <p:cNvPr id="7" name="">
            <a:extLst xmlns:a="http://schemas.openxmlformats.org/drawingml/2006/main">
              <a:ext uri="{FF2B5EF4-FFF2-40B4-BE49-F238E27FC236}">
                <a16:creationId xmlns:a16="http://schemas.microsoft.com/office/drawing/2014/main" id="{18A36910-EE77-4D50-81AE-D3C2BF06669E}"/>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Record the reporting cutoff and dataset version.</a:t>
            </a:r>
          </a:p>
        </p:txBody>
      </p:sp>
      <p:sp>
        <p:nvSpPr>
          <p:cNvPr id="8" name="">
            <a:extLst xmlns:a="http://schemas.openxmlformats.org/drawingml/2006/main">
              <a:ext uri="{FF2B5EF4-FFF2-40B4-BE49-F238E27FC236}">
                <a16:creationId xmlns:a16="http://schemas.microsoft.com/office/drawing/2014/main" id="{1B0014C2-1C76-457E-8C78-82825EC6B010}"/>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AA87EB1-EA8C-4D4A-BA86-365E99F664A5}"/>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669AECB2-4A00-4D6A-BA2A-5AE5EF3AEF9F}"/>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Reconcile</a:t>
            </a:r>
          </a:p>
        </p:txBody>
      </p:sp>
      <p:sp>
        <p:nvSpPr>
          <p:cNvPr id="11" name="">
            <a:extLst xmlns:a="http://schemas.openxmlformats.org/drawingml/2006/main">
              <a:ext uri="{FF2B5EF4-FFF2-40B4-BE49-F238E27FC236}">
                <a16:creationId xmlns:a16="http://schemas.microsoft.com/office/drawing/2014/main" id="{0FC85928-4F17-4309-BC85-A2E87879958E}"/>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Check period completeness and agreed totals.</a:t>
            </a:r>
          </a:p>
        </p:txBody>
      </p:sp>
      <p:sp>
        <p:nvSpPr>
          <p:cNvPr id="12" name="">
            <a:extLst xmlns:a="http://schemas.openxmlformats.org/drawingml/2006/main">
              <a:ext uri="{FF2B5EF4-FFF2-40B4-BE49-F238E27FC236}">
                <a16:creationId xmlns:a16="http://schemas.microsoft.com/office/drawing/2014/main" id="{540ED14C-AAAD-4C45-AABE-1C8AA7F97C03}"/>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0820836-A0B2-474E-B69B-DBAE5980AB27}"/>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A9EF6748-5A07-4A1F-9D07-5B25C3E2898F}"/>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Review</a:t>
            </a:r>
          </a:p>
        </p:txBody>
      </p:sp>
      <p:sp>
        <p:nvSpPr>
          <p:cNvPr id="15" name="">
            <a:extLst xmlns:a="http://schemas.openxmlformats.org/drawingml/2006/main">
              <a:ext uri="{FF2B5EF4-FFF2-40B4-BE49-F238E27FC236}">
                <a16:creationId xmlns:a16="http://schemas.microsoft.com/office/drawing/2014/main" id="{2F69C276-F6C6-4928-9EC4-3B13F1C7CDE5}"/>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Approve commentary, exceptions and recipients.</a:t>
            </a:r>
          </a:p>
        </p:txBody>
      </p:sp>
      <p:sp>
        <p:nvSpPr>
          <p:cNvPr id="16" name="">
            <a:extLst xmlns:a="http://schemas.openxmlformats.org/drawingml/2006/main">
              <a:ext uri="{FF2B5EF4-FFF2-40B4-BE49-F238E27FC236}">
                <a16:creationId xmlns:a16="http://schemas.microsoft.com/office/drawing/2014/main" id="{758BA83A-9101-4678-BF15-F18D3633326D}"/>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020148B-1319-47A0-8D92-93BF154DBB51}"/>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62796600-ECA3-400F-B8DC-D56D7E4D58B0}"/>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Distribute</a:t>
            </a:r>
          </a:p>
        </p:txBody>
      </p:sp>
      <p:sp>
        <p:nvSpPr>
          <p:cNvPr id="19" name="">
            <a:extLst xmlns:a="http://schemas.openxmlformats.org/drawingml/2006/main">
              <a:ext uri="{FF2B5EF4-FFF2-40B4-BE49-F238E27FC236}">
                <a16:creationId xmlns:a16="http://schemas.microsoft.com/office/drawing/2014/main" id="{6E1D9E90-B0FF-4853-A356-3129F4A6D3F9}"/>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Issue the versioned report and retain evidence.</a:t>
            </a:r>
          </a:p>
        </p:txBody>
      </p:sp>
      <p:sp>
        <p:nvSpPr>
          <p:cNvPr id="23" name="">
            <a:extLst xmlns:a="http://schemas.openxmlformats.org/drawingml/2006/main">
              <a:ext uri="{FF2B5EF4-FFF2-40B4-BE49-F238E27FC236}">
                <a16:creationId xmlns:a16="http://schemas.microsoft.com/office/drawing/2014/main" id="{A439964E-8BEC-4F4F-B0C4-ABC9849DAC74}"/>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1DAE93B8-9D81-4B71-98C3-6B614BB3A8D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F63CE0A4-03E4-43E3-B573-4B93F2A8406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6AB340E5-EEBD-4B81-BBA0-548BA510B9E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14 / 23</a:t>
            </a:r>
          </a:p>
        </p:txBody>
      </p:sp>
    </p:spTree>
    <p:extLst>
      <p:ext uri="{BB962C8B-B14F-4D97-AF65-F5344CB8AC3E}">
        <p14:creationId xmlns:p14="http://schemas.microsoft.com/office/powerpoint/2010/main" val="1283839951"/>
      </p:ext>
    </p:extLst>
  </p:cSld>
</p:sld>
</file>

<file path=ppt/slides/slide1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2c5ad5fc0cd41d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FF4F02C-1EFE-4AFB-AAF2-745748E323D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Banking analysis with financial discipline</a:t>
            </a:r>
          </a:p>
        </p:txBody>
      </p:sp>
      <p:sp>
        <p:nvSpPr>
          <p:cNvPr id="3" name="">
            <a:extLst xmlns:a="http://schemas.openxmlformats.org/drawingml/2006/main">
              <a:ext uri="{FF2B5EF4-FFF2-40B4-BE49-F238E27FC236}">
                <a16:creationId xmlns:a16="http://schemas.microsoft.com/office/drawing/2014/main" id="{77044FD2-7E93-4AC6-B64E-2D62A2BE78A0}"/>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Example implementation: explain deposit and lending movements across business units.</a:t>
            </a:r>
          </a:p>
        </p:txBody>
      </p:sp>
      <p:sp>
        <p:nvSpPr>
          <p:cNvPr id="4" name="">
            <a:extLst xmlns:a="http://schemas.openxmlformats.org/drawingml/2006/main">
              <a:ext uri="{FF2B5EF4-FFF2-40B4-BE49-F238E27FC236}">
                <a16:creationId xmlns:a16="http://schemas.microsoft.com/office/drawing/2014/main" id="{B030CFFF-8C59-4A54-94E9-0560C11C4CD5}"/>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AAF39EF-C565-4945-91F5-AF39D185C054}"/>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Definitions</a:t>
            </a:r>
          </a:p>
        </p:txBody>
      </p:sp>
      <p:sp>
        <p:nvSpPr>
          <p:cNvPr id="6" name="">
            <a:extLst xmlns:a="http://schemas.openxmlformats.org/drawingml/2006/main">
              <a:ext uri="{FF2B5EF4-FFF2-40B4-BE49-F238E27FC236}">
                <a16:creationId xmlns:a16="http://schemas.microsoft.com/office/drawing/2014/main" id="{8A06BEB5-6B4A-49CF-89A7-D531A6F0E531}"/>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Separate booked balance, average balance and cash movement. Agree signs and reporting dates.</a:t>
            </a:r>
          </a:p>
        </p:txBody>
      </p:sp>
      <p:sp>
        <p:nvSpPr>
          <p:cNvPr id="7" name="">
            <a:extLst xmlns:a="http://schemas.openxmlformats.org/drawingml/2006/main">
              <a:ext uri="{FF2B5EF4-FFF2-40B4-BE49-F238E27FC236}">
                <a16:creationId xmlns:a16="http://schemas.microsoft.com/office/drawing/2014/main" id="{65D15D9E-2AE9-47AB-BA0A-8F91E01A214E}"/>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0B1F40D-C59C-4A80-9077-EB1E73D870B8}"/>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Investigation</a:t>
            </a:r>
          </a:p>
        </p:txBody>
      </p:sp>
      <p:sp>
        <p:nvSpPr>
          <p:cNvPr id="9" name="">
            <a:extLst xmlns:a="http://schemas.openxmlformats.org/drawingml/2006/main">
              <a:ext uri="{FF2B5EF4-FFF2-40B4-BE49-F238E27FC236}">
                <a16:creationId xmlns:a16="http://schemas.microsoft.com/office/drawing/2014/main" id="{42CA9FDA-5D28-47CE-96EE-F294EEB882C9}"/>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Resolve entity mappings and currency conversions before comparing branches or products.</a:t>
            </a:r>
          </a:p>
        </p:txBody>
      </p:sp>
      <p:sp>
        <p:nvSpPr>
          <p:cNvPr id="10" name="">
            <a:extLst xmlns:a="http://schemas.openxmlformats.org/drawingml/2006/main">
              <a:ext uri="{FF2B5EF4-FFF2-40B4-BE49-F238E27FC236}">
                <a16:creationId xmlns:a16="http://schemas.microsoft.com/office/drawing/2014/main" id="{0FD057DA-9D12-492D-B565-D7C8550185F5}"/>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6A5FFD8-11BB-4C49-B2E1-CB5B0A02A2ED}"/>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Approval</a:t>
            </a:r>
          </a:p>
        </p:txBody>
      </p:sp>
      <p:sp>
        <p:nvSpPr>
          <p:cNvPr id="12" name="">
            <a:extLst xmlns:a="http://schemas.openxmlformats.org/drawingml/2006/main">
              <a:ext uri="{FF2B5EF4-FFF2-40B4-BE49-F238E27FC236}">
                <a16:creationId xmlns:a16="http://schemas.microsoft.com/office/drawing/2014/main" id="{4486580E-3466-4FA6-94FA-2200C114EE21}"/>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Finance accepts the reconciled output. Analyst commentary remains linked to supporting data.</a:t>
            </a:r>
          </a:p>
        </p:txBody>
      </p:sp>
      <p:sp>
        <p:nvSpPr>
          <p:cNvPr id="13" name="">
            <a:extLst xmlns:a="http://schemas.openxmlformats.org/drawingml/2006/main">
              <a:ext uri="{FF2B5EF4-FFF2-40B4-BE49-F238E27FC236}">
                <a16:creationId xmlns:a16="http://schemas.microsoft.com/office/drawing/2014/main" id="{F29ECBF0-D3B8-4176-B0DC-1034C54F33C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CF097FD5-F965-4B06-A0BE-9C30459CF5E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E893A2D1-E347-4BC2-B382-35A5E275DA4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15 / 23</a:t>
            </a:r>
          </a:p>
        </p:txBody>
      </p:sp>
    </p:spTree>
    <p:extLst>
      <p:ext uri="{BB962C8B-B14F-4D97-AF65-F5344CB8AC3E}">
        <p14:creationId xmlns:p14="http://schemas.microsoft.com/office/powerpoint/2010/main" val="82092381"/>
      </p:ext>
    </p:extLst>
  </p:cSld>
</p:sld>
</file>

<file path=ppt/slides/slide1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9d2bf550f694b0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8E921E-5A3F-44EC-89F7-5CEB832A9FC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Insurance analysis with clear denominators</a:t>
            </a:r>
          </a:p>
        </p:txBody>
      </p:sp>
      <p:sp>
        <p:nvSpPr>
          <p:cNvPr id="3" name="">
            <a:extLst xmlns:a="http://schemas.openxmlformats.org/drawingml/2006/main">
              <a:ext uri="{FF2B5EF4-FFF2-40B4-BE49-F238E27FC236}">
                <a16:creationId xmlns:a16="http://schemas.microsoft.com/office/drawing/2014/main" id="{8F27F0D7-9538-421B-ACEB-110A4C32252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Example implementation: investigate premium, policy retention and claims movements.</a:t>
            </a:r>
          </a:p>
        </p:txBody>
      </p:sp>
      <p:sp>
        <p:nvSpPr>
          <p:cNvPr id="4" name="">
            <a:extLst xmlns:a="http://schemas.openxmlformats.org/drawingml/2006/main">
              <a:ext uri="{FF2B5EF4-FFF2-40B4-BE49-F238E27FC236}">
                <a16:creationId xmlns:a16="http://schemas.microsoft.com/office/drawing/2014/main" id="{000EF708-9016-42AA-AFBE-A8F954372786}"/>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3F9451E-788A-4D68-BD7E-952AF3C90EA7}"/>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Policy population</a:t>
            </a:r>
          </a:p>
        </p:txBody>
      </p:sp>
      <p:sp>
        <p:nvSpPr>
          <p:cNvPr id="6" name="">
            <a:extLst xmlns:a="http://schemas.openxmlformats.org/drawingml/2006/main">
              <a:ext uri="{FF2B5EF4-FFF2-40B4-BE49-F238E27FC236}">
                <a16:creationId xmlns:a16="http://schemas.microsoft.com/office/drawing/2014/main" id="{6D42BC27-6C4A-41B8-A1CA-D514A5C5D3F0}"/>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Define in-force policies and the treatment of reinstatements and cancellations.</a:t>
            </a:r>
          </a:p>
        </p:txBody>
      </p:sp>
      <p:sp>
        <p:nvSpPr>
          <p:cNvPr id="7" name="">
            <a:extLst xmlns:a="http://schemas.openxmlformats.org/drawingml/2006/main">
              <a:ext uri="{FF2B5EF4-FFF2-40B4-BE49-F238E27FC236}">
                <a16:creationId xmlns:a16="http://schemas.microsoft.com/office/drawing/2014/main" id="{864529B0-3FD6-418C-B100-FA2254F71EE8}"/>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841EDCB-DC51-4D14-97A0-711A862006CC}"/>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Period consistency</a:t>
            </a:r>
          </a:p>
        </p:txBody>
      </p:sp>
      <p:sp>
        <p:nvSpPr>
          <p:cNvPr id="9" name="">
            <a:extLst xmlns:a="http://schemas.openxmlformats.org/drawingml/2006/main">
              <a:ext uri="{FF2B5EF4-FFF2-40B4-BE49-F238E27FC236}">
                <a16:creationId xmlns:a16="http://schemas.microsoft.com/office/drawing/2014/main" id="{7EC69CB7-6E1B-4261-AC7C-E56DC92062B8}"/>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Separate paid from incurred claims and distinguish event date from booking date.</a:t>
            </a:r>
          </a:p>
        </p:txBody>
      </p:sp>
      <p:sp>
        <p:nvSpPr>
          <p:cNvPr id="10" name="">
            <a:extLst xmlns:a="http://schemas.openxmlformats.org/drawingml/2006/main">
              <a:ext uri="{FF2B5EF4-FFF2-40B4-BE49-F238E27FC236}">
                <a16:creationId xmlns:a16="http://schemas.microsoft.com/office/drawing/2014/main" id="{17503F78-7BE4-4004-ACF9-17FD33B04A7B}"/>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D5901B7-71D1-450F-B03F-0E2BE7CBAF97}"/>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Business ownership</a:t>
            </a:r>
          </a:p>
        </p:txBody>
      </p:sp>
      <p:sp>
        <p:nvSpPr>
          <p:cNvPr id="12" name="">
            <a:extLst xmlns:a="http://schemas.openxmlformats.org/drawingml/2006/main">
              <a:ext uri="{FF2B5EF4-FFF2-40B4-BE49-F238E27FC236}">
                <a16:creationId xmlns:a16="http://schemas.microsoft.com/office/drawing/2014/main" id="{23C8D461-245D-45DF-9E2C-7F8738D74FB7}"/>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Product and actuarial owners approve definitions before using them for material decisions.</a:t>
            </a:r>
          </a:p>
        </p:txBody>
      </p:sp>
      <p:sp>
        <p:nvSpPr>
          <p:cNvPr id="13" name="">
            <a:extLst xmlns:a="http://schemas.openxmlformats.org/drawingml/2006/main">
              <a:ext uri="{FF2B5EF4-FFF2-40B4-BE49-F238E27FC236}">
                <a16:creationId xmlns:a16="http://schemas.microsoft.com/office/drawing/2014/main" id="{8E09144D-18ED-47A6-961B-51CD61AB232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20AC207F-5832-4715-97AA-9359F834064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A0821978-DEE1-43EC-84DD-F1AB6120EEC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16 / 23</a:t>
            </a:r>
          </a:p>
        </p:txBody>
      </p:sp>
    </p:spTree>
    <p:extLst>
      <p:ext uri="{BB962C8B-B14F-4D97-AF65-F5344CB8AC3E}">
        <p14:creationId xmlns:p14="http://schemas.microsoft.com/office/powerpoint/2010/main" val="1664624487"/>
      </p:ext>
    </p:extLst>
  </p:cSld>
</p:sld>
</file>

<file path=ppt/slides/slide1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da2501c01e74d5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794F33-C0E4-4755-9121-387127CC42B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Reporting capacity released</a:t>
            </a:r>
          </a:p>
        </p:txBody>
      </p:sp>
      <p:sp>
        <p:nvSpPr>
          <p:cNvPr id="3" name="">
            <a:extLst xmlns:a="http://schemas.openxmlformats.org/drawingml/2006/main">
              <a:ext uri="{FF2B5EF4-FFF2-40B4-BE49-F238E27FC236}">
                <a16:creationId xmlns:a16="http://schemas.microsoft.com/office/drawing/2014/main" id="{0C69F975-DD84-4A22-8412-784B372D2E2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Illustration: 30 monthly reports reduce preparation from 5 to 2 hours per report.</a:t>
            </a:r>
          </a:p>
        </p:txBody>
      </p:sp>
      <p:sp>
        <p:nvSpPr>
          <p:cNvPr id="4" name="">
            <a:extLst xmlns:a="http://schemas.openxmlformats.org/drawingml/2006/main">
              <a:ext uri="{FF2B5EF4-FFF2-40B4-BE49-F238E27FC236}">
                <a16:creationId xmlns:a16="http://schemas.microsoft.com/office/drawing/2014/main" id="{5A051CF9-993C-49E4-BC1D-D9598CB35FD7}"/>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Annual preparation hours</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6ba9faf4249f465b"/>
          </a:graphicData>
        </a:graphic>
      </p:graphicFrame>
      <p:sp>
        <p:nvSpPr>
          <p:cNvPr id="6" name="">
            <a:extLst xmlns:a="http://schemas.openxmlformats.org/drawingml/2006/main">
              <a:ext uri="{FF2B5EF4-FFF2-40B4-BE49-F238E27FC236}">
                <a16:creationId xmlns:a16="http://schemas.microsoft.com/office/drawing/2014/main" id="{0D2EAA0E-C143-48EB-A605-E0BFFAC5E528}"/>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15B72FA-4F62-4ADA-9CE5-7722A4F46025}"/>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1,080 hours</a:t>
            </a:r>
          </a:p>
        </p:txBody>
      </p:sp>
      <p:sp>
        <p:nvSpPr>
          <p:cNvPr id="8" name="">
            <a:extLst xmlns:a="http://schemas.openxmlformats.org/drawingml/2006/main">
              <a:ext uri="{FF2B5EF4-FFF2-40B4-BE49-F238E27FC236}">
                <a16:creationId xmlns:a16="http://schemas.microsoft.com/office/drawing/2014/main" id="{D19AD151-5A4C-4110-B428-39F3DA894936}"/>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Potential annual capacity</a:t>
            </a:r>
          </a:p>
        </p:txBody>
      </p:sp>
      <p:sp>
        <p:nvSpPr>
          <p:cNvPr id="9" name="">
            <a:extLst xmlns:a="http://schemas.openxmlformats.org/drawingml/2006/main">
              <a:ext uri="{FF2B5EF4-FFF2-40B4-BE49-F238E27FC236}">
                <a16:creationId xmlns:a16="http://schemas.microsoft.com/office/drawing/2014/main" id="{BC1EF8F1-5BF0-49EC-90A7-49A79857825D}"/>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30 reports × 12 × 3 hours. Validate report complexity and review time.</a:t>
            </a:r>
          </a:p>
        </p:txBody>
      </p:sp>
      <p:sp>
        <p:nvSpPr>
          <p:cNvPr id="10" name="">
            <a:extLst xmlns:a="http://schemas.openxmlformats.org/drawingml/2006/main">
              <a:ext uri="{FF2B5EF4-FFF2-40B4-BE49-F238E27FC236}">
                <a16:creationId xmlns:a16="http://schemas.microsoft.com/office/drawing/2014/main" id="{F5EA8140-8724-4FB2-9BD2-75051CEB4C5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EAFA4CFB-92D5-486D-9F17-6C0188FDEE7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F9F00C3B-9A67-4DA8-BA51-47F135322C6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17 / 23</a:t>
            </a:r>
          </a:p>
        </p:txBody>
      </p:sp>
    </p:spTree>
    <p:extLst>
      <p:ext uri="{BB962C8B-B14F-4D97-AF65-F5344CB8AC3E}">
        <p14:creationId xmlns:p14="http://schemas.microsoft.com/office/powerpoint/2010/main" val="582735148"/>
      </p:ext>
    </p:extLst>
  </p:cSld>
</p:sld>
</file>

<file path=ppt/slides/slide1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2ac3a726c9c4de5"/>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D32AEF0-97CC-4167-874B-DF956AB1C41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reporting value case</a:t>
            </a:r>
          </a:p>
        </p:txBody>
      </p:sp>
      <p:sp>
        <p:nvSpPr>
          <p:cNvPr id="3" name="">
            <a:extLst xmlns:a="http://schemas.openxmlformats.org/drawingml/2006/main">
              <a:ext uri="{FF2B5EF4-FFF2-40B4-BE49-F238E27FC236}">
                <a16:creationId xmlns:a16="http://schemas.microsoft.com/office/drawing/2014/main" id="{8C82EE44-CE6F-470D-BDC5-AE57DD1421F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economics include time realisation and the complete incremental cost.</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Measure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Assumption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Result</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Realised value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1,080 h × 65 × 70%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49,140 currency units</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Recurring / setup</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24,000 / 18,000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42,000 year-one cost</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Year-one benefit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49,140 − 42,000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7,140</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ROI</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7,140 / 42,000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17%</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6FC682A5-A5F1-4AE7-90A4-CDBA08281591}"/>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Illustrative planning model, not a customer result or GeneData quote. Released hours represent capacity.</a:t>
            </a:r>
          </a:p>
        </p:txBody>
      </p:sp>
      <p:sp>
        <p:nvSpPr>
          <p:cNvPr id="6" name="">
            <a:extLst xmlns:a="http://schemas.openxmlformats.org/drawingml/2006/main">
              <a:ext uri="{FF2B5EF4-FFF2-40B4-BE49-F238E27FC236}">
                <a16:creationId xmlns:a16="http://schemas.microsoft.com/office/drawing/2014/main" id="{83ED4CAD-23DE-4D3D-9B23-A78BE5CCFF0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4CC982DE-3D1A-46D0-ADF8-1A319F0967A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18 / 23</a:t>
            </a:r>
          </a:p>
        </p:txBody>
      </p:sp>
    </p:spTree>
    <p:extLst>
      <p:ext uri="{BB962C8B-B14F-4D97-AF65-F5344CB8AC3E}">
        <p14:creationId xmlns:p14="http://schemas.microsoft.com/office/powerpoint/2010/main" val="1428758312"/>
      </p:ext>
    </p:extLst>
  </p:cSld>
</p:sld>
</file>

<file path=ppt/slides/slide19.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d01f2bacd4cc4dab"/>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9EAF398-FF1A-424A-8086-2CF8B6C575C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A metric change across the team</a:t>
            </a:r>
          </a:p>
        </p:txBody>
      </p:sp>
      <p:sp>
        <p:nvSpPr>
          <p:cNvPr id="3" name="">
            <a:extLst xmlns:a="http://schemas.openxmlformats.org/drawingml/2006/main">
              <a:ext uri="{FF2B5EF4-FFF2-40B4-BE49-F238E27FC236}">
                <a16:creationId xmlns:a16="http://schemas.microsoft.com/office/drawing/2014/main" id="{44773AC3-FFFB-4C25-8AF8-E977E0A10F1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finance changes the approved treatment of returns.</a:t>
            </a:r>
          </a:p>
        </p:txBody>
      </p:sp>
      <p:sp>
        <p:nvSpPr>
          <p:cNvPr id="4" name="">
            <a:extLst xmlns:a="http://schemas.openxmlformats.org/drawingml/2006/main">
              <a:ext uri="{FF2B5EF4-FFF2-40B4-BE49-F238E27FC236}">
                <a16:creationId xmlns:a16="http://schemas.microsoft.com/office/drawing/2014/main" id="{F028FB7B-C374-4BE0-B240-B0A595579532}"/>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756A605-FB01-43FD-987C-0B3EE5341CC4}"/>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F202D5C3-BDF0-466D-8710-43DEB5A0ADB7}"/>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Modeler</a:t>
            </a:r>
          </a:p>
        </p:txBody>
      </p:sp>
      <p:sp>
        <p:nvSpPr>
          <p:cNvPr id="7" name="">
            <a:extLst xmlns:a="http://schemas.openxmlformats.org/drawingml/2006/main">
              <a:ext uri="{FF2B5EF4-FFF2-40B4-BE49-F238E27FC236}">
                <a16:creationId xmlns:a16="http://schemas.microsoft.com/office/drawing/2014/main" id="{5F0C5472-8E35-4138-AAF1-79E9F590AB61}"/>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Versions the definition and effective date.</a:t>
            </a:r>
          </a:p>
        </p:txBody>
      </p:sp>
      <p:sp>
        <p:nvSpPr>
          <p:cNvPr id="8" name="">
            <a:extLst xmlns:a="http://schemas.openxmlformats.org/drawingml/2006/main">
              <a:ext uri="{FF2B5EF4-FFF2-40B4-BE49-F238E27FC236}">
                <a16:creationId xmlns:a16="http://schemas.microsoft.com/office/drawing/2014/main" id="{3587DB87-B0DE-40DE-8091-1BB90E59968A}"/>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B407377-8205-400E-AE3A-5E7136BC4255}"/>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F53E2627-AE62-47CC-B258-7A10297BD0B8}"/>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Engineer</a:t>
            </a:r>
          </a:p>
        </p:txBody>
      </p:sp>
      <p:sp>
        <p:nvSpPr>
          <p:cNvPr id="11" name="">
            <a:extLst xmlns:a="http://schemas.openxmlformats.org/drawingml/2006/main">
              <a:ext uri="{FF2B5EF4-FFF2-40B4-BE49-F238E27FC236}">
                <a16:creationId xmlns:a16="http://schemas.microsoft.com/office/drawing/2014/main" id="{913151AC-1A7E-443B-BEBD-C9CF58F877D2}"/>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Updates the transform and reconciliation tests.</a:t>
            </a:r>
          </a:p>
        </p:txBody>
      </p:sp>
      <p:sp>
        <p:nvSpPr>
          <p:cNvPr id="12" name="">
            <a:extLst xmlns:a="http://schemas.openxmlformats.org/drawingml/2006/main">
              <a:ext uri="{FF2B5EF4-FFF2-40B4-BE49-F238E27FC236}">
                <a16:creationId xmlns:a16="http://schemas.microsoft.com/office/drawing/2014/main" id="{1469DBD0-549E-45DC-92B9-276DD61B5AC9}"/>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2B52D62-3ECC-4CD3-B3CB-9461FB2B30F1}"/>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7DA10965-EB4D-4318-8CC4-5E420E4EC08F}"/>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Analyst</a:t>
            </a:r>
          </a:p>
        </p:txBody>
      </p:sp>
      <p:sp>
        <p:nvSpPr>
          <p:cNvPr id="15" name="">
            <a:extLst xmlns:a="http://schemas.openxmlformats.org/drawingml/2006/main">
              <a:ext uri="{FF2B5EF4-FFF2-40B4-BE49-F238E27FC236}">
                <a16:creationId xmlns:a16="http://schemas.microsoft.com/office/drawing/2014/main" id="{D8439BB1-9051-4303-8486-A1B6D50A6F5D}"/>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Compares old and new results and explains changes.</a:t>
            </a:r>
          </a:p>
        </p:txBody>
      </p:sp>
      <p:sp>
        <p:nvSpPr>
          <p:cNvPr id="16" name="">
            <a:extLst xmlns:a="http://schemas.openxmlformats.org/drawingml/2006/main">
              <a:ext uri="{FF2B5EF4-FFF2-40B4-BE49-F238E27FC236}">
                <a16:creationId xmlns:a16="http://schemas.microsoft.com/office/drawing/2014/main" id="{3765CC2E-9EF9-4756-8DF1-D46278858F10}"/>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6D8C439-BA13-42BA-9AB0-D5404A198BE4}"/>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F72CB169-0981-4050-9D0B-4C19F4305F9D}"/>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Owner</a:t>
            </a:r>
          </a:p>
        </p:txBody>
      </p:sp>
      <p:sp>
        <p:nvSpPr>
          <p:cNvPr id="19" name="">
            <a:extLst xmlns:a="http://schemas.openxmlformats.org/drawingml/2006/main">
              <a:ext uri="{FF2B5EF4-FFF2-40B4-BE49-F238E27FC236}">
                <a16:creationId xmlns:a16="http://schemas.microsoft.com/office/drawing/2014/main" id="{93D5180B-640C-4A61-AF80-90CF160DC3F0}"/>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Approves the revised reporting basis and release.</a:t>
            </a:r>
          </a:p>
        </p:txBody>
      </p:sp>
      <p:sp>
        <p:nvSpPr>
          <p:cNvPr id="23" name="">
            <a:extLst xmlns:a="http://schemas.openxmlformats.org/drawingml/2006/main">
              <a:ext uri="{FF2B5EF4-FFF2-40B4-BE49-F238E27FC236}">
                <a16:creationId xmlns:a16="http://schemas.microsoft.com/office/drawing/2014/main" id="{E4B2103B-EE40-40A9-945F-8869A5D5E7A6}"/>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7B07E88C-95B8-4424-A290-2E6EC6CCED9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7508FF47-3365-4C0C-8FC4-C088ED56433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E3750D9E-D6EF-493A-9B0A-750CAFD1896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19 / 23</a:t>
            </a:r>
          </a:p>
        </p:txBody>
      </p:sp>
    </p:spTree>
    <p:extLst>
      <p:ext uri="{BB962C8B-B14F-4D97-AF65-F5344CB8AC3E}">
        <p14:creationId xmlns:p14="http://schemas.microsoft.com/office/powerpoint/2010/main" val="1788219961"/>
      </p:ext>
    </p:extLst>
  </p:cSld>
</p:sld>
</file>

<file path=ppt/slides/slide2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3e4c189c03049d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E6AEDA8-3713-42A4-8DD1-EF07A01944A0}"/>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measurable first delivery</a:t>
            </a:r>
          </a:p>
        </p:txBody>
      </p:sp>
      <p:sp>
        <p:nvSpPr>
          <p:cNvPr id="3" name="">
            <a:extLst xmlns:a="http://schemas.openxmlformats.org/drawingml/2006/main">
              <a:ext uri="{FF2B5EF4-FFF2-40B4-BE49-F238E27FC236}">
                <a16:creationId xmlns:a16="http://schemas.microsoft.com/office/drawing/2014/main" id="{11250998-1BFD-4A9E-B280-876635D298F4}"/>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Genellipse scopes an MVP within six weeks around one agreed workflow and its acceptance tests.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Stage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Working output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Acceptance evidence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Weeks 1–2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Agreed metric contract and baseline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access and baseline agreed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Weeks 3–4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Reconciled analysis and controlled reports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Exception and security tests pass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Weeks 5–6</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Repeatable reporting pack and ownership</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Metric totals and access tests accepted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Expansion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Add sources and consuming teams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value and operating capacity</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3F320F57-AA3A-42E5-9D6C-251DF9FD17E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022C8C40-6B8C-4EDA-A57E-C37E656C547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0D508CFE-0FC5-4FC1-85E7-FEA3FFDDD12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20 / 23</a:t>
            </a:r>
          </a:p>
        </p:txBody>
      </p:sp>
    </p:spTree>
    <p:extLst>
      <p:ext uri="{BB962C8B-B14F-4D97-AF65-F5344CB8AC3E}">
        <p14:creationId xmlns:p14="http://schemas.microsoft.com/office/powerpoint/2010/main" val="444615498"/>
      </p:ext>
    </p:extLst>
  </p:cSld>
</p:sld>
</file>

<file path=ppt/slides/slide2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619406e42dc4f9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448A046-3D9B-4220-83DC-24719D568B6E}"/>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evidence before scale</a:t>
            </a:r>
          </a:p>
        </p:txBody>
      </p:sp>
      <p:sp>
        <p:nvSpPr>
          <p:cNvPr id="3" name="">
            <a:extLst xmlns:a="http://schemas.openxmlformats.org/drawingml/2006/main">
              <a:ext uri="{FF2B5EF4-FFF2-40B4-BE49-F238E27FC236}">
                <a16:creationId xmlns:a16="http://schemas.microsoft.com/office/drawing/2014/main" id="{57F24BA9-044A-4D34-8826-659609706AE4}"/>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GeneData’s Trust Center makes workload-specific review part of adoption.</a:t>
            </a:r>
          </a:p>
        </p:txBody>
      </p:sp>
      <p:sp>
        <p:nvSpPr>
          <p:cNvPr id="4" name="">
            <a:extLst xmlns:a="http://schemas.openxmlformats.org/drawingml/2006/main">
              <a:ext uri="{FF2B5EF4-FFF2-40B4-BE49-F238E27FC236}">
                <a16:creationId xmlns:a16="http://schemas.microsoft.com/office/drawing/2014/main" id="{AE9034E1-64BD-40DE-A503-EC44B42ADF1D}"/>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53CFEF8-000E-46D6-AB1C-23952A1974B9}"/>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Identity and data</a:t>
            </a:r>
          </a:p>
        </p:txBody>
      </p:sp>
      <p:sp>
        <p:nvSpPr>
          <p:cNvPr id="6" name="">
            <a:extLst xmlns:a="http://schemas.openxmlformats.org/drawingml/2006/main">
              <a:ext uri="{FF2B5EF4-FFF2-40B4-BE49-F238E27FC236}">
                <a16:creationId xmlns:a16="http://schemas.microsoft.com/office/drawing/2014/main" id="{561CEBD3-EF4A-4007-A6B5-998A2DDD90A9}"/>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Validate SSO, role boundaries, row and column controls, encryption and secret ownership against the chosen deployment.</a:t>
            </a:r>
          </a:p>
        </p:txBody>
      </p:sp>
      <p:sp>
        <p:nvSpPr>
          <p:cNvPr id="7" name="">
            <a:extLst xmlns:a="http://schemas.openxmlformats.org/drawingml/2006/main">
              <a:ext uri="{FF2B5EF4-FFF2-40B4-BE49-F238E27FC236}">
                <a16:creationId xmlns:a16="http://schemas.microsoft.com/office/drawing/2014/main" id="{CAD3E2C4-31CA-44E7-8E09-C6281709015B}"/>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FF5DA5B-434C-4462-95A5-9B211F877E0A}"/>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AI and operations</a:t>
            </a:r>
          </a:p>
        </p:txBody>
      </p:sp>
      <p:sp>
        <p:nvSpPr>
          <p:cNvPr id="9" name="">
            <a:extLst xmlns:a="http://schemas.openxmlformats.org/drawingml/2006/main">
              <a:ext uri="{FF2B5EF4-FFF2-40B4-BE49-F238E27FC236}">
                <a16:creationId xmlns:a16="http://schemas.microsoft.com/office/drawing/2014/main" id="{D4D15608-95EE-49A4-9AF2-8929D2CC8285}"/>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Agree permitted models, data sent to providers, human approvals, recovery tests and retention responsibilities.</a:t>
            </a:r>
          </a:p>
        </p:txBody>
      </p:sp>
      <p:sp>
        <p:nvSpPr>
          <p:cNvPr id="10" name="">
            <a:extLst xmlns:a="http://schemas.openxmlformats.org/drawingml/2006/main">
              <a:ext uri="{FF2B5EF4-FFF2-40B4-BE49-F238E27FC236}">
                <a16:creationId xmlns:a16="http://schemas.microsoft.com/office/drawing/2014/main" id="{05378102-1745-40DC-86BF-AFBD776E57E2}"/>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E70CB6F9-469A-4829-A4FB-EDB82418DC6B}"/>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Assurance status</a:t>
            </a:r>
          </a:p>
        </p:txBody>
      </p:sp>
      <p:sp>
        <p:nvSpPr>
          <p:cNvPr id="12" name="">
            <a:extLst xmlns:a="http://schemas.openxmlformats.org/drawingml/2006/main">
              <a:ext uri="{FF2B5EF4-FFF2-40B4-BE49-F238E27FC236}">
                <a16:creationId xmlns:a16="http://schemas.microsoft.com/office/drawing/2014/main" id="{791E50F6-5192-4DF2-8A79-22D8081550CD}"/>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SOC 2 controls are mapped, without an attestation. ISO 27001 certification is not held. Request current control evidence.</a:t>
            </a:r>
          </a:p>
        </p:txBody>
      </p:sp>
      <p:sp>
        <p:nvSpPr>
          <p:cNvPr id="13" name="">
            <a:extLst xmlns:a="http://schemas.openxmlformats.org/drawingml/2006/main">
              <a:ext uri="{FF2B5EF4-FFF2-40B4-BE49-F238E27FC236}">
                <a16:creationId xmlns:a16="http://schemas.microsoft.com/office/drawing/2014/main" id="{F8C4CF6F-2B3A-4BD7-AD7A-2927818D339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2127DC9F-8E61-41C0-9584-EBC6F44CECC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400E8C65-D94A-4B19-9051-D9A6E1763E5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21 / 23</a:t>
            </a:r>
          </a:p>
        </p:txBody>
      </p:sp>
    </p:spTree>
    <p:extLst>
      <p:ext uri="{BB962C8B-B14F-4D97-AF65-F5344CB8AC3E}">
        <p14:creationId xmlns:p14="http://schemas.microsoft.com/office/powerpoint/2010/main" val="2033470737"/>
      </p:ext>
    </p:extLst>
  </p:cSld>
</p:sld>
</file>

<file path=ppt/slides/slide2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98dc0195aed4902"/>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4E2A5C1-8278-4B65-A501-03ADC8CD400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Product references and example scope</a:t>
            </a:r>
          </a:p>
        </p:txBody>
      </p:sp>
      <p:sp>
        <p:nvSpPr>
          <p:cNvPr id="3" name="">
            <a:extLst xmlns:a="http://schemas.openxmlformats.org/drawingml/2006/main">
              <a:ext uri="{FF2B5EF4-FFF2-40B4-BE49-F238E27FC236}">
                <a16:creationId xmlns:a16="http://schemas.microsoft.com/office/drawing/2014/main" id="{D08C4005-134F-4166-BBDD-A012DC7F32FE}"/>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Detailed workflows show implementation designs. Numerical examples use synthetic assumptions.</a:t>
            </a:r>
          </a:p>
        </p:txBody>
      </p:sp>
      <p:sp>
        <p:nvSpPr>
          <p:cNvPr id="4" name="">
            <a:extLst xmlns:a="http://schemas.openxmlformats.org/drawingml/2006/main">
              <a:ext uri="{FF2B5EF4-FFF2-40B4-BE49-F238E27FC236}">
                <a16:creationId xmlns:a16="http://schemas.microsoft.com/office/drawing/2014/main" id="{BFB23CB0-BA32-4FE5-A2C9-F64CC0BAAA63}"/>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Platform capabilities</a:t>
            </a:r>
          </a:p>
        </p:txBody>
      </p:sp>
      <p:sp>
        <p:nvSpPr>
          <p:cNvPr id="5" name="">
            <a:extLst xmlns:a="http://schemas.openxmlformats.org/drawingml/2006/main">
              <a:ext uri="{FF2B5EF4-FFF2-40B4-BE49-F238E27FC236}">
                <a16:creationId xmlns:a16="http://schemas.microsoft.com/office/drawing/2014/main" id="{4A677033-9E17-40E1-8E31-0BD121D11549}"/>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data.genellipse.ai/product/overview</a:t>
            </a:r>
          </a:p>
        </p:txBody>
      </p:sp>
      <p:sp>
        <p:nvSpPr>
          <p:cNvPr id="6" name="">
            <a:extLst xmlns:a="http://schemas.openxmlformats.org/drawingml/2006/main">
              <a:ext uri="{FF2B5EF4-FFF2-40B4-BE49-F238E27FC236}">
                <a16:creationId xmlns:a16="http://schemas.microsoft.com/office/drawing/2014/main" id="{0133C375-F0BF-4ECB-A8C8-25C19D187DEA}"/>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Role-specific material</a:t>
            </a:r>
          </a:p>
        </p:txBody>
      </p:sp>
      <p:sp>
        <p:nvSpPr>
          <p:cNvPr id="7" name="">
            <a:extLst xmlns:a="http://schemas.openxmlformats.org/drawingml/2006/main">
              <a:ext uri="{FF2B5EF4-FFF2-40B4-BE49-F238E27FC236}">
                <a16:creationId xmlns:a16="http://schemas.microsoft.com/office/drawing/2014/main" id="{B306986C-F5F3-492C-B891-35019C93E9BC}"/>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data.genellipse.ai/product/business-intelligence</a:t>
            </a:r>
          </a:p>
        </p:txBody>
      </p:sp>
      <p:sp>
        <p:nvSpPr>
          <p:cNvPr id="8" name="">
            <a:extLst xmlns:a="http://schemas.openxmlformats.org/drawingml/2006/main">
              <a:ext uri="{FF2B5EF4-FFF2-40B4-BE49-F238E27FC236}">
                <a16:creationId xmlns:a16="http://schemas.microsoft.com/office/drawing/2014/main" id="{65635E24-4C64-4C71-A4B6-654C4D2995F9}"/>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Integration readiness</a:t>
            </a:r>
          </a:p>
        </p:txBody>
      </p:sp>
      <p:sp>
        <p:nvSpPr>
          <p:cNvPr id="9" name="">
            <a:extLst xmlns:a="http://schemas.openxmlformats.org/drawingml/2006/main">
              <a:ext uri="{FF2B5EF4-FFF2-40B4-BE49-F238E27FC236}">
                <a16:creationId xmlns:a16="http://schemas.microsoft.com/office/drawing/2014/main" id="{77F20A56-865A-41C1-A0B1-638210EFDFD1}"/>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data.genellipse.ai/integrations</a:t>
            </a:r>
          </a:p>
        </p:txBody>
      </p:sp>
      <p:sp>
        <p:nvSpPr>
          <p:cNvPr id="10" name="">
            <a:extLst xmlns:a="http://schemas.openxmlformats.org/drawingml/2006/main">
              <a:ext uri="{FF2B5EF4-FFF2-40B4-BE49-F238E27FC236}">
                <a16:creationId xmlns:a16="http://schemas.microsoft.com/office/drawing/2014/main" id="{6CCC3A62-BA73-400D-84DC-0FEBD7E5DC42}"/>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Controls and assurance</a:t>
            </a:r>
          </a:p>
        </p:txBody>
      </p:sp>
      <p:sp>
        <p:nvSpPr>
          <p:cNvPr id="11" name="">
            <a:extLst xmlns:a="http://schemas.openxmlformats.org/drawingml/2006/main">
              <a:ext uri="{FF2B5EF4-FFF2-40B4-BE49-F238E27FC236}">
                <a16:creationId xmlns:a16="http://schemas.microsoft.com/office/drawing/2014/main" id="{A580B9FB-1756-4B79-8BDF-86C1D99C00D0}"/>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data.genellipse.ai/trust</a:t>
            </a:r>
          </a:p>
        </p:txBody>
      </p:sp>
      <p:sp>
        <p:nvSpPr>
          <p:cNvPr id="12" name="">
            <a:extLst xmlns:a="http://schemas.openxmlformats.org/drawingml/2006/main">
              <a:ext uri="{FF2B5EF4-FFF2-40B4-BE49-F238E27FC236}">
                <a16:creationId xmlns:a16="http://schemas.microsoft.com/office/drawing/2014/main" id="{C95B3614-0BD0-4847-9394-566BE2DAADF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3" name="">
            <a:extLst xmlns:a="http://schemas.openxmlformats.org/drawingml/2006/main">
              <a:ext uri="{FF2B5EF4-FFF2-40B4-BE49-F238E27FC236}">
                <a16:creationId xmlns:a16="http://schemas.microsoft.com/office/drawing/2014/main" id="{C47E4A57-33D6-4C9E-B828-68DC60CDC7E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5761F671-8DD0-4F81-A85F-DE0E6F05AD5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22 / 23</a:t>
            </a:r>
          </a:p>
        </p:txBody>
      </p:sp>
    </p:spTree>
    <p:extLst>
      <p:ext uri="{BB962C8B-B14F-4D97-AF65-F5344CB8AC3E}">
        <p14:creationId xmlns:p14="http://schemas.microsoft.com/office/powerpoint/2010/main" val="150367446"/>
      </p:ext>
    </p:extLst>
  </p:cSld>
</p:sld>
</file>

<file path=ppt/slides/slide23.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f9b5b00fce64e0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4b60490a2134ef9"/>
          <a:stretch xmlns:a="http://schemas.openxmlformats.org/drawingml/2006/main"/>
        </p:blipFill>
        <p:spPr>
          <a:xfrm xmlns:a="http://schemas.openxmlformats.org/drawingml/2006/main">
            <a:off x="8096250" y="401547"/>
            <a:ext cx="3429000" cy="32085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771D3ED-BCA9-4321-BBE0-6E600E7F9102}"/>
              </a:ext>
            </a:extLst>
          </p:cNvPr>
          <p:cNvSpPr>
            <a:spLocks xmlns:a="http://schemas.openxmlformats.org/drawingml/2006/main" noGrp="1"/>
          </p:cNvSpPr>
          <p:nvPr/>
        </p:nvSpPr>
        <p:spPr>
          <a:xfrm xmlns:a="http://schemas.openxmlformats.org/drawingml/2006/main">
            <a:off x="619125" y="1638300"/>
            <a:ext cx="107156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5F3EC"/>
                </a:solidFill>
                <a:latin typeface="Liberation Sans"/>
                <a:ea typeface="Liberation Sans"/>
                <a:cs typeface="Liberation Sans"/>
              </a:defRPr>
            </a:pPr>
            <a:r>
              <a:rPr sz="4425" b="0">
                <a:solidFill>
                  <a:srgbClr val="F5F3EC"/>
                </a:solidFill>
                <a:latin typeface="Liberation Sans"/>
                <a:ea typeface="Liberation Sans"/>
                <a:cs typeface="Liberation Sans"/>
              </a:rPr>
              <a:t>Your next data workflow</a:t>
            </a:r>
          </a:p>
        </p:txBody>
      </p:sp>
      <p:sp>
        <p:nvSpPr>
          <p:cNvPr id="4" name="">
            <a:extLst xmlns:a="http://schemas.openxmlformats.org/drawingml/2006/main">
              <a:ext uri="{FF2B5EF4-FFF2-40B4-BE49-F238E27FC236}">
                <a16:creationId xmlns:a16="http://schemas.microsoft.com/office/drawing/2014/main" id="{6165E49E-9F8C-4188-AF09-B1B1ED74732C}"/>
              </a:ext>
            </a:extLst>
          </p:cNvPr>
          <p:cNvSpPr>
            <a:spLocks xmlns:a="http://schemas.openxmlformats.org/drawingml/2006/main" noGrp="1"/>
          </p:cNvSpPr>
          <p:nvPr/>
        </p:nvSpPr>
        <p:spPr>
          <a:xfrm xmlns:a="http://schemas.openxmlformats.org/drawingml/2006/main">
            <a:off x="647700" y="3524250"/>
            <a:ext cx="962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1DA"/>
                </a:solidFill>
                <a:latin typeface="Liberation Sans"/>
                <a:ea typeface="Liberation Sans"/>
                <a:cs typeface="Liberation Sans"/>
              </a:defRPr>
            </a:pPr>
            <a:r>
              <a:rPr sz="2250" b="0">
                <a:solidFill>
                  <a:srgbClr val="D5E1DA"/>
                </a:solidFill>
                <a:latin typeface="Liberation Sans"/>
                <a:ea typeface="Liberation Sans"/>
                <a:cs typeface="Liberation Sans"/>
              </a:rPr>
              <a:t>Bring the business question, the source systems and the people accountable for the result. Genellipse will help define the architecture, implement the workflow and measure the outcome.</a:t>
            </a:r>
          </a:p>
        </p:txBody>
      </p:sp>
      <p:sp>
        <p:nvSpPr>
          <p:cNvPr id="5" name="">
            <a:extLst xmlns:a="http://schemas.openxmlformats.org/drawingml/2006/main">
              <a:ext uri="{FF2B5EF4-FFF2-40B4-BE49-F238E27FC236}">
                <a16:creationId xmlns:a16="http://schemas.microsoft.com/office/drawing/2014/main" id="{498F4B46-4C00-4357-B42E-797B905C5BF8}"/>
              </a:ext>
            </a:extLst>
          </p:cNvPr>
          <p:cNvSpPr>
            <a:spLocks xmlns:a="http://schemas.openxmlformats.org/drawingml/2006/main" noGrp="1"/>
          </p:cNvSpPr>
          <p:nvPr/>
        </p:nvSpPr>
        <p:spPr>
          <a:xfrm xmlns:a="http://schemas.openxmlformats.org/drawingml/2006/main">
            <a:off x="647700" y="4886325"/>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BA935D"/>
                </a:solidFill>
                <a:latin typeface="Liberation Sans"/>
                <a:ea typeface="Liberation Sans"/>
                <a:cs typeface="Liberation Sans"/>
              </a:defRPr>
            </a:pPr>
            <a:r>
              <a:rPr sz="2925" b="0">
                <a:solidFill>
                  <a:srgbClr val="BA935D"/>
                </a:solidFill>
                <a:latin typeface="Liberation Sans"/>
                <a:ea typeface="Liberation Sans"/>
                <a:cs typeface="Liberation Sans"/>
                <a:hlinkClick xmlns:r="http://schemas.openxmlformats.org/officeDocument/2006/relationships" r:id="Ra165a23ccd3d4b28"/>
              </a:rPr>
              <a:t>Genellipse.com</a:t>
            </a:r>
          </a:p>
        </p:txBody>
      </p:sp>
      <p:sp>
        <p:nvSpPr>
          <p:cNvPr id="6" name="">
            <a:extLst xmlns:a="http://schemas.openxmlformats.org/drawingml/2006/main">
              <a:ext uri="{FF2B5EF4-FFF2-40B4-BE49-F238E27FC236}">
                <a16:creationId xmlns:a16="http://schemas.microsoft.com/office/drawing/2014/main" id="{428A5E5D-2FB0-4B5C-8FEA-D7EBD425D187}"/>
              </a:ext>
            </a:extLst>
          </p:cNvPr>
          <p:cNvSpPr>
            <a:spLocks xmlns:a="http://schemas.openxmlformats.org/drawingml/2006/main" noGrp="1"/>
          </p:cNvSpPr>
          <p:nvPr/>
        </p:nvSpPr>
        <p:spPr>
          <a:xfrm xmlns:a="http://schemas.openxmlformats.org/drawingml/2006/main">
            <a:off x="6096000" y="4886325"/>
            <a:ext cx="5619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A935D"/>
                </a:solidFill>
                <a:latin typeface="Liberation Sans"/>
                <a:ea typeface="Liberation Sans"/>
                <a:cs typeface="Liberation Sans"/>
              </a:defRPr>
            </a:pPr>
            <a:r>
              <a:rPr sz="2700" b="0">
                <a:solidFill>
                  <a:srgbClr val="BA935D"/>
                </a:solidFill>
                <a:latin typeface="Liberation Sans"/>
                <a:ea typeface="Liberation Sans"/>
                <a:cs typeface="Liberation Sans"/>
                <a:hlinkClick xmlns:r="http://schemas.openxmlformats.org/officeDocument/2006/relationships" r:id="R2e6af6d0da474999"/>
              </a:rPr>
              <a:t>info@genellipse.com</a:t>
            </a:r>
          </a:p>
        </p:txBody>
      </p:sp>
      <p:sp>
        <p:nvSpPr>
          <p:cNvPr id="7" name="">
            <a:extLst xmlns:a="http://schemas.openxmlformats.org/drawingml/2006/main">
              <a:ext uri="{FF2B5EF4-FFF2-40B4-BE49-F238E27FC236}">
                <a16:creationId xmlns:a16="http://schemas.microsoft.com/office/drawing/2014/main" id="{1F77460D-6A3A-4973-A786-16B2A33B2785}"/>
              </a:ext>
            </a:extLst>
          </p:cNvPr>
          <p:cNvSpPr>
            <a:spLocks xmlns:a="http://schemas.openxmlformats.org/drawingml/2006/main" noGrp="1"/>
          </p:cNvSpPr>
          <p:nvPr/>
        </p:nvSpPr>
        <p:spPr>
          <a:xfrm xmlns:a="http://schemas.openxmlformats.org/drawingml/2006/main">
            <a:off x="647700" y="56102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A935D"/>
                </a:solidFill>
                <a:latin typeface="Liberation Sans"/>
                <a:ea typeface="Liberation Sans"/>
                <a:cs typeface="Liberation Sans"/>
              </a:defRPr>
            </a:pPr>
            <a:r>
              <a:rPr sz="2100" b="0">
                <a:solidFill>
                  <a:srgbClr val="BA935D"/>
                </a:solidFill>
                <a:latin typeface="Liberation Sans"/>
                <a:ea typeface="Liberation Sans"/>
                <a:cs typeface="Liberation Sans"/>
                <a:hlinkClick xmlns:r="http://schemas.openxmlformats.org/officeDocument/2006/relationships" r:id="Rd91d8609e45949ee"/>
              </a:rPr>
              <a:t>data.genellipse.ai</a:t>
            </a:r>
          </a:p>
        </p:txBody>
      </p:sp>
      <p:sp>
        <p:nvSpPr>
          <p:cNvPr id="8" name="">
            <a:extLst xmlns:a="http://schemas.openxmlformats.org/drawingml/2006/main">
              <a:ext uri="{FF2B5EF4-FFF2-40B4-BE49-F238E27FC236}">
                <a16:creationId xmlns:a16="http://schemas.microsoft.com/office/drawing/2014/main" id="{2079F692-EA6B-4995-85CB-3AB25E41AC6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9" name="">
            <a:extLst xmlns:a="http://schemas.openxmlformats.org/drawingml/2006/main">
              <a:ext uri="{FF2B5EF4-FFF2-40B4-BE49-F238E27FC236}">
                <a16:creationId xmlns:a16="http://schemas.microsoft.com/office/drawing/2014/main" id="{0DDD5332-840B-4633-84B9-1F804E2A57D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139D63B6-4AA2-4692-873E-79A45ADEC8E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23 / 23</a:t>
            </a:r>
          </a:p>
        </p:txBody>
      </p:sp>
    </p:spTree>
    <p:extLst>
      <p:ext uri="{BB962C8B-B14F-4D97-AF65-F5344CB8AC3E}">
        <p14:creationId xmlns:p14="http://schemas.microsoft.com/office/powerpoint/2010/main" val="1137437283"/>
      </p:ext>
    </p:extLst>
  </p:cSld>
</p:sld>
</file>

<file path=ppt/theme/theme1.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2026-09-27T22:13:59.3490000Z</dcterms:created>
  <dcterms:modified xsi:type="dcterms:W3CDTF">2026-09-27T22:13:59.3490000Z</dcterms:modified>
</coreProperties>
</file>