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1.xml" ContentType="application/vnd.openxmlformats-officedocument.drawingml.chart+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charts/chart2.xml" ContentType="application/vnd.openxmlformats-officedocument.drawingml.chart+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3.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charts/chart4.xml" ContentType="application/vnd.openxmlformats-officedocument.drawingml.chart+xml"/>
  <Override PartName="/ppt/notesSlides/notesSlide21.xml" ContentType="application/vnd.openxmlformats-officedocument.presentationml.notesSlide+xml"/>
  <Override PartName="/ppt/slides/slide22.xml" ContentType="application/vnd.openxmlformats-officedocument.presentationml.slide+xml"/>
  <Override PartName="/ppt/slides/charts/chart5.xml" ContentType="application/vnd.openxmlformats-officedocument.drawingml.chart+xml"/>
  <Override PartName="/ppt/notesSlides/notesSlide22.xml" ContentType="application/vnd.openxmlformats-officedocument.presentationml.notesSlide+xml"/>
  <Override PartName="/ppt/slides/slide23.xml" ContentType="application/vnd.openxmlformats-officedocument.presentationml.slide+xml"/>
  <Override PartName="/ppt/slides/charts/chart6.xml" ContentType="application/vnd.openxmlformats-officedocument.drawingml.chart+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charts/chart7.xml" ContentType="application/vnd.openxmlformats-officedocument.drawingml.chart+xml"/>
  <Override PartName="/ppt/notesSlides/notesSlide36.xml" ContentType="application/vnd.openxmlformats-officedocument.presentationml.notesSlide+xml"/>
  <Override PartName="/ppt/slides/slide37.xml" ContentType="application/vnd.openxmlformats-officedocument.presentationml.slide+xml"/>
  <Override PartName="/ppt/slides/charts/chart8.xml" ContentType="application/vnd.openxmlformats-officedocument.drawingml.chart+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charts/chart9.xml" ContentType="application/vnd.openxmlformats-officedocument.drawingml.chart+xml"/>
  <Override PartName="/ppt/notesSlides/notesSlide39.xml" ContentType="application/vnd.openxmlformats-officedocument.presentationml.notesSlide+xml"/>
  <Override PartName="/ppt/slides/slide40.xml" ContentType="application/vnd.openxmlformats-officedocument.presentationml.slide+xml"/>
  <Override PartName="/ppt/slides/charts/chart10.xml" ContentType="application/vnd.openxmlformats-officedocument.drawingml.chart+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86b5de3f36f1474f" /><Relationship Type="http://schemas.openxmlformats.org/officeDocument/2006/relationships/extended-properties" Target="/docProps/app.xml" Id="R0b71a1016fec4b07" /><Relationship Type="http://schemas.openxmlformats.org/officeDocument/2006/relationships/officeDocument" Target="/ppt/presentation.xml" Id="Rac961acb51404430" /></Relationships>
</file>

<file path=ppt/presentation.xml><?xml version="1.0" encoding="utf-8"?>
<p:presentation xmlns:p="http://schemas.openxmlformats.org/presentationml/2006/main">
  <p:sldMasterIdLst>
    <p:sldMasterId xmlns:r="http://schemas.openxmlformats.org/officeDocument/2006/relationships" id="2147483648" r:id="R490936e66c2647d4"/>
  </p:sldMasterIdLst>
  <p:notesMasterIdLst>
    <p:notesMasterId xmlns:r="http://schemas.openxmlformats.org/officeDocument/2006/relationships" r:id="R8c463dd381304dfe"/>
  </p:notesMasterIdLst>
  <p:sldIdLst>
    <p:sldId xmlns:r="http://schemas.openxmlformats.org/officeDocument/2006/relationships" id="256" r:id="Rc8fb1b854f744672"/>
    <p:sldId xmlns:r="http://schemas.openxmlformats.org/officeDocument/2006/relationships" id="257" r:id="R2e17d512da7a45c3"/>
    <p:sldId xmlns:r="http://schemas.openxmlformats.org/officeDocument/2006/relationships" id="258" r:id="Rc027883ac3e6482a"/>
    <p:sldId xmlns:r="http://schemas.openxmlformats.org/officeDocument/2006/relationships" id="259" r:id="Rd429402aa52846b5"/>
    <p:sldId xmlns:r="http://schemas.openxmlformats.org/officeDocument/2006/relationships" id="260" r:id="Rf4bc4b7c264e4049"/>
    <p:sldId xmlns:r="http://schemas.openxmlformats.org/officeDocument/2006/relationships" id="261" r:id="Rbd7a6bb8c2e24c23"/>
    <p:sldId xmlns:r="http://schemas.openxmlformats.org/officeDocument/2006/relationships" id="262" r:id="Rbd8ad174ba964271"/>
    <p:sldId xmlns:r="http://schemas.openxmlformats.org/officeDocument/2006/relationships" id="263" r:id="R08729a52f24e4c17"/>
    <p:sldId xmlns:r="http://schemas.openxmlformats.org/officeDocument/2006/relationships" id="264" r:id="R60f7a6c137c6440c"/>
    <p:sldId xmlns:r="http://schemas.openxmlformats.org/officeDocument/2006/relationships" id="265" r:id="Rad7303308c2e405d"/>
    <p:sldId xmlns:r="http://schemas.openxmlformats.org/officeDocument/2006/relationships" id="266" r:id="R1afadca3b9464a25"/>
    <p:sldId xmlns:r="http://schemas.openxmlformats.org/officeDocument/2006/relationships" id="267" r:id="R0da406e9016847ca"/>
    <p:sldId xmlns:r="http://schemas.openxmlformats.org/officeDocument/2006/relationships" id="268" r:id="R4574913a976c4858"/>
    <p:sldId xmlns:r="http://schemas.openxmlformats.org/officeDocument/2006/relationships" id="269" r:id="R13be0dd0b11d4305"/>
    <p:sldId xmlns:r="http://schemas.openxmlformats.org/officeDocument/2006/relationships" id="270" r:id="R9608dcefc7ca43a9"/>
    <p:sldId xmlns:r="http://schemas.openxmlformats.org/officeDocument/2006/relationships" id="271" r:id="R6e4239840b1d4382"/>
    <p:sldId xmlns:r="http://schemas.openxmlformats.org/officeDocument/2006/relationships" id="272" r:id="Rfa2362dfa9b341db"/>
    <p:sldId xmlns:r="http://schemas.openxmlformats.org/officeDocument/2006/relationships" id="273" r:id="R34818214251349c0"/>
    <p:sldId xmlns:r="http://schemas.openxmlformats.org/officeDocument/2006/relationships" id="274" r:id="R5a3f8350dd6244d2"/>
    <p:sldId xmlns:r="http://schemas.openxmlformats.org/officeDocument/2006/relationships" id="275" r:id="R9a2ccbd75d1d4ebb"/>
    <p:sldId xmlns:r="http://schemas.openxmlformats.org/officeDocument/2006/relationships" id="276" r:id="Rce878ad232864681"/>
    <p:sldId xmlns:r="http://schemas.openxmlformats.org/officeDocument/2006/relationships" id="277" r:id="Rcfa0ce1345ae4769"/>
    <p:sldId xmlns:r="http://schemas.openxmlformats.org/officeDocument/2006/relationships" id="278" r:id="Rda1b8764fc594c3e"/>
    <p:sldId xmlns:r="http://schemas.openxmlformats.org/officeDocument/2006/relationships" id="279" r:id="R058a98e91a874ae2"/>
    <p:sldId xmlns:r="http://schemas.openxmlformats.org/officeDocument/2006/relationships" id="280" r:id="R25147b2a829a49fa"/>
    <p:sldId xmlns:r="http://schemas.openxmlformats.org/officeDocument/2006/relationships" id="281" r:id="R1586781265f944b4"/>
    <p:sldId xmlns:r="http://schemas.openxmlformats.org/officeDocument/2006/relationships" id="282" r:id="R6c5d6feced944aaf"/>
    <p:sldId xmlns:r="http://schemas.openxmlformats.org/officeDocument/2006/relationships" id="283" r:id="R72ca937eb5484d8d"/>
    <p:sldId xmlns:r="http://schemas.openxmlformats.org/officeDocument/2006/relationships" id="284" r:id="R66afc51de2c34a23"/>
    <p:sldId xmlns:r="http://schemas.openxmlformats.org/officeDocument/2006/relationships" id="285" r:id="R1519d2ef57e54705"/>
    <p:sldId xmlns:r="http://schemas.openxmlformats.org/officeDocument/2006/relationships" id="286" r:id="R1fdc608278d54862"/>
    <p:sldId xmlns:r="http://schemas.openxmlformats.org/officeDocument/2006/relationships" id="287" r:id="R6757db6236fc417e"/>
    <p:sldId xmlns:r="http://schemas.openxmlformats.org/officeDocument/2006/relationships" id="288" r:id="R733616a832774ef9"/>
    <p:sldId xmlns:r="http://schemas.openxmlformats.org/officeDocument/2006/relationships" id="289" r:id="R8bd8cf17a08a4d9f"/>
    <p:sldId xmlns:r="http://schemas.openxmlformats.org/officeDocument/2006/relationships" id="290" r:id="Re960397f67a74f84"/>
    <p:sldId xmlns:r="http://schemas.openxmlformats.org/officeDocument/2006/relationships" id="291" r:id="R1487ce6e33b64357"/>
    <p:sldId xmlns:r="http://schemas.openxmlformats.org/officeDocument/2006/relationships" id="292" r:id="R3d3a28099f284245"/>
    <p:sldId xmlns:r="http://schemas.openxmlformats.org/officeDocument/2006/relationships" id="293" r:id="Rb3fb10fca0f740a6"/>
    <p:sldId xmlns:r="http://schemas.openxmlformats.org/officeDocument/2006/relationships" id="294" r:id="R6cc3995f8e6c4324"/>
    <p:sldId xmlns:r="http://schemas.openxmlformats.org/officeDocument/2006/relationships" id="295" r:id="R8ad5d22157ef40da"/>
    <p:sldId xmlns:r="http://schemas.openxmlformats.org/officeDocument/2006/relationships" id="296" r:id="R22cc8d176f744f3a"/>
    <p:sldId xmlns:r="http://schemas.openxmlformats.org/officeDocument/2006/relationships" id="297" r:id="Rfb760c93f0a64627"/>
    <p:sldId xmlns:r="http://schemas.openxmlformats.org/officeDocument/2006/relationships" id="298" r:id="Rfe80b8f9d4a54e12"/>
    <p:sldId xmlns:r="http://schemas.openxmlformats.org/officeDocument/2006/relationships" id="299" r:id="R4ef86de8559d4884"/>
    <p:sldId xmlns:r="http://schemas.openxmlformats.org/officeDocument/2006/relationships" id="300" r:id="Rf2bb53dd8ba74165"/>
    <p:sldId xmlns:r="http://schemas.openxmlformats.org/officeDocument/2006/relationships" id="301" r:id="Rb74e6020ad2942e6"/>
    <p:sldId xmlns:r="http://schemas.openxmlformats.org/officeDocument/2006/relationships" id="302" r:id="R742a485b93b84fa7"/>
    <p:sldId xmlns:r="http://schemas.openxmlformats.org/officeDocument/2006/relationships" id="303" r:id="R876910175f0d44c3"/>
    <p:sldId xmlns:r="http://schemas.openxmlformats.org/officeDocument/2006/relationships" id="304" r:id="Rcfb04a3c865b4627"/>
    <p:sldId xmlns:r="http://schemas.openxmlformats.org/officeDocument/2006/relationships" id="305" r:id="R5c5e7caf40084002"/>
    <p:sldId xmlns:r="http://schemas.openxmlformats.org/officeDocument/2006/relationships" id="306" r:id="R3a6fb320689a4d64"/>
    <p:sldId xmlns:r="http://schemas.openxmlformats.org/officeDocument/2006/relationships" id="307" r:id="R62255660246d4d9e"/>
    <p:sldId xmlns:r="http://schemas.openxmlformats.org/officeDocument/2006/relationships" id="308" r:id="R7be3e01006f44ce3"/>
    <p:sldId xmlns:r="http://schemas.openxmlformats.org/officeDocument/2006/relationships" id="309" r:id="R9783b6a4fc1441e7"/>
    <p:sldId xmlns:r="http://schemas.openxmlformats.org/officeDocument/2006/relationships" id="310" r:id="Ra014af548fc748d7"/>
    <p:sldId xmlns:r="http://schemas.openxmlformats.org/officeDocument/2006/relationships" id="311" r:id="R53bd94c086d64f1c"/>
    <p:sldId xmlns:r="http://schemas.openxmlformats.org/officeDocument/2006/relationships" id="312" r:id="R69cfc4ce80c24dcc"/>
    <p:sldId xmlns:r="http://schemas.openxmlformats.org/officeDocument/2006/relationships" id="313" r:id="Rc0c18e673e5d4cd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debbee67650495b" /><Relationship Type="http://schemas.openxmlformats.org/officeDocument/2006/relationships/slideMaster" Target="/ppt/slideMasters/slideMaster1.xml" Id="R490936e66c2647d4" /><Relationship Type="http://schemas.openxmlformats.org/officeDocument/2006/relationships/notesMaster" Target="/ppt/notesMasters/notesMaster1.xml" Id="R8c463dd381304dfe" /><Relationship Type="http://schemas.openxmlformats.org/officeDocument/2006/relationships/presProps" Target="/ppt/presProps.xml" Id="R44c579340d3e4988" /><Relationship Type="http://schemas.openxmlformats.org/officeDocument/2006/relationships/tableStyles" Target="/ppt/tableStyles.xml" Id="R4e93970b98d046f3" /><Relationship Type="http://schemas.openxmlformats.org/officeDocument/2006/relationships/slide" Target="/ppt/slides/slide1.xml" Id="Rc8fb1b854f744672" /><Relationship Type="http://schemas.openxmlformats.org/officeDocument/2006/relationships/slide" Target="/ppt/slides/slide2.xml" Id="R2e17d512da7a45c3" /><Relationship Type="http://schemas.openxmlformats.org/officeDocument/2006/relationships/slide" Target="/ppt/slides/slide3.xml" Id="Rc027883ac3e6482a" /><Relationship Type="http://schemas.openxmlformats.org/officeDocument/2006/relationships/slide" Target="/ppt/slides/slide4.xml" Id="Rd429402aa52846b5" /><Relationship Type="http://schemas.openxmlformats.org/officeDocument/2006/relationships/slide" Target="/ppt/slides/slide5.xml" Id="Rf4bc4b7c264e4049" /><Relationship Type="http://schemas.openxmlformats.org/officeDocument/2006/relationships/slide" Target="/ppt/slides/slide6.xml" Id="Rbd7a6bb8c2e24c23" /><Relationship Type="http://schemas.openxmlformats.org/officeDocument/2006/relationships/slide" Target="/ppt/slides/slide7.xml" Id="Rbd8ad174ba964271" /><Relationship Type="http://schemas.openxmlformats.org/officeDocument/2006/relationships/slide" Target="/ppt/slides/slide8.xml" Id="R08729a52f24e4c17" /><Relationship Type="http://schemas.openxmlformats.org/officeDocument/2006/relationships/slide" Target="/ppt/slides/slide9.xml" Id="R60f7a6c137c6440c" /><Relationship Type="http://schemas.openxmlformats.org/officeDocument/2006/relationships/slide" Target="/ppt/slides/slide10.xml" Id="Rad7303308c2e405d" /><Relationship Type="http://schemas.openxmlformats.org/officeDocument/2006/relationships/slide" Target="/ppt/slides/slide11.xml" Id="R1afadca3b9464a25" /><Relationship Type="http://schemas.openxmlformats.org/officeDocument/2006/relationships/slide" Target="/ppt/slides/slide12.xml" Id="R0da406e9016847ca" /><Relationship Type="http://schemas.openxmlformats.org/officeDocument/2006/relationships/slide" Target="/ppt/slides/slide13.xml" Id="R4574913a976c4858" /><Relationship Type="http://schemas.openxmlformats.org/officeDocument/2006/relationships/slide" Target="/ppt/slides/slide14.xml" Id="R13be0dd0b11d4305" /><Relationship Type="http://schemas.openxmlformats.org/officeDocument/2006/relationships/slide" Target="/ppt/slides/slide15.xml" Id="R9608dcefc7ca43a9" /><Relationship Type="http://schemas.openxmlformats.org/officeDocument/2006/relationships/slide" Target="/ppt/slides/slide16.xml" Id="R6e4239840b1d4382" /><Relationship Type="http://schemas.openxmlformats.org/officeDocument/2006/relationships/slide" Target="/ppt/slides/slide17.xml" Id="Rfa2362dfa9b341db" /><Relationship Type="http://schemas.openxmlformats.org/officeDocument/2006/relationships/slide" Target="/ppt/slides/slide18.xml" Id="R34818214251349c0" /><Relationship Type="http://schemas.openxmlformats.org/officeDocument/2006/relationships/slide" Target="/ppt/slides/slide19.xml" Id="R5a3f8350dd6244d2" /><Relationship Type="http://schemas.openxmlformats.org/officeDocument/2006/relationships/slide" Target="/ppt/slides/slide20.xml" Id="R9a2ccbd75d1d4ebb" /><Relationship Type="http://schemas.openxmlformats.org/officeDocument/2006/relationships/slide" Target="/ppt/slides/slide21.xml" Id="Rce878ad232864681" /><Relationship Type="http://schemas.openxmlformats.org/officeDocument/2006/relationships/slide" Target="/ppt/slides/slide22.xml" Id="Rcfa0ce1345ae4769" /><Relationship Type="http://schemas.openxmlformats.org/officeDocument/2006/relationships/slide" Target="/ppt/slides/slide23.xml" Id="Rda1b8764fc594c3e" /><Relationship Type="http://schemas.openxmlformats.org/officeDocument/2006/relationships/slide" Target="/ppt/slides/slide24.xml" Id="R058a98e91a874ae2" /><Relationship Type="http://schemas.openxmlformats.org/officeDocument/2006/relationships/slide" Target="/ppt/slides/slide25.xml" Id="R25147b2a829a49fa" /><Relationship Type="http://schemas.openxmlformats.org/officeDocument/2006/relationships/slide" Target="/ppt/slides/slide26.xml" Id="R1586781265f944b4" /><Relationship Type="http://schemas.openxmlformats.org/officeDocument/2006/relationships/slide" Target="/ppt/slides/slide27.xml" Id="R6c5d6feced944aaf" /><Relationship Type="http://schemas.openxmlformats.org/officeDocument/2006/relationships/slide" Target="/ppt/slides/slide28.xml" Id="R72ca937eb5484d8d" /><Relationship Type="http://schemas.openxmlformats.org/officeDocument/2006/relationships/slide" Target="/ppt/slides/slide29.xml" Id="R66afc51de2c34a23" /><Relationship Type="http://schemas.openxmlformats.org/officeDocument/2006/relationships/slide" Target="/ppt/slides/slide30.xml" Id="R1519d2ef57e54705" /><Relationship Type="http://schemas.openxmlformats.org/officeDocument/2006/relationships/slide" Target="/ppt/slides/slide31.xml" Id="R1fdc608278d54862" /><Relationship Type="http://schemas.openxmlformats.org/officeDocument/2006/relationships/slide" Target="/ppt/slides/slide32.xml" Id="R6757db6236fc417e" /><Relationship Type="http://schemas.openxmlformats.org/officeDocument/2006/relationships/slide" Target="/ppt/slides/slide33.xml" Id="R733616a832774ef9" /><Relationship Type="http://schemas.openxmlformats.org/officeDocument/2006/relationships/slide" Target="/ppt/slides/slide34.xml" Id="R8bd8cf17a08a4d9f" /><Relationship Type="http://schemas.openxmlformats.org/officeDocument/2006/relationships/slide" Target="/ppt/slides/slide35.xml" Id="Re960397f67a74f84" /><Relationship Type="http://schemas.openxmlformats.org/officeDocument/2006/relationships/slide" Target="/ppt/slides/slide36.xml" Id="R1487ce6e33b64357" /><Relationship Type="http://schemas.openxmlformats.org/officeDocument/2006/relationships/slide" Target="/ppt/slides/slide37.xml" Id="R3d3a28099f284245" /><Relationship Type="http://schemas.openxmlformats.org/officeDocument/2006/relationships/slide" Target="/ppt/slides/slide38.xml" Id="Rb3fb10fca0f740a6" /><Relationship Type="http://schemas.openxmlformats.org/officeDocument/2006/relationships/slide" Target="/ppt/slides/slide39.xml" Id="R6cc3995f8e6c4324" /><Relationship Type="http://schemas.openxmlformats.org/officeDocument/2006/relationships/slide" Target="/ppt/slides/slide40.xml" Id="R8ad5d22157ef40da" /><Relationship Type="http://schemas.openxmlformats.org/officeDocument/2006/relationships/slide" Target="/ppt/slides/slide41.xml" Id="R22cc8d176f744f3a" /><Relationship Type="http://schemas.openxmlformats.org/officeDocument/2006/relationships/slide" Target="/ppt/slides/slide42.xml" Id="Rfb760c93f0a64627" /><Relationship Type="http://schemas.openxmlformats.org/officeDocument/2006/relationships/slide" Target="/ppt/slides/slide43.xml" Id="Rfe80b8f9d4a54e12" /><Relationship Type="http://schemas.openxmlformats.org/officeDocument/2006/relationships/slide" Target="/ppt/slides/slide44.xml" Id="R4ef86de8559d4884" /><Relationship Type="http://schemas.openxmlformats.org/officeDocument/2006/relationships/slide" Target="/ppt/slides/slide45.xml" Id="Rf2bb53dd8ba74165" /><Relationship Type="http://schemas.openxmlformats.org/officeDocument/2006/relationships/slide" Target="/ppt/slides/slide46.xml" Id="Rb74e6020ad2942e6" /><Relationship Type="http://schemas.openxmlformats.org/officeDocument/2006/relationships/slide" Target="/ppt/slides/slide47.xml" Id="R742a485b93b84fa7" /><Relationship Type="http://schemas.openxmlformats.org/officeDocument/2006/relationships/slide" Target="/ppt/slides/slide48.xml" Id="R876910175f0d44c3" /><Relationship Type="http://schemas.openxmlformats.org/officeDocument/2006/relationships/slide" Target="/ppt/slides/slide49.xml" Id="Rcfb04a3c865b4627" /><Relationship Type="http://schemas.openxmlformats.org/officeDocument/2006/relationships/slide" Target="/ppt/slides/slide50.xml" Id="R5c5e7caf40084002" /><Relationship Type="http://schemas.openxmlformats.org/officeDocument/2006/relationships/slide" Target="/ppt/slides/slide51.xml" Id="R3a6fb320689a4d64" /><Relationship Type="http://schemas.openxmlformats.org/officeDocument/2006/relationships/slide" Target="/ppt/slides/slide52.xml" Id="R62255660246d4d9e" /><Relationship Type="http://schemas.openxmlformats.org/officeDocument/2006/relationships/slide" Target="/ppt/slides/slide53.xml" Id="R7be3e01006f44ce3" /><Relationship Type="http://schemas.openxmlformats.org/officeDocument/2006/relationships/slide" Target="/ppt/slides/slide54.xml" Id="R9783b6a4fc1441e7" /><Relationship Type="http://schemas.openxmlformats.org/officeDocument/2006/relationships/slide" Target="/ppt/slides/slide55.xml" Id="Ra014af548fc748d7" /><Relationship Type="http://schemas.openxmlformats.org/officeDocument/2006/relationships/slide" Target="/ppt/slides/slide56.xml" Id="R53bd94c086d64f1c" /><Relationship Type="http://schemas.openxmlformats.org/officeDocument/2006/relationships/slide" Target="/ppt/slides/slide57.xml" Id="R69cfc4ce80c24dcc" /><Relationship Type="http://schemas.openxmlformats.org/officeDocument/2006/relationships/slide" Target="/ppt/slides/slide58.xml" Id="Rc0c18e673e5d4cd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052f84370a3484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3e8167deb834173" /><Relationship Type="http://schemas.openxmlformats.org/officeDocument/2006/relationships/notesMaster" Target="/ppt/notesMasters/notesMaster1.xml" Id="Rdec862d3ee414e32" /></Relationships>
</file>

<file path=ppt/notesSlides/_rels/notesSlide2.xml.rels>&#65279;<?xml version="1.0" encoding="utf-8"?><Relationships xmlns="http://schemas.openxmlformats.org/package/2006/relationships"><Relationship Type="http://schemas.openxmlformats.org/officeDocument/2006/relationships/slide" Target="/ppt/slides/slide2.xml" Id="R4769c37ffc28437d" /><Relationship Type="http://schemas.openxmlformats.org/officeDocument/2006/relationships/notesMaster" Target="/ppt/notesMasters/notesMaster1.xml" Id="Rdf18754288e84e5f" /></Relationships>
</file>

<file path=ppt/notesSlides/_rels/notesSlide3.xml.rels>&#65279;<?xml version="1.0" encoding="utf-8"?><Relationships xmlns="http://schemas.openxmlformats.org/package/2006/relationships"><Relationship Type="http://schemas.openxmlformats.org/officeDocument/2006/relationships/slide" Target="/ppt/slides/slide3.xml" Id="R8b2c54fd339c4df5" /><Relationship Type="http://schemas.openxmlformats.org/officeDocument/2006/relationships/notesMaster" Target="/ppt/notesMasters/notesMaster1.xml" Id="R839a0218098149bc" /></Relationships>
</file>

<file path=ppt/notesSlides/_rels/notesSlide4.xml.rels>&#65279;<?xml version="1.0" encoding="utf-8"?><Relationships xmlns="http://schemas.openxmlformats.org/package/2006/relationships"><Relationship Type="http://schemas.openxmlformats.org/officeDocument/2006/relationships/slide" Target="/ppt/slides/slide4.xml" Id="R10553195ee0342ee" /><Relationship Type="http://schemas.openxmlformats.org/officeDocument/2006/relationships/notesMaster" Target="/ppt/notesMasters/notesMaster1.xml" Id="Rb22545e5d5ae4764" /></Relationships>
</file>

<file path=ppt/notesSlides/_rels/notesSlide5.xml.rels>&#65279;<?xml version="1.0" encoding="utf-8"?><Relationships xmlns="http://schemas.openxmlformats.org/package/2006/relationships"><Relationship Type="http://schemas.openxmlformats.org/officeDocument/2006/relationships/slide" Target="/ppt/slides/slide5.xml" Id="R87214427bce24cda" /><Relationship Type="http://schemas.openxmlformats.org/officeDocument/2006/relationships/notesMaster" Target="/ppt/notesMasters/notesMaster1.xml" Id="R6afd7a409f064d89" /></Relationships>
</file>

<file path=ppt/notesSlides/_rels/notesSlide6.xml.rels>&#65279;<?xml version="1.0" encoding="utf-8"?><Relationships xmlns="http://schemas.openxmlformats.org/package/2006/relationships"><Relationship Type="http://schemas.openxmlformats.org/officeDocument/2006/relationships/slide" Target="/ppt/slides/slide6.xml" Id="R00340272e7004129" /><Relationship Type="http://schemas.openxmlformats.org/officeDocument/2006/relationships/notesMaster" Target="/ppt/notesMasters/notesMaster1.xml" Id="Rc96ec423565940da" /></Relationships>
</file>

<file path=ppt/notesSlides/_rels/notesSlide7.xml.rels>&#65279;<?xml version="1.0" encoding="utf-8"?><Relationships xmlns="http://schemas.openxmlformats.org/package/2006/relationships"><Relationship Type="http://schemas.openxmlformats.org/officeDocument/2006/relationships/slide" Target="/ppt/slides/slide7.xml" Id="R0fe4e8d48e5441ce" /><Relationship Type="http://schemas.openxmlformats.org/officeDocument/2006/relationships/notesMaster" Target="/ppt/notesMasters/notesMaster1.xml" Id="R9cf5ed8f4a754781" /></Relationships>
</file>

<file path=ppt/notesSlides/_rels/notesSlide8.xml.rels>&#65279;<?xml version="1.0" encoding="utf-8"?><Relationships xmlns="http://schemas.openxmlformats.org/package/2006/relationships"><Relationship Type="http://schemas.openxmlformats.org/officeDocument/2006/relationships/slide" Target="/ppt/slides/slide8.xml" Id="R6873a5282a5e4bef" /><Relationship Type="http://schemas.openxmlformats.org/officeDocument/2006/relationships/notesMaster" Target="/ppt/notesMasters/notesMaster1.xml" Id="R99e00da1448e45c4" /></Relationships>
</file>

<file path=ppt/notesSlides/_rels/notesSlide9.xml.rels>&#65279;<?xml version="1.0" encoding="utf-8"?><Relationships xmlns="http://schemas.openxmlformats.org/package/2006/relationships"><Relationship Type="http://schemas.openxmlformats.org/officeDocument/2006/relationships/slide" Target="/ppt/slides/slide9.xml" Id="R47e6ec5259244fa6" /><Relationship Type="http://schemas.openxmlformats.org/officeDocument/2006/relationships/notesMaster" Target="/ppt/notesMasters/notesMaster1.xml" Id="Rbf322a94b6a4439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2cb8a6e526748e2" /><Relationship Type="http://schemas.openxmlformats.org/officeDocument/2006/relationships/notesMaster" Target="/ppt/notesMasters/notesMaster1.xml" Id="R88ab5de1a2a7440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bb77a3451704cae" /><Relationship Type="http://schemas.openxmlformats.org/officeDocument/2006/relationships/notesMaster" Target="/ppt/notesMasters/notesMaster1.xml" Id="R5ac5e824d1e8456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9f17a1ff5114b70" /><Relationship Type="http://schemas.openxmlformats.org/officeDocument/2006/relationships/notesMaster" Target="/ppt/notesMasters/notesMaster1.xml" Id="Ra19ed80122be468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a89044ab80a451a" /><Relationship Type="http://schemas.openxmlformats.org/officeDocument/2006/relationships/notesMaster" Target="/ppt/notesMasters/notesMaster1.xml" Id="Reb2792349cf1440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600ca4b99f44c9b" /><Relationship Type="http://schemas.openxmlformats.org/officeDocument/2006/relationships/notesMaster" Target="/ppt/notesMasters/notesMaster1.xml" Id="Rfb20f6f79b654e9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f3b92107b6e454c" /><Relationship Type="http://schemas.openxmlformats.org/officeDocument/2006/relationships/notesMaster" Target="/ppt/notesMasters/notesMaster1.xml" Id="R40579249cdc24a8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9b3b7a305a343f7" /><Relationship Type="http://schemas.openxmlformats.org/officeDocument/2006/relationships/notesMaster" Target="/ppt/notesMasters/notesMaster1.xml" Id="R952cc16386a5479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793dda10a174386" /><Relationship Type="http://schemas.openxmlformats.org/officeDocument/2006/relationships/notesMaster" Target="/ppt/notesMasters/notesMaster1.xml" Id="R9443d569b70948b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3d9d2099b3f456a" /><Relationship Type="http://schemas.openxmlformats.org/officeDocument/2006/relationships/notesMaster" Target="/ppt/notesMasters/notesMaster1.xml" Id="R7062a6c69dd5431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8fea0ef9c404744" /><Relationship Type="http://schemas.openxmlformats.org/officeDocument/2006/relationships/notesMaster" Target="/ppt/notesMasters/notesMaster1.xml" Id="R5d55df877cfa47d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3b4b674eaa741fa" /><Relationship Type="http://schemas.openxmlformats.org/officeDocument/2006/relationships/notesMaster" Target="/ppt/notesMasters/notesMaster1.xml" Id="R684fe3774cc041b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76a765be6be455d" /><Relationship Type="http://schemas.openxmlformats.org/officeDocument/2006/relationships/notesMaster" Target="/ppt/notesMasters/notesMaster1.xml" Id="R5f1284eab8294e6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8fe6d61b0a7454f" /><Relationship Type="http://schemas.openxmlformats.org/officeDocument/2006/relationships/notesMaster" Target="/ppt/notesMasters/notesMaster1.xml" Id="Rcca477ebc21d49c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8ab6db3fef04c1e" /><Relationship Type="http://schemas.openxmlformats.org/officeDocument/2006/relationships/notesMaster" Target="/ppt/notesMasters/notesMaster1.xml" Id="R42a857079dd94a6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3e88fd2fc5f455b" /><Relationship Type="http://schemas.openxmlformats.org/officeDocument/2006/relationships/notesMaster" Target="/ppt/notesMasters/notesMaster1.xml" Id="Rae9e121f72b549b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f1526f93b8b4d6f" /><Relationship Type="http://schemas.openxmlformats.org/officeDocument/2006/relationships/notesMaster" Target="/ppt/notesMasters/notesMaster1.xml" Id="Rba31e66af530416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1b4c447c55a400b" /><Relationship Type="http://schemas.openxmlformats.org/officeDocument/2006/relationships/notesMaster" Target="/ppt/notesMasters/notesMaster1.xml" Id="R2c8d9110a20b4b5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fc8daa500f54513" /><Relationship Type="http://schemas.openxmlformats.org/officeDocument/2006/relationships/notesMaster" Target="/ppt/notesMasters/notesMaster1.xml" Id="R3bea709a70bf4ba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fe6e05573d64000" /><Relationship Type="http://schemas.openxmlformats.org/officeDocument/2006/relationships/notesMaster" Target="/ppt/notesMasters/notesMaster1.xml" Id="R05476c98149b4df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f18b27a562f4c16" /><Relationship Type="http://schemas.openxmlformats.org/officeDocument/2006/relationships/notesMaster" Target="/ppt/notesMasters/notesMaster1.xml" Id="R5f1ecd6ea8154e4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4bc213fb6364636" /><Relationship Type="http://schemas.openxmlformats.org/officeDocument/2006/relationships/notesMaster" Target="/ppt/notesMasters/notesMaster1.xml" Id="R3aa018919113440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d79e5fd95574b8f" /><Relationship Type="http://schemas.openxmlformats.org/officeDocument/2006/relationships/notesMaster" Target="/ppt/notesMasters/notesMaster1.xml" Id="Rd46b825f9307443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aa4fb163fdf4cd2" /><Relationship Type="http://schemas.openxmlformats.org/officeDocument/2006/relationships/notesMaster" Target="/ppt/notesMasters/notesMaster1.xml" Id="Rcf7eafa530e14ac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f1c1ea6350948d6" /><Relationship Type="http://schemas.openxmlformats.org/officeDocument/2006/relationships/notesMaster" Target="/ppt/notesMasters/notesMaster1.xml" Id="Rd7f51b29d790494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54af5d30c90450c" /><Relationship Type="http://schemas.openxmlformats.org/officeDocument/2006/relationships/notesMaster" Target="/ppt/notesMasters/notesMaster1.xml" Id="R6a2602304a3348b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6be5fd1aa70407c" /><Relationship Type="http://schemas.openxmlformats.org/officeDocument/2006/relationships/notesMaster" Target="/ppt/notesMasters/notesMaster1.xml" Id="Rb588aa966e004cb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8677bf1ddc94a4c" /><Relationship Type="http://schemas.openxmlformats.org/officeDocument/2006/relationships/notesMaster" Target="/ppt/notesMasters/notesMaster1.xml" Id="R5f4cb0e0ad434be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ae3aee9d25b4a5e" /><Relationship Type="http://schemas.openxmlformats.org/officeDocument/2006/relationships/notesMaster" Target="/ppt/notesMasters/notesMaster1.xml" Id="R047c70700477455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161ae4842394c09" /><Relationship Type="http://schemas.openxmlformats.org/officeDocument/2006/relationships/notesMaster" Target="/ppt/notesMasters/notesMaster1.xml" Id="R6c0389c94bf743d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250350e470445c2" /><Relationship Type="http://schemas.openxmlformats.org/officeDocument/2006/relationships/notesMaster" Target="/ppt/notesMasters/notesMaster1.xml" Id="Rb8c81c8235e447d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5114e407910460a" /><Relationship Type="http://schemas.openxmlformats.org/officeDocument/2006/relationships/notesMaster" Target="/ppt/notesMasters/notesMaster1.xml" Id="R033ac502a30f446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bef18a7ad4c4ef4" /><Relationship Type="http://schemas.openxmlformats.org/officeDocument/2006/relationships/notesMaster" Target="/ppt/notesMasters/notesMaster1.xml" Id="Rc4b68fbe85ac41d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25f5e8cd42f465a" /><Relationship Type="http://schemas.openxmlformats.org/officeDocument/2006/relationships/notesMaster" Target="/ppt/notesMasters/notesMaster1.xml" Id="R0746fa1db69847de"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67697cf7c72f4834" /><Relationship Type="http://schemas.openxmlformats.org/officeDocument/2006/relationships/notesMaster" Target="/ppt/notesMasters/notesMaster1.xml" Id="Rb60252476dd74985"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a79a2ce84c445e0" /><Relationship Type="http://schemas.openxmlformats.org/officeDocument/2006/relationships/notesMaster" Target="/ppt/notesMasters/notesMaster1.xml" Id="R39be71459073492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c9d5d7d1a544674" /><Relationship Type="http://schemas.openxmlformats.org/officeDocument/2006/relationships/notesMaster" Target="/ppt/notesMasters/notesMaster1.xml" Id="Ra1dab956329e4b2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e515068e15a74d32" /><Relationship Type="http://schemas.openxmlformats.org/officeDocument/2006/relationships/notesMaster" Target="/ppt/notesMasters/notesMaster1.xml" Id="Rc75e4821420d484e"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ec9d544cbadc464f" /><Relationship Type="http://schemas.openxmlformats.org/officeDocument/2006/relationships/notesMaster" Target="/ppt/notesMasters/notesMaster1.xml" Id="R05c7c172501248e1"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8a0c044894004bf5" /><Relationship Type="http://schemas.openxmlformats.org/officeDocument/2006/relationships/notesMaster" Target="/ppt/notesMasters/notesMaster1.xml" Id="Raf5e9361d25e4d7e"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785b51b8cb6464a" /><Relationship Type="http://schemas.openxmlformats.org/officeDocument/2006/relationships/notesMaster" Target="/ppt/notesMasters/notesMaster1.xml" Id="R102dde546ee84561"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efae78a426bc417c" /><Relationship Type="http://schemas.openxmlformats.org/officeDocument/2006/relationships/notesMaster" Target="/ppt/notesMasters/notesMaster1.xml" Id="R4f1c0e5fc0914427"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f12f988c6eb14b24" /><Relationship Type="http://schemas.openxmlformats.org/officeDocument/2006/relationships/notesMaster" Target="/ppt/notesMasters/notesMaster1.xml" Id="Red014382afd94c13"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9f95eeaecf2345c3" /><Relationship Type="http://schemas.openxmlformats.org/officeDocument/2006/relationships/notesMaster" Target="/ppt/notesMasters/notesMaster1.xml" Id="R871442d3aa924ee0"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8694703392e2449c" /><Relationship Type="http://schemas.openxmlformats.org/officeDocument/2006/relationships/notesMaster" Target="/ppt/notesMasters/notesMaster1.xml" Id="Re895b416d81f4f89"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bd5e1a9bcb7f4731" /><Relationship Type="http://schemas.openxmlformats.org/officeDocument/2006/relationships/notesMaster" Target="/ppt/notesMasters/notesMaster1.xml" Id="Ra9b0dc4f500f4961"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d0b83e1166eb4a96" /><Relationship Type="http://schemas.openxmlformats.org/officeDocument/2006/relationships/notesMaster" Target="/ppt/notesMasters/notesMaster1.xml" Id="R78d935801e8a43f6"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2715e96cfdbe42ee" /><Relationship Type="http://schemas.openxmlformats.org/officeDocument/2006/relationships/notesMaster" Target="/ppt/notesMasters/notesMaster1.xml" Id="R51c32a1324e14c44"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ada4f658b8004f22" /><Relationship Type="http://schemas.openxmlformats.org/officeDocument/2006/relationships/notesMaster" Target="/ppt/notesMasters/notesMaster1.xml" Id="Rff97cf49ae5542e3"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136782f28fc94006" /><Relationship Type="http://schemas.openxmlformats.org/officeDocument/2006/relationships/notesMaster" Target="/ppt/notesMasters/notesMaster1.xml" Id="Rd5202bca9a9147a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Bordereaux is an offering story combining the published product foundation with a proposed implementation blueprint. Current product documentation is demonstration material, not independent evidence of a customer deployment. Later pages distinguish documented capabilities, configuration and proposed integrations. All charts and examples are synthetic.</a:t>
            </a:r>
          </a:p>
          <a:p xmlns:a="http://schemas.openxmlformats.org/drawingml/2006/main">
            <a:r>
              <a:t/>
            </a:r>
          </a:p>
          <a:p xmlns:a="http://schemas.openxmlformats.org/drawingml/2006/main">
            <a:r>
              <a:t>London market edition | Insurance, reinsurance and delegated authority</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intended benefits of the proposed operating model. They are not verified performance claims. Genellipse should establish the current process, reporting obligations and measurable baseline with the client before agreeing targets.</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58 slides. London market edition. Charts and financial examples use illustrative data.</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public Policy Administration and Reinsurance descriptions support the foundation. The other rows are Genellipse solution design proposals, not claims that every feature ships preconfigured. External system access and regulatory mappings depend on the client. No market certification or prebuilt connector is implied.</a:t>
            </a:r>
          </a:p>
          <a:p xmlns:a="http://schemas.openxmlformats.org/drawingml/2006/main">
            <a:r>
              <a:t/>
            </a:r>
          </a:p>
          <a:p xmlns:a="http://schemas.openxmlformats.org/drawingml/2006/main">
            <a:r>
              <a:t>Published capabilities are product-described. Demonstration and acceptance remain necessary.</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https://aegisnow.ai/platform/reinsurance</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implementation design. Roles depend on the binding authority, claims delegation and servicing agreement. A DCA reports delegated claims; it does not underwrite risks by virtue of its claims role. At Lloyd’s, delegation does not remove the managing agent’s accountability. Company-market carriers have their own contractual arrangements. The pictured sequence is an operating design, not a compulsory broker route for all submissions.</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https://www.lloyds.com/market-resources/delegated-authorities/market-knowledge/reporting-standards</a:t>
            </a:r>
          </a:p>
          <a:p xmlns:a="http://schemas.openxmlformats.org/drawingml/2006/main">
            <a:r>
              <a:t>https://www.lloyds.com/market-resources/delegated-authorities/market-knowledge/delegated-underwriting-guidance/</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Bordereaux is the plural. A single report is a bordereau. Field sets vary by agreement, market, class and jurisdiction. This is a proposed information model, not a universal mandatory schema. A claims bordereau is a reporting artifact and does not itself decide a claim.</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https://lloydseurope.com/market-resources/delegated-authorities/compliance-operations/reporting-standards</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displayed flow is simplified. Submitted can move directly to accepted, queried or rejected. Queried can return to submitted or move to rejected. The product description identifies accepted and rejected as terminal. A later adjustment must preserve the original outcome rather than silently reopening it.</a:t>
            </a:r>
          </a:p>
          <a:p xmlns:a="http://schemas.openxmlformats.org/drawingml/2006/main">
            <a:r>
              <a:t/>
            </a:r>
          </a:p>
          <a:p xmlns:a="http://schemas.openxmlformats.org/drawingml/2006/main">
            <a:r>
              <a:t>Published AegisNow behavior. Terminal reports require an agreed correction process.</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chapter describes a proposed ingestion and control design. File parsing, connectors and AI mapping must be validated for the chosen client environment.</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implementation options, not verified native connectors. Do not execute macros or formulas from uploaded files. Document extraction needs its own evaluation dataset and security controls. Keep scanned-document workflows separate from reliable structured sources when measuring automation.</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London implementation field map, not a statement that every field is mandatory for every report. UMR means Unique Market Reference. Keep a binding authority distinct from a reinsurance treaty. Retain syndicate participation, source references and year of account where required by the counterparty. Agree the data dictionary and current standards before implementation.</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mapping exercise. No claim of a currently deployed bordereaux mapping agent. Preserve the source, show evidence and confidence, refuse silent guesses and validate an approved mapping against a regression file. Treat instructions inside a document as untrusted data.</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rule families. Version rules by agreement and effective date. A warning can permit review while a blocking failure prevents publication. Do not confuse a statistical anomaly with proof of fraud or invalid coverage. Decisions require the accountable owner.</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batch. Each of the 120 exception rows appears in exactly one category. The chart is not a count of overlapping rule failures. 45+30+20+15+10=120 and 1,000-120=880. Passing these checks does not prove a row is commercially correct. GBP financial values are independent illustrative planning assumptions, not converted CAD values or observed London market results.</a:t>
            </a:r>
          </a:p>
          <a:p xmlns:a="http://schemas.openxmlformats.org/drawingml/2006/main">
            <a:r>
              <a:t/>
            </a:r>
          </a:p>
          <a:p xmlns:a="http://schemas.openxmlformats.org/drawingml/2006/main">
            <a:r>
              <a:t>Illustrative data and assumptions, not measured customer results.</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bordereaux approval design. Each review must fit the client authority model. Segregation of duties should prevent an uploader from unilaterally approving an exception and publishing it. This diagram does not assert that every workflow is already implemented.</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product describes rule evaluation at submission. The linked bordereaux exception workflow is a proposed extension. Lloyd’s guidance retains managing-agent accountability despite delegation. Genellipse would map referral responsibilities and retain the agreement version relevant to the transaction.</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https://www.lloyds.com/market-resources/delegated-authorities/market-knowledge/delegated-underwriting-guidance/</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product describes line-level gross, commission, tax, net and ceded splits. This example is independently constructed. It explicitly distinguishes premium excluding tax from cash collected. Do not assume tax always enters or leaves the same party account. Commission bases, tax liability and payment timing need contractual confirmation. The GBP example is denominated afresh, not a currency conversion of the prior CAD example. Tax of 30 is a synthetic agreement assumption and not the UK Insurance Premium Tax rate. Brokerage and coverholder remuneration are assumed solely for the example.</a:t>
            </a:r>
          </a:p>
          <a:p xmlns:a="http://schemas.openxmlformats.org/drawingml/2006/main">
            <a:r>
              <a:t/>
            </a:r>
          </a:p>
          <a:p xmlns:a="http://schemas.openxmlformats.org/drawingml/2006/main">
            <a:r>
              <a:t>Illustrative agreement only. The tax amount is not an assumed UK IPT rate.</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allocation: 800,000 multiplied by 40%, 35% and 25% gives 320,000, 280,000 and 200,000. This example follows the preceding premium statement. Actual allocation may use a different contractual basis. Rounding residuals require an explicit rule. GBP financial values are independent illustrative planning assumptions, not converted CAD values or observed London market results.</a:t>
            </a:r>
          </a:p>
          <a:p xmlns:a="http://schemas.openxmlformats.org/drawingml/2006/main">
            <a:r>
              <a:t/>
            </a:r>
          </a:p>
          <a:p xmlns:a="http://schemas.openxmlformats.org/drawingml/2006/main">
            <a:r>
              <a:t>Illustrative data and assumptions, not measured customer results.</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monthly positions. Paid plus case outstanding is 300,320,350,370. Period paid movements after January are 50,60,50. Never sum cumulative snapshots as if they were monthly payments. Do not interpret reserve release as a cash receipt. GBP financial values are independent illustrative planning assumptions, not converted CAD values or observed London market results.</a:t>
            </a:r>
          </a:p>
          <a:p xmlns:a="http://schemas.openxmlformats.org/drawingml/2006/main">
            <a:r>
              <a:t/>
            </a:r>
          </a:p>
          <a:p xmlns:a="http://schemas.openxmlformats.org/drawingml/2006/main">
            <a:r>
              <a:t>Illustrative data and assumptions, not measured customer results.</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life reporting design. Life reinsurance terms, including yearly renewable term or coinsurance arrangements, require dedicated configuration and validation. Smart Claims remains specifically a life-insurance offering in the Genellipse presentation suite. No claim that this deck extends Smart Claims into property and casualty.</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broader bordereaux offering covers multiple lines. P&amp;C and specialty examples concern reporting and reinsurance. They do not change the separate life-only scope of Smart Claims. Catastrophe modelling, geocoding and external enrichment are integration work, not implied native services.</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educational calculation. 1,000×40%=400 ceded premium and 250×40%=100 ceded loss. Retained values are 600 and150. Actual treaties may include limits, exclusions, commissions and timing provisions. This is not a legal coverage determination. GBP financial values are independent illustrative planning assumptions, not converted CAD values or observed London market results.</a:t>
            </a:r>
          </a:p>
          <a:p xmlns:a="http://schemas.openxmlformats.org/drawingml/2006/main">
            <a:r>
              <a:t/>
            </a:r>
          </a:p>
          <a:p xmlns:a="http://schemas.openxmlformats.org/drawingml/2006/main">
            <a:r>
              <a:t>Illustrative data and assumptions, not measured customer results.</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Educational example in GBP millions. Ceded=min(max(12-5,0),6)=6. Retained=12-6=6. No reinstatement, expenses or other coverage. Wording and applicable loss aggregation determine the real calculation. GBP financial values are independent illustrative planning assumptions, not converted CAD values or observed London market results.</a:t>
            </a:r>
          </a:p>
          <a:p xmlns:a="http://schemas.openxmlformats.org/drawingml/2006/main">
            <a:r>
              <a:t/>
            </a:r>
          </a:p>
          <a:p xmlns:a="http://schemas.openxmlformats.org/drawingml/2006/main">
            <a:r>
              <a:t>Illustrative data and assumptions, not measured customer results.</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GBP million values. Recovery=min(max(cumulativeLoss-10,0),6), producing 0,0,4,6. Incremental recoveries are0,0,4,2. Do not apply the aggregate attachment independently to each claim. Premium basis, annual caps and treaty wording need review. GBP financial values are independent illustrative planning assumptions, not converted CAD values or observed London market results.</a:t>
            </a:r>
          </a:p>
          <a:p xmlns:a="http://schemas.openxmlformats.org/drawingml/2006/main">
            <a:r>
              <a:t/>
            </a:r>
          </a:p>
          <a:p xmlns:a="http://schemas.openxmlformats.org/drawingml/2006/main">
            <a:r>
              <a:t>Illustrative data and assumptions, not measured customer results.</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financial control approach. Acceptance of a bordereau is separate from payment, settlement clearing and final accounting treatment. The next examples are synthetic and illustrate those distinctions.</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example assumes four duplicate transactions of GBP 1,000 each. Source premium1,200k minus ledger1,196k leaves4k. Do not delete the original file or overwrite an accepted period. Reconcile count and money separately because they can diverge for different reasons.</a:t>
            </a:r>
          </a:p>
          <a:p xmlns:a="http://schemas.openxmlformats.org/drawingml/2006/main">
            <a:r>
              <a:t/>
            </a:r>
          </a:p>
          <a:p xmlns:a="http://schemas.openxmlformats.org/drawingml/2006/main">
            <a:r>
              <a:t>Illustrative example. Row count and financial amount are different units.</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AegisNow reinsurance description includes technical accounts, settlement transitions and disputes. This diagram is an operating design for integrating those functions with finance. It is not evidence that a bank payment connector is included. Explicit reversal records preserve financial history.</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Assumed rate only, not a live FX quote: USD 100,000 × 0.75 GBP/USD + GBP 50,000 = GBP 125,000. Preserve original currency, reporting currency, conversion rate, source, applicable date and rounding. Agree settlement and accounting conversion bases separately.</a:t>
            </a:r>
          </a:p>
          <a:p xmlns:a="http://schemas.openxmlformats.org/drawingml/2006/main">
            <a:r>
              <a:t/>
            </a:r>
          </a:p>
          <a:p xmlns:a="http://schemas.openxmlformats.org/drawingml/2006/main">
            <a:r>
              <a:t>Assumed FX rates for illustration only. Rate source and applicable date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product requires a query note. Named ownership, response targets, notification channels and escalations are implementation choices. Unresolved commercial disagreements should stay visible rather than being converted into apparently clean data.</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design, not a claim of every native capability. Accepted and rejected report states are terminal according to the published lifecycle. Agree whether the business uses adjustment reports or a governed restatement process. Never silently modify a historical accepted total.</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published product supports storing the ledger and column behind an aggregate. The end-to-end lineage chain shown here is a proposed implementation requirement. Genellipse would test one report total back to input evidence and verify that a mapping change cannot silently rewrite history.</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Lloyd’s reporting standards set a core dataset and allow managing agents to request additional information. DDM is described by Lloyd’s as a central delegated-data collection and validation service; confirm the current applicable route with the receiving organisation. AegisNow does not claim to replace a market service or possess a certified DDM connector. Genellipse would perform the mapping, access assessment and receiver acceptance testing. Company-market requirements remain contract-specific.</a:t>
            </a:r>
          </a:p>
          <a:p xmlns:a="http://schemas.openxmlformats.org/drawingml/2006/main">
            <a:r>
              <a:t/>
            </a:r>
          </a:p>
          <a:p xmlns:a="http://schemas.openxmlformats.org/drawingml/2006/main">
            <a:r>
              <a:t>Standards references do not imply certification or an implemented market connection.</a:t>
            </a:r>
          </a:p>
          <a:p xmlns:a="http://schemas.openxmlformats.org/drawingml/2006/main">
            <a:r>
              <a:t/>
            </a:r>
          </a:p>
          <a:p xmlns:a="http://schemas.openxmlformats.org/drawingml/2006/main">
            <a:r>
              <a:t>Sources reviewed 27 September 2026:</a:t>
            </a:r>
          </a:p>
          <a:p xmlns:a="http://schemas.openxmlformats.org/drawingml/2006/main">
            <a:r>
              <a:t>https://www.lloyds.com/market-resources/delegated-authorities/market-knowledge/reporting-standards</a:t>
            </a:r>
          </a:p>
          <a:p xmlns:a="http://schemas.openxmlformats.org/drawingml/2006/main">
            <a:r>
              <a:t>https://www.lloyds.com/market-resources/tools/delegated-data-manager</a:t>
            </a:r>
          </a:p>
          <a:p xmlns:a="http://schemas.openxmlformats.org/drawingml/2006/main">
            <a:r>
              <a:t>https://www-dev.acord.org/standards-architecture/ruschlikon/ruschlikon-news/2025/04/10/acord-launches-grlc-generation-2.0-data-standards-to-support-digitalization-throughout-global-%28re%29insurance-industry</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Conceptual integration design, not an implemented or certified market connection. DDM applies only where agreed. Other receivers may require their own secure upload or API route. Avoid treating a report acceptance as confirmation of settlement. GeneData and GeneAnalytics can be evaluated as supporting data and analytics workstreams.</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https://www.lloyds.com/market-resources/tools/delegated-data-manager</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Published Cortex information describes agent registration, run records with citations and cost, and governed writes. It does not establish a ready-made bordereaux assistant. Genellipse would define a limited task, evaluate the outputs and verify the relevant write controls before integration.</a:t>
            </a:r>
          </a:p>
          <a:p xmlns:a="http://schemas.openxmlformats.org/drawingml/2006/main">
            <a:r>
              <a:t/>
            </a:r>
          </a:p>
          <a:p xmlns:a="http://schemas.openxmlformats.org/drawingml/2006/main">
            <a:r>
              <a:t>Bordereaux-specific agents are a proposed extension, not a verified shipped capability.</a:t>
            </a:r>
          </a:p>
          <a:p xmlns:a="http://schemas.openxmlformats.org/drawingml/2006/main">
            <a:r>
              <a:t/>
            </a:r>
          </a:p>
          <a:p xmlns:a="http://schemas.openxmlformats.org/drawingml/2006/main">
            <a:r>
              <a:t>Sources reviewed 27 September 2026:</a:t>
            </a:r>
          </a:p>
          <a:p xmlns:a="http://schemas.openxmlformats.org/drawingml/2006/main">
            <a:r>
              <a:t>https://aegisnow.ai/platform/aegisnow-cortex</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proposed control plan. AegisNow’s Cortex documentation explicitly says prompt-injection screening and RAG are absent, and the AI run ledger is not hash-chained. Those controls cannot be presented as delivered. NIST AI RMF provides voluntary risk-management guidance, not product certification. Prevent document content from granting tool permissions.</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https://aegisnow.ai/platform/aegisnow-cortex</a:t>
            </a:r>
          </a:p>
          <a:p xmlns:a="http://schemas.openxmlformats.org/drawingml/2006/main">
            <a:r>
              <a:t>https://www.nist.gov/itl/ai-risk-management-framework</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Deployment requirements to confirm through security review. No claim of completed audits, certifications, universal residency coverage or a guaranteed service level. Recovery time and recovery point objectives should follow the client business impact assessment. Life insurance records can contain particularly sensitive personal data.</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series only, not an implementation forecast. On-time=reports received by agreed deadline / reports due. First-pass acceptance=reports accepted without resubmission / reports reviewed. Preserve the denominator and treatment of partial submissions. GBP financial values are independent illustrative planning assumptions, not converted CAD values or observed London market results.</a:t>
            </a:r>
          </a:p>
          <a:p xmlns:a="http://schemas.openxmlformats.org/drawingml/2006/main">
            <a:r>
              <a:t/>
            </a:r>
          </a:p>
          <a:p xmlns:a="http://schemas.openxmlformats.org/drawingml/2006/main">
            <a:r>
              <a:t>Illustrative data and assumptions, not measured customer results.</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effort model. Current3hours/report×240=720hours. Target1.3hours/report×240=312hours. Reduction408hours or56.7%. These assumptions support the following ROI pages. Time released is capacity, not automatically cash savings. GBP financial values are independent illustrative planning assumptions, not converted CAD values or observed London market results.</a:t>
            </a:r>
          </a:p>
          <a:p xmlns:a="http://schemas.openxmlformats.org/drawingml/2006/main">
            <a:r>
              <a:t/>
            </a:r>
          </a:p>
          <a:p xmlns:a="http://schemas.openxmlformats.org/drawingml/2006/main">
            <a:r>
              <a:t>Illustrative data and assumptions, not measured customer results.</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Annual hours released=4,896. AtGBP 75/hour, annual capacity value=GBP 367,200. Recurring costGBP 180,000 and one-time costGBP 90,000 are illustrative placeholders, not Genellipse pricing. Costs must include licenses, integration, controls, operation and change management. Avoided hiring and reduced overtime can be economic benefit channels if evidenced.</a:t>
            </a:r>
          </a:p>
          <a:p xmlns:a="http://schemas.openxmlformats.org/drawingml/2006/main">
            <a:r>
              <a:t/>
            </a:r>
          </a:p>
          <a:p xmlns:a="http://schemas.openxmlformats.org/drawingml/2006/main">
            <a:r>
              <a:t>Planning assumptions only. Capacity must convert into an economic benefit to support ROI.</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367.2-180-90=97.2 thousandGBP. ROI97.2/270=36%. Monthly capacity value30.6 less recurring15=15.6k. One-time90/15.6=5.77months after steady-state go-live. This excludes ramp-up time and discounting. It assumes100% realisation of capacity value and is not a cash-savings guarantee. GBP financial values are independent illustrative planning assumptions, not converted CAD values or observed London market results.</a:t>
            </a:r>
          </a:p>
          <a:p xmlns:a="http://schemas.openxmlformats.org/drawingml/2006/main">
            <a:r>
              <a:t/>
            </a:r>
          </a:p>
          <a:p xmlns:a="http://schemas.openxmlformats.org/drawingml/2006/main">
            <a:r>
              <a:t>Illustrative data and assumptions, not measured customer results.</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50%×367.2-270=-86.4.75%×367.2-270=5.4.100%×367.2-270=97.2. Break-even270/367.2=73.5294%. Benefit realisation applies to gross capacity value while costs stay unchanged. These are scenarios, not probabilities or forecasts. GBP financial values are independent illustrative planning assumptions, not converted CAD values or observed London market results.</a:t>
            </a:r>
          </a:p>
          <a:p xmlns:a="http://schemas.openxmlformats.org/drawingml/2006/main">
            <a:r>
              <a:t/>
            </a:r>
          </a:p>
          <a:p xmlns:a="http://schemas.openxmlformats.org/drawingml/2006/main">
            <a:r>
              <a:t>Illustrative data and assumptions, not measured customer results.</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allocation, not a contractual RACI. Genellipse provides implementation expertise while the client retains decisions requiring its authority. Final accountability, approvers and service commitments belong in the statement of work and operating procedures.</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delivery objective consistent with Genellipse’s six-week MVP positioning. It is not a guarantee for enterprise-wide deployment. Restrict the MVP to an agreed bordereaux type, source and report receiver. Plan complex migration, additional markets and advanced AI as subsequent workstreams.</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acceptance tests. Client and Genellipse agree materiality, error tolerance and reconciliation precision before execution. Automated checks should accompany representative human review. Performance targets require benchmark data and must not be inferred from a sales illustration.</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rollout plan. The first controlled reporting workflow can operate without AI. Advanced features should enter production only after they meet the agreed quality, security and business-value criteria. Monitor integration costs as the partner ecosystem grows.</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Opportunity map. Assumed and retrocession workflows require a dedicated fit assessment and must not be sold as universally implemented from a ceded reporting demonstration. IFRS17, solvency and reserving outputs require their own calculation engines, assumptions and sign-off. A bordereaux process supplies data, not automatic regulatory compliance.</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demonstration script, not a claim of access to live customer data. Use anonymized examples and never upload personal or confidential records to an unapproved environment. Include a known failure case, not only a clean success path.</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implementation checklist. Other candidates include co-insurance, expenses, disputed balances, negative premiums, cancellations, taxes, rounding residuals, collateral, event aggregation and renewal transitions. Their presence in this list does not imply a preconfigured feature.</a:t>
            </a:r>
          </a:p>
          <a:p xmlns:a="http://schemas.openxmlformats.org/drawingml/2006/main">
            <a:r>
              <a:t/>
            </a:r>
          </a:p>
          <a:p xmlns:a="http://schemas.openxmlformats.org/drawingml/2006/main">
            <a:r>
              <a:t>Solution design. Confirm scope and acceptance criteria for each implementation.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solution design: illustrative controls and workflows, not a claim of a preconfigured or certified integration.</a:t>
            </a:r>
          </a:p>
          <a:p xmlns:a="http://schemas.openxmlformats.org/drawingml/2006/main">
            <a:r>
              <a:t/>
            </a:r>
          </a:p>
          <a:p xmlns:a="http://schemas.openxmlformats.org/drawingml/2006/main">
            <a:r>
              <a:t>Proposed London market implementation. Scope and acceptance require client agreement.</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solution design: illustrative controls and workflows, not a claim of a preconfigured or certified integration.</a:t>
            </a:r>
          </a:p>
          <a:p xmlns:a="http://schemas.openxmlformats.org/drawingml/2006/main">
            <a:r>
              <a:t/>
            </a:r>
          </a:p>
          <a:p xmlns:a="http://schemas.openxmlformats.org/drawingml/2006/main">
            <a:r>
              <a:t>Proposed London market implementation. Scope and acceptance require client agreement.</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solution design: illustrative controls and workflows, not a claim of a preconfigured or certified integration.</a:t>
            </a:r>
          </a:p>
          <a:p xmlns:a="http://schemas.openxmlformats.org/drawingml/2006/main">
            <a:r>
              <a:t/>
            </a:r>
          </a:p>
          <a:p xmlns:a="http://schemas.openxmlformats.org/drawingml/2006/main">
            <a:r>
              <a:t>Proposed London market implementation. Scope and acceptance require client agreement.</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solution design: illustrative controls and workflows, not a claim of a preconfigured or certified integration. A DCA operates within delegated claims authority. Reporting-data acceptance is distinct from a coverage decision or payment approval. Agree financial authority limits, referrals, denials and complaints with the managing agent or carrier. This is broader bordereaux oversight, not an expansion of the life-only Smart Claims product.</a:t>
            </a:r>
          </a:p>
          <a:p xmlns:a="http://schemas.openxmlformats.org/drawingml/2006/main">
            <a:r>
              <a:t/>
            </a:r>
          </a:p>
          <a:p xmlns:a="http://schemas.openxmlformats.org/drawingml/2006/main">
            <a:r>
              <a:t>Proposed London market implementation. Scope and acceptance require client agreement.</a:t>
            </a:r>
          </a:p>
          <a:p xmlns:a="http://schemas.openxmlformats.org/drawingml/2006/main">
            <a:r>
              <a:t/>
            </a:r>
          </a:p>
          <a:p xmlns:a="http://schemas.openxmlformats.org/drawingml/2006/main">
            <a:r>
              <a:t>Sources reviewed 27 September 2026:</a:t>
            </a:r>
          </a:p>
          <a:p xmlns:a="http://schemas.openxmlformats.org/drawingml/2006/main">
            <a:r>
              <a:t>https://www.lloyds.com/market-resources/delegated-authorities/delegated-claims-administrators</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continuation of slide 16: £800k net premium, £560k matched cash and £240k outstanding. No client results are implied. Genellipse would map the contractual payment chain, party responsibilities, remittance evidence and escalation. Do not infer that an accepted file confirms settlement or discharges the balance.</a:t>
            </a:r>
          </a:p>
          <a:p xmlns:a="http://schemas.openxmlformats.org/drawingml/2006/main">
            <a:r>
              <a:t/>
            </a:r>
          </a:p>
          <a:p xmlns:a="http://schemas.openxmlformats.org/drawingml/2006/main">
            <a:r>
              <a:t>Synthetic example. Genellipse maps payment evidence, balance ownership, due dates and escalation.</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solution design: illustrative controls and workflows, not a claim of a preconfigured or certified integration. HMRC distinguishes taxable, exempt and overseas risks in its IPT guidance. Do not apply one assumed UK tax rate to every London placement. Tax determinations require the client’s tax specialists; a configurable reporting process does not itself provide tax advice or guarantee compliance.</a:t>
            </a:r>
          </a:p>
          <a:p xmlns:a="http://schemas.openxmlformats.org/drawingml/2006/main">
            <a:r>
              <a:t/>
            </a:r>
          </a:p>
          <a:p xmlns:a="http://schemas.openxmlformats.org/drawingml/2006/main">
            <a:r>
              <a:t>Proposed London market implementation. Scope and acceptance require client agreement.</a:t>
            </a:r>
          </a:p>
          <a:p xmlns:a="http://schemas.openxmlformats.org/drawingml/2006/main">
            <a:r>
              <a:t/>
            </a:r>
          </a:p>
          <a:p xmlns:a="http://schemas.openxmlformats.org/drawingml/2006/main">
            <a:r>
              <a:t>Sources reviewed 27 September 2026:</a:t>
            </a:r>
          </a:p>
          <a:p xmlns:a="http://schemas.openxmlformats.org/drawingml/2006/main">
            <a:r>
              <a:t>https://www.gov.uk/guidance/insurance-premium-tax</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solution design: illustrative controls and workflows, not a claim of a preconfigured or certified integration. DDM is one possible receiving service where applicable. Access, current interfaces, commercial arrangements and receiver acceptance must be established. No packaged DDM integration or Lloyd’s accreditation is claimed. A successful network transfer is not the same as business acceptance; neither proves settlement.</a:t>
            </a:r>
          </a:p>
          <a:p xmlns:a="http://schemas.openxmlformats.org/drawingml/2006/main">
            <a:r>
              <a:t/>
            </a:r>
          </a:p>
          <a:p xmlns:a="http://schemas.openxmlformats.org/drawingml/2006/main">
            <a:r>
              <a:t>Proposed London market implementation. Scope and acceptance require client agreement.</a:t>
            </a:r>
          </a:p>
          <a:p xmlns:a="http://schemas.openxmlformats.org/drawingml/2006/main">
            <a:r>
              <a:t/>
            </a:r>
          </a:p>
          <a:p xmlns:a="http://schemas.openxmlformats.org/drawingml/2006/main">
            <a:r>
              <a:t>Sources reviewed 27 September 2026:</a:t>
            </a:r>
          </a:p>
          <a:p xmlns:a="http://schemas.openxmlformats.org/drawingml/2006/main">
            <a:r>
              <a:t>https://www.lloyds.com/market-resources/tools/delegated-data-manager</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solution design: illustrative controls and workflows, not a claim of a preconfigured or certified integration. Genellipse would agree test files, materiality thresholds, owners and pass/fail evidence with the client and receiving organisation. Include loss movements, cancellations, commission changes, multiple currencies and historical restatement where in scope. A focused six-week MVP must select bounded reporting scope and have access, data and approvers available.</a:t>
            </a:r>
          </a:p>
          <a:p xmlns:a="http://schemas.openxmlformats.org/drawingml/2006/main">
            <a:r>
              <a:t/>
            </a:r>
          </a:p>
          <a:p xmlns:a="http://schemas.openxmlformats.org/drawingml/2006/main">
            <a:r>
              <a:t>Proposed London market implementation. Scope and acceptance require client agreement.</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are linked in the notes of the relevant slides. Standards and product capabilities evolve. The public AegisNow website identifies its presentation as product demonstration material. The proposed Genellipse architecture, control plan, examples and delivery approach are recommendations rather than independent verification of production features.</a:t>
            </a:r>
          </a:p>
          <a:p xmlns:a="http://schemas.openxmlformats.org/drawingml/2006/main">
            <a:r>
              <a:t/>
            </a:r>
          </a:p>
          <a:p xmlns:a="http://schemas.openxmlformats.org/drawingml/2006/main">
            <a:r>
              <a:t>Reviewed 27 September 2026. Product descriptions require demonstration. Examples are synthetic.</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https://aegisnow.ai/platform/reinsurance</a:t>
            </a:r>
          </a:p>
          <a:p xmlns:a="http://schemas.openxmlformats.org/drawingml/2006/main">
            <a:r>
              <a:t>https://aegisnow.ai/platform/aegisnow-cortex</a:t>
            </a:r>
          </a:p>
          <a:p xmlns:a="http://schemas.openxmlformats.org/drawingml/2006/main">
            <a:r>
              <a:t>https://lloydseurope.com/market-resources/delegated-authorities/compliance-operations/reporting-standards</a:t>
            </a:r>
          </a:p>
          <a:p xmlns:a="http://schemas.openxmlformats.org/drawingml/2006/main">
            <a:r>
              <a:t>https://www.lloyds.com/market-resources/delegated-authorities/market-knowledge/delegated-underwriting-guidance/</a:t>
            </a:r>
          </a:p>
          <a:p xmlns:a="http://schemas.openxmlformats.org/drawingml/2006/main">
            <a:r>
              <a:t>https://www-dev.acord.org/standards-architecture/ruschlikon/ruschlikon-news/2025/04/10/acord-launches-grlc-generation-2.0-data-standards-to-support-digitalization-throughout-global-%28re%29insurance-industry</a:t>
            </a:r>
          </a:p>
          <a:p xmlns:a="http://schemas.openxmlformats.org/drawingml/2006/main">
            <a:r>
              <a:t>https://www.nist.gov/itl/ai-risk-management-framework</a:t>
            </a:r>
          </a:p>
          <a:p xmlns:a="http://schemas.openxmlformats.org/drawingml/2006/main">
            <a:r>
              <a:t>https://www.lloyds.com/market-resources/delegated-authorities/market-knowledge/reporting-standards</a:t>
            </a:r>
          </a:p>
          <a:p xmlns:a="http://schemas.openxmlformats.org/drawingml/2006/main">
            <a:r>
              <a:t>https://www.lloyds.com/market-resources/tools/delegated-data-manager</a:t>
            </a:r>
          </a:p>
          <a:p xmlns:a="http://schemas.openxmlformats.org/drawingml/2006/main">
            <a:r>
              <a:t>https://www.lloyds.com/market-resources/delegated-authorities/delegated-claims-administrators</a:t>
            </a:r>
          </a:p>
          <a:p xmlns:a="http://schemas.openxmlformats.org/drawingml/2006/main">
            <a:r>
              <a:t>https://www.gov.uk/guidance/insurance-premium-tax</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positioning based on the user’s requested offering. No new client results, project counts, certifications or quantified product achievements are asserted in this deck. The partnership should define ownership, incident handling, change control and benefit measurement.</a:t>
            </a:r>
          </a:p>
          <a:p xmlns:a="http://schemas.openxmlformats.org/drawingml/2006/main">
            <a:r>
              <a:t/>
            </a:r>
          </a:p>
          <a:p xmlns:a="http://schemas.openxmlformats.org/drawingml/2006/main">
            <a:r>
              <a:t>Engagement scope, responsibilities and commercial terms are agreed with the client.</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Contact Genellipse to discuss the scoped offering and arrange a demonstration. The purpose is to establish the client’s actual reporting needs and confirm product and integration fit. This slide contains the website and email requested for presentation follow-up.</a:t>
            </a:r>
          </a:p>
          <a:p xmlns:a="http://schemas.openxmlformats.org/drawingml/2006/main">
            <a:r>
              <a:t/>
            </a:r>
          </a:p>
          <a:p xmlns:a="http://schemas.openxmlformats.org/drawingml/2006/main">
            <a:r>
              <a:t>AegisNow Bordereaux</a:t>
            </a:r>
          </a:p>
          <a:p xmlns:a="http://schemas.openxmlformats.org/drawingml/2006/main">
            <a:r>
              <a:t/>
            </a:r>
          </a:p>
          <a:p xmlns:a="http://schemas.openxmlformats.org/drawingml/2006/main">
            <a:r>
              <a:t>Sources reviewed 27 September 2026:</a:t>
            </a:r>
          </a:p>
          <a:p xmlns:a="http://schemas.openxmlformats.org/drawingml/2006/main">
            <a:r>
              <a:t>Original Genellipse solution design or synthetic example. No external performance data.</a:t>
            </a:r>
          </a:p>
          <a:p xmlns:a="http://schemas.openxmlformats.org/drawingml/2006/main">
            <a:r>
              <a:t/>
            </a:r>
          </a:p>
          <a:p xmlns:a="http://schemas.openxmlformats.org/drawingml/2006/main">
            <a:r>
              <a:t>Brand: original AegisNow and Genellipse logos from Genellipse.com. Artwork: original AI-generated conceptual imagery, fictional people and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cb28581fb0411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a43ebef055f452b" /><Relationship Type="http://schemas.openxmlformats.org/officeDocument/2006/relationships/slideLayout" Target="/ppt/slideLayouts/slideLayout1.xml" Id="R61b118131492496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1b118131492496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f783a1d12f7246c6"/><Relationship Type="http://schemas.openxmlformats.org/officeDocument/2006/relationships/image" Target="/ppt/media/image.jpeg" Id="Rcd3bd37367754f3f"/><Relationship Type="http://schemas.openxmlformats.org/officeDocument/2006/relationships/image" Target="/ppt/media/image.png" Id="Rd0b38a8228844472"/><Relationship Type="http://schemas.openxmlformats.org/officeDocument/2006/relationships/image" Target="/ppt/media/image2.png" Id="Rbfaa64a967084052"/><Relationship Type="http://schemas.openxmlformats.org/officeDocument/2006/relationships/notesSlide" Target="/ppt/notesSlides/notesSlide1.xml" Id="R51ac031fb98b49d9"/><Relationship Id="rIdBordereaux3" Type="http://schemas.openxmlformats.org/officeDocument/2006/relationships/slide" Target="slide3.xml"/></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dae27d57141f41ef"/><Relationship Type="http://schemas.openxmlformats.org/officeDocument/2006/relationships/image" Target="/ppt/media/image3.png" Id="R381d3f0cae334c64"/><Relationship Type="http://schemas.openxmlformats.org/officeDocument/2006/relationships/notesSlide" Target="/ppt/notesSlides/notesSlide2.xml" Id="Rbd04837bea444e9c"/><Relationship Id="rIdBordereaux3" Type="http://schemas.openxmlformats.org/officeDocument/2006/relationships/slide" Target="slide3.xml"/></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f90122e4a7194ccb"/><Relationship Type="http://schemas.openxmlformats.org/officeDocument/2006/relationships/image" Target="/ppt/media/image4.png" Id="Ra169d180decf47ef"/><Relationship Type="http://schemas.openxmlformats.org/officeDocument/2006/relationships/notesSlide" Target="/ppt/notesSlides/notesSlide3.xml" Id="R8af7bd4121f94ae6"/><Relationship Id="rIdBordereaux5" Type="http://schemas.openxmlformats.org/officeDocument/2006/relationships/slide" Target="slide5.xml"/><Relationship Id="rIdBordereaux8" Type="http://schemas.openxmlformats.org/officeDocument/2006/relationships/slide" Target="slide8.xml"/><Relationship Id="rIdBordereaux16" Type="http://schemas.openxmlformats.org/officeDocument/2006/relationships/slide" Target="slide16.xml"/><Relationship Id="rIdBordereaux24" Type="http://schemas.openxmlformats.org/officeDocument/2006/relationships/slide" Target="slide24.xml"/><Relationship Id="rIdBordereaux36" Type="http://schemas.openxmlformats.org/officeDocument/2006/relationships/slide" Target="slide36.xml"/><Relationship Id="rIdBordereaux41" Type="http://schemas.openxmlformats.org/officeDocument/2006/relationships/slide" Target="slide41.xml"/><Relationship Id="rIdBordereaux48" Type="http://schemas.openxmlformats.org/officeDocument/2006/relationships/slide" Target="slide48.xml"/><Relationship Id="rIdBordereaux56" Type="http://schemas.openxmlformats.org/officeDocument/2006/relationships/slide" Target="slide56.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8edea0a6081547de"/><Relationship Type="http://schemas.openxmlformats.org/officeDocument/2006/relationships/image" Target="/ppt/media/image5.png" Id="R2779dd5f2b234dd1"/><Relationship Type="http://schemas.openxmlformats.org/officeDocument/2006/relationships/notesSlide" Target="/ppt/notesSlides/notesSlide4.xml" Id="Rd2cd3c4f77554809"/><Relationship Id="rIdBordereaux3" Type="http://schemas.openxmlformats.org/officeDocument/2006/relationships/slide" Target="slide3.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bef8e158cae340e8"/><Relationship Type="http://schemas.openxmlformats.org/officeDocument/2006/relationships/image" Target="/ppt/media/image6.png" Id="Ra0a22be86781438d"/><Relationship Type="http://schemas.openxmlformats.org/officeDocument/2006/relationships/notesSlide" Target="/ppt/notesSlides/notesSlide5.xml" Id="R5970cd6e94554ff7"/><Relationship Id="rIdBordereaux3" Type="http://schemas.openxmlformats.org/officeDocument/2006/relationships/slide" Target="slide3.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8d5358ab06ff4084"/><Relationship Type="http://schemas.openxmlformats.org/officeDocument/2006/relationships/image" Target="/ppt/media/image7.png" Id="Rde3522fc85f14bee"/><Relationship Type="http://schemas.openxmlformats.org/officeDocument/2006/relationships/notesSlide" Target="/ppt/notesSlides/notesSlide6.xml" Id="R7b405d0cdcf44d15"/><Relationship Id="rIdBordereaux3" Type="http://schemas.openxmlformats.org/officeDocument/2006/relationships/slide" Target="slide3.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d6f08b3093434025"/><Relationship Type="http://schemas.openxmlformats.org/officeDocument/2006/relationships/image" Target="/ppt/media/image8.png" Id="R3b87783bed72499d"/><Relationship Type="http://schemas.openxmlformats.org/officeDocument/2006/relationships/notesSlide" Target="/ppt/notesSlides/notesSlide7.xml" Id="Ra7eb35138eff40c8"/><Relationship Id="rIdBordereaux3" Type="http://schemas.openxmlformats.org/officeDocument/2006/relationships/slide" Target="slide3.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e894b09fd5b74acf"/><Relationship Type="http://schemas.openxmlformats.org/officeDocument/2006/relationships/image" Target="/ppt/media/image2.jpeg" Id="R12df2e2ad1ad4da4"/><Relationship Type="http://schemas.openxmlformats.org/officeDocument/2006/relationships/image" Target="/ppt/media/image9.png" Id="R845de3b8c5794494"/><Relationship Type="http://schemas.openxmlformats.org/officeDocument/2006/relationships/notesSlide" Target="/ppt/notesSlides/notesSlide8.xml" Id="R1d299ce606ee4e68"/><Relationship Id="rIdBordereaux3" Type="http://schemas.openxmlformats.org/officeDocument/2006/relationships/slide" Target="slide3.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1.xml" Id="R87e899f9748e433f"/><Relationship Type="http://schemas.openxmlformats.org/officeDocument/2006/relationships/image" Target="/ppt/media/image10.png" Id="Rd1d55424e71c4895"/><Relationship Type="http://schemas.openxmlformats.org/officeDocument/2006/relationships/notesSlide" Target="/ppt/notesSlides/notesSlide9.xml" Id="R282f3f7598c34c49"/><Relationship Id="rIdBordereaux3" Type="http://schemas.openxmlformats.org/officeDocument/2006/relationships/slide" Target="slide3.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1.xml" Id="Rc49a3764642c4123"/><Relationship Type="http://schemas.openxmlformats.org/officeDocument/2006/relationships/image" Target="/ppt/media/image11.png" Id="Rbca816601f504c05"/><Relationship Type="http://schemas.openxmlformats.org/officeDocument/2006/relationships/notesSlide" Target="/ppt/notesSlides/notesSlide10.xml" Id="R5f7114f2fd514d27"/><Relationship Id="rIdBordereaux3" Type="http://schemas.openxmlformats.org/officeDocument/2006/relationships/slide" Target="slide3.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1.xml" Id="R9b445a69be9d424f"/><Relationship Type="http://schemas.openxmlformats.org/officeDocument/2006/relationships/image" Target="/ppt/media/image12.png" Id="R4f827ea1845d48fb"/><Relationship Type="http://schemas.openxmlformats.org/officeDocument/2006/relationships/notesSlide" Target="/ppt/notesSlides/notesSlide11.xml" Id="R4bcc961ea060467e"/><Relationship Id="rIdBordereaux3" Type="http://schemas.openxmlformats.org/officeDocument/2006/relationships/slide" Target="slide3.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1.xml" Id="Rbd0fd8f46f754698"/><Relationship Type="http://schemas.openxmlformats.org/officeDocument/2006/relationships/image" Target="/ppt/media/image13.png" Id="R5024979de6254fc9"/><Relationship Type="http://schemas.openxmlformats.org/officeDocument/2006/relationships/notesSlide" Target="/ppt/notesSlides/notesSlide12.xml" Id="R9b91824256e94cbb"/><Relationship Id="rIdBordereaux3" Type="http://schemas.openxmlformats.org/officeDocument/2006/relationships/slide" Target="slide3.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1.xml" Id="R2c20ff044bdc4323"/><Relationship Type="http://schemas.openxmlformats.org/officeDocument/2006/relationships/image" Target="/ppt/media/image14.png" Id="R24d73a634e024ec6"/><Relationship Type="http://schemas.openxmlformats.org/officeDocument/2006/relationships/chart" Target="/ppt/slides/charts/chart1.xml" Id="Rb759303f62f64f86"/><Relationship Type="http://schemas.openxmlformats.org/officeDocument/2006/relationships/notesSlide" Target="/ppt/notesSlides/notesSlide13.xml" Id="R6d33a2d05529436a"/><Relationship Id="rIdBordereaux3" Type="http://schemas.openxmlformats.org/officeDocument/2006/relationships/slide" Target="slide3.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1.xml" Id="R46abbc178bbd41c2"/><Relationship Type="http://schemas.openxmlformats.org/officeDocument/2006/relationships/image" Target="/ppt/media/image15.png" Id="R7e908b95d8b24bbd"/><Relationship Type="http://schemas.openxmlformats.org/officeDocument/2006/relationships/notesSlide" Target="/ppt/notesSlides/notesSlide14.xml" Id="Rc5d963b04cd0481c"/><Relationship Id="rIdBordereaux3" Type="http://schemas.openxmlformats.org/officeDocument/2006/relationships/slide" Target="slide3.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1.xml" Id="R6c7a2ef45bfc4cbd"/><Relationship Type="http://schemas.openxmlformats.org/officeDocument/2006/relationships/image" Target="/ppt/media/image16.png" Id="R243c9ce63dba45cf"/><Relationship Type="http://schemas.openxmlformats.org/officeDocument/2006/relationships/notesSlide" Target="/ppt/notesSlides/notesSlide15.xml" Id="R23eba2bc506d4ce5"/><Relationship Id="rIdBordereaux3" Type="http://schemas.openxmlformats.org/officeDocument/2006/relationships/slide" Target="slide3.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1.xml" Id="Rd0e49c606e974ac5"/><Relationship Type="http://schemas.openxmlformats.org/officeDocument/2006/relationships/image" Target="/ppt/media/image17.png" Id="R989a5d10376c42b4"/><Relationship Type="http://schemas.openxmlformats.org/officeDocument/2006/relationships/notesSlide" Target="/ppt/notesSlides/notesSlide16.xml" Id="R89db03883637444c"/><Relationship Id="rIdBordereaux3" Type="http://schemas.openxmlformats.org/officeDocument/2006/relationships/slide" Target="slide3.xml"/></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1.xml" Id="R1913e82945f54772"/><Relationship Type="http://schemas.openxmlformats.org/officeDocument/2006/relationships/image" Target="/ppt/media/image18.png" Id="R76fb4afb616c4957"/><Relationship Type="http://schemas.openxmlformats.org/officeDocument/2006/relationships/chart" Target="/ppt/slides/charts/chart2.xml" Id="R5292c34b72f24277"/><Relationship Type="http://schemas.openxmlformats.org/officeDocument/2006/relationships/notesSlide" Target="/ppt/notesSlides/notesSlide17.xml" Id="R1bd11d16ca16411c"/><Relationship Id="rIdBordereaux3" Type="http://schemas.openxmlformats.org/officeDocument/2006/relationships/slide" Target="slide3.xml"/></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1.xml" Id="R30bf0739652f4586"/><Relationship Type="http://schemas.openxmlformats.org/officeDocument/2006/relationships/image" Target="/ppt/media/image19.png" Id="Rf89aa5454e404732"/><Relationship Type="http://schemas.openxmlformats.org/officeDocument/2006/relationships/chart" Target="/ppt/slides/charts/chart3.xml" Id="R81e4b4363edc4b13"/><Relationship Type="http://schemas.openxmlformats.org/officeDocument/2006/relationships/notesSlide" Target="/ppt/notesSlides/notesSlide18.xml" Id="Rdf3135622f724df8"/><Relationship Id="rIdBordereaux3" Type="http://schemas.openxmlformats.org/officeDocument/2006/relationships/slide" Target="slide3.xml"/></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1.xml" Id="Re8a14ddc72a949c3"/><Relationship Type="http://schemas.openxmlformats.org/officeDocument/2006/relationships/image" Target="/ppt/media/image20.png" Id="R718b308dce9d4b31"/><Relationship Type="http://schemas.openxmlformats.org/officeDocument/2006/relationships/notesSlide" Target="/ppt/notesSlides/notesSlide19.xml" Id="Ra2e21033efa14a27"/><Relationship Id="rIdBordereaux3" Type="http://schemas.openxmlformats.org/officeDocument/2006/relationships/slide" Target="slide3.xml"/></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5312865ed72246ce"/><Relationship Type="http://schemas.openxmlformats.org/officeDocument/2006/relationships/image" Target="/ppt/media/image3.jpeg" Id="Rb0f66e024b0249dc"/><Relationship Type="http://schemas.openxmlformats.org/officeDocument/2006/relationships/image" Target="/ppt/media/image21.png" Id="R0f3c41a0a8a9466c"/><Relationship Type="http://schemas.openxmlformats.org/officeDocument/2006/relationships/notesSlide" Target="/ppt/notesSlides/notesSlide20.xml" Id="Rf60b3250c92347f7"/><Relationship Id="rIdBordereaux3" Type="http://schemas.openxmlformats.org/officeDocument/2006/relationships/slide" Target="slide3.xml"/></Relationships>
</file>

<file path=ppt/slides/_rels/slide21.xml.rels><?xml version='1.0' encoding='UTF-8' standalone='yes'?>
<Relationships xmlns="http://schemas.openxmlformats.org/package/2006/relationships"><Relationship Type="http://schemas.openxmlformats.org/officeDocument/2006/relationships/slideLayout" Target="/ppt/slideLayouts/slideLayout1.xml" Id="R271a8b7f3bb04db7"/><Relationship Type="http://schemas.openxmlformats.org/officeDocument/2006/relationships/image" Target="/ppt/media/image22.png" Id="R7b76eb1dcc8d4ef3"/><Relationship Type="http://schemas.openxmlformats.org/officeDocument/2006/relationships/chart" Target="/ppt/slides/charts/chart4.xml" Id="Rd544836170d94642"/><Relationship Type="http://schemas.openxmlformats.org/officeDocument/2006/relationships/notesSlide" Target="/ppt/notesSlides/notesSlide21.xml" Id="R9ffbdc04a4d0424b"/><Relationship Id="rIdBordereaux3" Type="http://schemas.openxmlformats.org/officeDocument/2006/relationships/slide" Target="slide3.xml"/></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1.xml" Id="Rcd0b2cc9bc86410a"/><Relationship Type="http://schemas.openxmlformats.org/officeDocument/2006/relationships/image" Target="/ppt/media/image23.png" Id="Rbbe2977dfb224474"/><Relationship Type="http://schemas.openxmlformats.org/officeDocument/2006/relationships/chart" Target="/ppt/slides/charts/chart5.xml" Id="R57172604fa4847fb"/><Relationship Type="http://schemas.openxmlformats.org/officeDocument/2006/relationships/notesSlide" Target="/ppt/notesSlides/notesSlide22.xml" Id="Rfec67e08a991440f"/><Relationship Id="rIdBordereaux3" Type="http://schemas.openxmlformats.org/officeDocument/2006/relationships/slide" Target="slide3.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1.xml" Id="Re8761ad61b6a4740"/><Relationship Type="http://schemas.openxmlformats.org/officeDocument/2006/relationships/image" Target="/ppt/media/image24.png" Id="Rd90b0dd217574452"/><Relationship Type="http://schemas.openxmlformats.org/officeDocument/2006/relationships/chart" Target="/ppt/slides/charts/chart6.xml" Id="Rb1bb540be029450c"/><Relationship Type="http://schemas.openxmlformats.org/officeDocument/2006/relationships/notesSlide" Target="/ppt/notesSlides/notesSlide23.xml" Id="R57581c3f25e24252"/><Relationship Id="rIdBordereaux3" Type="http://schemas.openxmlformats.org/officeDocument/2006/relationships/slide" Target="slide3.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3925754e90d64556"/><Relationship Type="http://schemas.openxmlformats.org/officeDocument/2006/relationships/image" Target="/ppt/media/image4.jpeg" Id="R635b0e83584b4e18"/><Relationship Type="http://schemas.openxmlformats.org/officeDocument/2006/relationships/image" Target="/ppt/media/image25.png" Id="R4c9a58e537d5433b"/><Relationship Type="http://schemas.openxmlformats.org/officeDocument/2006/relationships/notesSlide" Target="/ppt/notesSlides/notesSlide24.xml" Id="R82bc500613ae48f3"/><Relationship Id="rIdBordereaux3" Type="http://schemas.openxmlformats.org/officeDocument/2006/relationships/slide" Target="slide3.xml"/></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1.xml" Id="R9279f7dc129d4267"/><Relationship Type="http://schemas.openxmlformats.org/officeDocument/2006/relationships/image" Target="/ppt/media/image26.png" Id="R3533fca556554564"/><Relationship Type="http://schemas.openxmlformats.org/officeDocument/2006/relationships/notesSlide" Target="/ppt/notesSlides/notesSlide25.xml" Id="R478b46c90ce74f70"/><Relationship Id="rIdBordereaux3" Type="http://schemas.openxmlformats.org/officeDocument/2006/relationships/slide" Target="slide3.xml"/></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1.xml" Id="R37230ee13f7f45df"/><Relationship Type="http://schemas.openxmlformats.org/officeDocument/2006/relationships/image" Target="/ppt/media/image27.png" Id="R2ea892510c874d7d"/><Relationship Type="http://schemas.openxmlformats.org/officeDocument/2006/relationships/notesSlide" Target="/ppt/notesSlides/notesSlide26.xml" Id="R5bfeb28ffd9e43bc"/><Relationship Id="rIdBordereaux3" Type="http://schemas.openxmlformats.org/officeDocument/2006/relationships/slide" Target="slide3.xml"/></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1.xml" Id="R6a00ec34578d44fc"/><Relationship Type="http://schemas.openxmlformats.org/officeDocument/2006/relationships/image" Target="/ppt/media/image28.png" Id="R64b57aa568754c1c"/><Relationship Type="http://schemas.openxmlformats.org/officeDocument/2006/relationships/notesSlide" Target="/ppt/notesSlides/notesSlide27.xml" Id="R322950e209294a87"/><Relationship Id="rIdBordereaux3" Type="http://schemas.openxmlformats.org/officeDocument/2006/relationships/slide" Target="slide3.xml"/></Relationships>
</file>

<file path=ppt/slides/_rels/slide28.xml.rels><?xml version='1.0' encoding='UTF-8' standalone='yes'?>
<Relationships xmlns="http://schemas.openxmlformats.org/package/2006/relationships"><Relationship Type="http://schemas.openxmlformats.org/officeDocument/2006/relationships/slideLayout" Target="/ppt/slideLayouts/slideLayout1.xml" Id="R94deeda8071248ce"/><Relationship Type="http://schemas.openxmlformats.org/officeDocument/2006/relationships/image" Target="/ppt/media/image29.png" Id="R7cf90a927ddb454d"/><Relationship Type="http://schemas.openxmlformats.org/officeDocument/2006/relationships/notesSlide" Target="/ppt/notesSlides/notesSlide28.xml" Id="R295d41c2a9e94132"/><Relationship Id="rIdBordereaux3" Type="http://schemas.openxmlformats.org/officeDocument/2006/relationships/slide" Target="slide3.xml"/></Relationships>
</file>

<file path=ppt/slides/_rels/slide29.xml.rels><?xml version='1.0' encoding='UTF-8' standalone='yes'?>
<Relationships xmlns="http://schemas.openxmlformats.org/package/2006/relationships"><Relationship Type="http://schemas.openxmlformats.org/officeDocument/2006/relationships/slideLayout" Target="/ppt/slideLayouts/slideLayout1.xml" Id="R0bf26fba8b304b35"/><Relationship Type="http://schemas.openxmlformats.org/officeDocument/2006/relationships/image" Target="/ppt/media/image30.png" Id="Rd78724c5b51a4483"/><Relationship Type="http://schemas.openxmlformats.org/officeDocument/2006/relationships/notesSlide" Target="/ppt/notesSlides/notesSlide29.xml" Id="R369a1dadcec84cf5"/><Relationship Id="rIdBordereaux3" Type="http://schemas.openxmlformats.org/officeDocument/2006/relationships/slide" Target="slide3.xml"/></Relationships>
</file>

<file path=ppt/slides/_rels/slide30.xml.rels><?xml version='1.0' encoding='UTF-8' standalone='yes'?>
<Relationships xmlns="http://schemas.openxmlformats.org/package/2006/relationships"><Relationship Type="http://schemas.openxmlformats.org/officeDocument/2006/relationships/slideLayout" Target="/ppt/slideLayouts/slideLayout1.xml" Id="R9b6276ec62064d23"/><Relationship Type="http://schemas.openxmlformats.org/officeDocument/2006/relationships/image" Target="/ppt/media/image31.png" Id="R0792cdb6b34245b5"/><Relationship Type="http://schemas.openxmlformats.org/officeDocument/2006/relationships/notesSlide" Target="/ppt/notesSlides/notesSlide30.xml" Id="Rb9ae086e094b4bdf"/><Relationship Id="rIdBordereaux3" Type="http://schemas.openxmlformats.org/officeDocument/2006/relationships/slide" Target="slide3.xml"/></Relationships>
</file>

<file path=ppt/slides/_rels/slide31.xml.rels><?xml version='1.0' encoding='UTF-8' standalone='yes'?>
<Relationships xmlns="http://schemas.openxmlformats.org/package/2006/relationships"><Relationship Type="http://schemas.openxmlformats.org/officeDocument/2006/relationships/slideLayout" Target="/ppt/slideLayouts/slideLayout1.xml" Id="R29b176548f814951"/><Relationship Type="http://schemas.openxmlformats.org/officeDocument/2006/relationships/image" Target="/ppt/media/image32.png" Id="R5b898ca616754e54"/><Relationship Type="http://schemas.openxmlformats.org/officeDocument/2006/relationships/notesSlide" Target="/ppt/notesSlides/notesSlide31.xml" Id="R3cd89e7b1a4e48d2"/><Relationship Id="rIdBordereaux3" Type="http://schemas.openxmlformats.org/officeDocument/2006/relationships/slide" Target="slide3.xml"/></Relationships>
</file>

<file path=ppt/slides/_rels/slide32.xml.rels><?xml version='1.0' encoding='UTF-8' standalone='yes'?>
<Relationships xmlns="http://schemas.openxmlformats.org/package/2006/relationships"><Relationship Type="http://schemas.openxmlformats.org/officeDocument/2006/relationships/slideLayout" Target="/ppt/slideLayouts/slideLayout1.xml" Id="R25c36159cfec4177"/><Relationship Type="http://schemas.openxmlformats.org/officeDocument/2006/relationships/image" Target="/ppt/media/image33.png" Id="R6e22bf884cac431d"/><Relationship Type="http://schemas.openxmlformats.org/officeDocument/2006/relationships/notesSlide" Target="/ppt/notesSlides/notesSlide32.xml" Id="R88228893972b4ad0"/><Relationship Id="rIdBordereaux3" Type="http://schemas.openxmlformats.org/officeDocument/2006/relationships/slide" Target="slide3.xml"/></Relationships>
</file>

<file path=ppt/slides/_rels/slide33.xml.rels><?xml version='1.0' encoding='UTF-8' standalone='yes'?>
<Relationships xmlns="http://schemas.openxmlformats.org/package/2006/relationships"><Relationship Type="http://schemas.openxmlformats.org/officeDocument/2006/relationships/slideLayout" Target="/ppt/slideLayouts/slideLayout1.xml" Id="Ra182b5b12d5b4d0f"/><Relationship Type="http://schemas.openxmlformats.org/officeDocument/2006/relationships/image" Target="/ppt/media/image34.png" Id="Rd24c167c15ad4a1e"/><Relationship Type="http://schemas.openxmlformats.org/officeDocument/2006/relationships/notesSlide" Target="/ppt/notesSlides/notesSlide33.xml" Id="R16f02fac5d324cd5"/><Relationship Id="rIdBordereaux3" Type="http://schemas.openxmlformats.org/officeDocument/2006/relationships/slide" Target="slide3.xml"/></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1.xml" Id="R3b48210f46694a15"/><Relationship Type="http://schemas.openxmlformats.org/officeDocument/2006/relationships/image" Target="/ppt/media/image35.png" Id="R548166a45dcc4b50"/><Relationship Type="http://schemas.openxmlformats.org/officeDocument/2006/relationships/notesSlide" Target="/ppt/notesSlides/notesSlide34.xml" Id="R3b75e9a00873478f"/><Relationship Id="rIdBordereaux3" Type="http://schemas.openxmlformats.org/officeDocument/2006/relationships/slide" Target="slide3.xml"/></Relationships>
</file>

<file path=ppt/slides/_rels/slide35.xml.rels><?xml version='1.0' encoding='UTF-8' standalone='yes'?>
<Relationships xmlns="http://schemas.openxmlformats.org/package/2006/relationships"><Relationship Type="http://schemas.openxmlformats.org/officeDocument/2006/relationships/slideLayout" Target="/ppt/slideLayouts/slideLayout1.xml" Id="Rfa061fc892344e90"/><Relationship Type="http://schemas.openxmlformats.org/officeDocument/2006/relationships/image" Target="/ppt/media/image36.png" Id="R46eff67bf2114d9e"/><Relationship Type="http://schemas.openxmlformats.org/officeDocument/2006/relationships/notesSlide" Target="/ppt/notesSlides/notesSlide35.xml" Id="Rc47f26aed0fe4132"/><Relationship Id="rIdBordereaux3" Type="http://schemas.openxmlformats.org/officeDocument/2006/relationships/slide" Target="slide3.xml"/></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1.xml" Id="R087f3f07d1974b9e"/><Relationship Type="http://schemas.openxmlformats.org/officeDocument/2006/relationships/image" Target="/ppt/media/image37.png" Id="R50ee570823984e7d"/><Relationship Type="http://schemas.openxmlformats.org/officeDocument/2006/relationships/chart" Target="/ppt/slides/charts/chart7.xml" Id="R15c44f6b5b2542a9"/><Relationship Type="http://schemas.openxmlformats.org/officeDocument/2006/relationships/notesSlide" Target="/ppt/notesSlides/notesSlide36.xml" Id="Rd74d10c8b2ef4256"/><Relationship Id="rIdBordereaux3" Type="http://schemas.openxmlformats.org/officeDocument/2006/relationships/slide" Target="slide3.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1.xml" Id="R9f6aadf499424923"/><Relationship Type="http://schemas.openxmlformats.org/officeDocument/2006/relationships/image" Target="/ppt/media/image38.png" Id="Rd9bf7b268df543b1"/><Relationship Type="http://schemas.openxmlformats.org/officeDocument/2006/relationships/chart" Target="/ppt/slides/charts/chart8.xml" Id="R8e39e8c7210c4419"/><Relationship Type="http://schemas.openxmlformats.org/officeDocument/2006/relationships/notesSlide" Target="/ppt/notesSlides/notesSlide37.xml" Id="Rddedc40f54854856"/><Relationship Id="rIdBordereaux3" Type="http://schemas.openxmlformats.org/officeDocument/2006/relationships/slide" Target="slide3.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1.xml" Id="Rc586963917264fe5"/><Relationship Type="http://schemas.openxmlformats.org/officeDocument/2006/relationships/image" Target="/ppt/media/image39.png" Id="R51a1fa7ba3484676"/><Relationship Type="http://schemas.openxmlformats.org/officeDocument/2006/relationships/notesSlide" Target="/ppt/notesSlides/notesSlide38.xml" Id="Ra933aa4e4e50495d"/><Relationship Id="rIdBordereaux3" Type="http://schemas.openxmlformats.org/officeDocument/2006/relationships/slide" Target="slide3.xml"/></Relationships>
</file>

<file path=ppt/slides/_rels/slide39.xml.rels><?xml version='1.0' encoding='UTF-8' standalone='yes'?>
<Relationships xmlns="http://schemas.openxmlformats.org/package/2006/relationships"><Relationship Type="http://schemas.openxmlformats.org/officeDocument/2006/relationships/slideLayout" Target="/ppt/slideLayouts/slideLayout1.xml" Id="Rd2e936d210004510"/><Relationship Type="http://schemas.openxmlformats.org/officeDocument/2006/relationships/image" Target="/ppt/media/image40.png" Id="R906142a16c8d499e"/><Relationship Type="http://schemas.openxmlformats.org/officeDocument/2006/relationships/chart" Target="/ppt/slides/charts/chart9.xml" Id="R9ccc78c443404dce"/><Relationship Type="http://schemas.openxmlformats.org/officeDocument/2006/relationships/notesSlide" Target="/ppt/notesSlides/notesSlide39.xml" Id="R2fbf8029dac84ebe"/><Relationship Id="rIdBordereaux3" Type="http://schemas.openxmlformats.org/officeDocument/2006/relationships/slide" Target="slide3.xml"/></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1.xml" Id="Rc335fedaf6d64cf1"/><Relationship Type="http://schemas.openxmlformats.org/officeDocument/2006/relationships/image" Target="/ppt/media/image41.png" Id="Rfb873cbf7b8c4829"/><Relationship Type="http://schemas.openxmlformats.org/officeDocument/2006/relationships/chart" Target="/ppt/slides/charts/chart10.xml" Id="R14c9a32ab5744449"/><Relationship Type="http://schemas.openxmlformats.org/officeDocument/2006/relationships/notesSlide" Target="/ppt/notesSlides/notesSlide40.xml" Id="R000816458d904647"/><Relationship Id="rIdBordereaux3" Type="http://schemas.openxmlformats.org/officeDocument/2006/relationships/slide" Target="slide3.xml"/></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1.xml" Id="R741257a157534a52"/><Relationship Type="http://schemas.openxmlformats.org/officeDocument/2006/relationships/image" Target="/ppt/media/image42.png" Id="Ra417a4ecc7c14b98"/><Relationship Type="http://schemas.openxmlformats.org/officeDocument/2006/relationships/notesSlide" Target="/ppt/notesSlides/notesSlide41.xml" Id="R151f7e2874bf418e"/><Relationship Id="rIdBordereaux3" Type="http://schemas.openxmlformats.org/officeDocument/2006/relationships/slide" Target="slide3.xml"/></Relationships>
</file>

<file path=ppt/slides/_rels/slide42.xml.rels><?xml version='1.0' encoding='UTF-8' standalone='yes'?>
<Relationships xmlns="http://schemas.openxmlformats.org/package/2006/relationships"><Relationship Type="http://schemas.openxmlformats.org/officeDocument/2006/relationships/slideLayout" Target="/ppt/slideLayouts/slideLayout1.xml" Id="R60f1599bbb1f48ef"/><Relationship Type="http://schemas.openxmlformats.org/officeDocument/2006/relationships/image" Target="/ppt/media/image43.png" Id="Rd9316a84aea24c47"/><Relationship Type="http://schemas.openxmlformats.org/officeDocument/2006/relationships/notesSlide" Target="/ppt/notesSlides/notesSlide42.xml" Id="R89bcc06f19834b33"/><Relationship Id="rIdBordereaux3" Type="http://schemas.openxmlformats.org/officeDocument/2006/relationships/slide" Target="slide3.xml"/></Relationships>
</file>

<file path=ppt/slides/_rels/slide43.xml.rels><?xml version='1.0' encoding='UTF-8' standalone='yes'?>
<Relationships xmlns="http://schemas.openxmlformats.org/package/2006/relationships"><Relationship Type="http://schemas.openxmlformats.org/officeDocument/2006/relationships/slideLayout" Target="/ppt/slideLayouts/slideLayout1.xml" Id="R3e3ba32d1adc4288"/><Relationship Type="http://schemas.openxmlformats.org/officeDocument/2006/relationships/image" Target="/ppt/media/image44.png" Id="Rf043ee421a944daa"/><Relationship Type="http://schemas.openxmlformats.org/officeDocument/2006/relationships/notesSlide" Target="/ppt/notesSlides/notesSlide43.xml" Id="R08ede104b16a4357"/><Relationship Id="rIdBordereaux3" Type="http://schemas.openxmlformats.org/officeDocument/2006/relationships/slide" Target="slide3.xml"/></Relationships>
</file>

<file path=ppt/slides/_rels/slide44.xml.rels><?xml version='1.0' encoding='UTF-8' standalone='yes'?>
<Relationships xmlns="http://schemas.openxmlformats.org/package/2006/relationships"><Relationship Type="http://schemas.openxmlformats.org/officeDocument/2006/relationships/slideLayout" Target="/ppt/slideLayouts/slideLayout1.xml" Id="Rdb5644bdb8e84802"/><Relationship Type="http://schemas.openxmlformats.org/officeDocument/2006/relationships/image" Target="/ppt/media/image45.png" Id="R81be2a60ba174cd6"/><Relationship Type="http://schemas.openxmlformats.org/officeDocument/2006/relationships/notesSlide" Target="/ppt/notesSlides/notesSlide44.xml" Id="Rdc237776fc1849a0"/><Relationship Id="rIdBordereaux3" Type="http://schemas.openxmlformats.org/officeDocument/2006/relationships/slide" Target="slide3.xml"/></Relationships>
</file>

<file path=ppt/slides/_rels/slide45.xml.rels><?xml version='1.0' encoding='UTF-8' standalone='yes'?>
<Relationships xmlns="http://schemas.openxmlformats.org/package/2006/relationships"><Relationship Type="http://schemas.openxmlformats.org/officeDocument/2006/relationships/slideLayout" Target="/ppt/slideLayouts/slideLayout1.xml" Id="R5910fcd75fd24364"/><Relationship Type="http://schemas.openxmlformats.org/officeDocument/2006/relationships/image" Target="/ppt/media/image46.png" Id="R4ae3bc97b581473d"/><Relationship Type="http://schemas.openxmlformats.org/officeDocument/2006/relationships/notesSlide" Target="/ppt/notesSlides/notesSlide45.xml" Id="Rc122abc2acf44b81"/><Relationship Id="rIdBordereaux3" Type="http://schemas.openxmlformats.org/officeDocument/2006/relationships/slide" Target="slide3.xml"/></Relationships>
</file>

<file path=ppt/slides/_rels/slide46.xml.rels><?xml version='1.0' encoding='UTF-8' standalone='yes'?>
<Relationships xmlns="http://schemas.openxmlformats.org/package/2006/relationships"><Relationship Type="http://schemas.openxmlformats.org/officeDocument/2006/relationships/slideLayout" Target="/ppt/slideLayouts/slideLayout1.xml" Id="R803f13726c524be5"/><Relationship Type="http://schemas.openxmlformats.org/officeDocument/2006/relationships/image" Target="/ppt/media/image47.png" Id="R85881508821241ba"/><Relationship Type="http://schemas.openxmlformats.org/officeDocument/2006/relationships/notesSlide" Target="/ppt/notesSlides/notesSlide46.xml" Id="R10e54b778f5b494c"/><Relationship Id="rIdBordereaux3" Type="http://schemas.openxmlformats.org/officeDocument/2006/relationships/slide" Target="slide3.xml"/></Relationships>
</file>

<file path=ppt/slides/_rels/slide47.xml.rels><?xml version='1.0' encoding='UTF-8' standalone='yes'?>
<Relationships xmlns="http://schemas.openxmlformats.org/package/2006/relationships"><Relationship Type="http://schemas.openxmlformats.org/officeDocument/2006/relationships/slideLayout" Target="/ppt/slideLayouts/slideLayout1.xml" Id="R300f540b7ccb4c33"/><Relationship Type="http://schemas.openxmlformats.org/officeDocument/2006/relationships/image" Target="/ppt/media/image48.png" Id="Rc5898330fc3b43bd"/><Relationship Type="http://schemas.openxmlformats.org/officeDocument/2006/relationships/notesSlide" Target="/ppt/notesSlides/notesSlide47.xml" Id="R2f0afa719f6143f7"/><Relationship Id="rIdBordereaux3" Type="http://schemas.openxmlformats.org/officeDocument/2006/relationships/slide" Target="slide3.xml"/></Relationships>
</file>

<file path=ppt/slides/_rels/slide48.xml.rels><?xml version='1.0' encoding='UTF-8' standalone='yes'?>
<Relationships xmlns="http://schemas.openxmlformats.org/package/2006/relationships"><Relationship Type="http://schemas.openxmlformats.org/officeDocument/2006/relationships/slideLayout" Target="/ppt/slideLayouts/slideLayout1.xml" Id="R27d2f193c39b49ed"/><Relationship Type="http://schemas.openxmlformats.org/officeDocument/2006/relationships/image" Target="/ppt/media/image49.png" Id="R3f07ed41a24a4558"/><Relationship Type="http://schemas.openxmlformats.org/officeDocument/2006/relationships/notesSlide" Target="/ppt/notesSlides/notesSlide48.xml" Id="R7ae14cf1d37f4b16"/><Relationship Id="rIdBordereaux3" Type="http://schemas.openxmlformats.org/officeDocument/2006/relationships/slide" Target="slide3.xml"/></Relationships>
</file>

<file path=ppt/slides/_rels/slide49.xml.rels><?xml version='1.0' encoding='UTF-8' standalone='yes'?>
<Relationships xmlns="http://schemas.openxmlformats.org/package/2006/relationships"><Relationship Type="http://schemas.openxmlformats.org/officeDocument/2006/relationships/slideLayout" Target="/ppt/slideLayouts/slideLayout1.xml" Id="Rc172370c0a9d4684"/><Relationship Type="http://schemas.openxmlformats.org/officeDocument/2006/relationships/image" Target="/ppt/media/image50.png" Id="R9480d9549e1245b8"/><Relationship Type="http://schemas.openxmlformats.org/officeDocument/2006/relationships/notesSlide" Target="/ppt/notesSlides/notesSlide49.xml" Id="Rd0832430236b45b3"/><Relationship Id="rIdBordereaux3" Type="http://schemas.openxmlformats.org/officeDocument/2006/relationships/slide" Target="slide3.xml"/></Relationships>
</file>

<file path=ppt/slides/_rels/slide50.xml.rels><?xml version='1.0' encoding='UTF-8' standalone='yes'?>
<Relationships xmlns="http://schemas.openxmlformats.org/package/2006/relationships"><Relationship Type="http://schemas.openxmlformats.org/officeDocument/2006/relationships/slideLayout" Target="/ppt/slideLayouts/slideLayout1.xml" Id="R291c6f8324c147c1"/><Relationship Type="http://schemas.openxmlformats.org/officeDocument/2006/relationships/image" Target="/ppt/media/image51.png" Id="R37fb20daeca043d6"/><Relationship Type="http://schemas.openxmlformats.org/officeDocument/2006/relationships/notesSlide" Target="/ppt/notesSlides/notesSlide50.xml" Id="R43ac595a0a204422"/><Relationship Id="rIdBordereaux3" Type="http://schemas.openxmlformats.org/officeDocument/2006/relationships/slide" Target="slide3.xml"/></Relationships>
</file>

<file path=ppt/slides/_rels/slide51.xml.rels><?xml version='1.0' encoding='UTF-8' standalone='yes'?>
<Relationships xmlns="http://schemas.openxmlformats.org/package/2006/relationships"><Relationship Type="http://schemas.openxmlformats.org/officeDocument/2006/relationships/slideLayout" Target="/ppt/slideLayouts/slideLayout1.xml" Id="Rbbdd64b738ff42be"/><Relationship Type="http://schemas.openxmlformats.org/officeDocument/2006/relationships/image" Target="/ppt/media/image52.png" Id="Rc214072dfa0b4554"/><Relationship Type="http://schemas.openxmlformats.org/officeDocument/2006/relationships/notesSlide" Target="/ppt/notesSlides/notesSlide51.xml" Id="R7b62b831190d42c6"/><Relationship Id="rIdBordereaux3" Type="http://schemas.openxmlformats.org/officeDocument/2006/relationships/slide" Target="slide3.xml"/></Relationships>
</file>

<file path=ppt/slides/_rels/slide52.xml.rels><?xml version='1.0' encoding='UTF-8' standalone='yes'?>
<Relationships xmlns="http://schemas.openxmlformats.org/package/2006/relationships"><Relationship Type="http://schemas.openxmlformats.org/officeDocument/2006/relationships/slideLayout" Target="/ppt/slideLayouts/slideLayout1.xml" Id="R622770e39c1a4c31"/><Relationship Type="http://schemas.openxmlformats.org/officeDocument/2006/relationships/image" Target="/ppt/media/image53.png" Id="R35e93196d58e448a"/><Relationship Type="http://schemas.openxmlformats.org/officeDocument/2006/relationships/notesSlide" Target="/ppt/notesSlides/notesSlide52.xml" Id="R0b483fa035b24e75"/><Relationship Id="rIdBordereaux3" Type="http://schemas.openxmlformats.org/officeDocument/2006/relationships/slide" Target="slide3.xml"/></Relationships>
</file>

<file path=ppt/slides/_rels/slide53.xml.rels><?xml version='1.0' encoding='UTF-8' standalone='yes'?>
<Relationships xmlns="http://schemas.openxmlformats.org/package/2006/relationships"><Relationship Type="http://schemas.openxmlformats.org/officeDocument/2006/relationships/slideLayout" Target="/ppt/slideLayouts/slideLayout1.xml" Id="R15fd6b5982de4c06"/><Relationship Type="http://schemas.openxmlformats.org/officeDocument/2006/relationships/image" Target="/ppt/media/image54.png" Id="R021205062d9b4aa9"/><Relationship Type="http://schemas.openxmlformats.org/officeDocument/2006/relationships/notesSlide" Target="/ppt/notesSlides/notesSlide53.xml" Id="Rf3425949da934b6f"/><Relationship Id="rIdBordereaux3" Type="http://schemas.openxmlformats.org/officeDocument/2006/relationships/slide" Target="slide3.xml"/></Relationships>
</file>

<file path=ppt/slides/_rels/slide54.xml.rels><?xml version='1.0' encoding='UTF-8' standalone='yes'?>
<Relationships xmlns="http://schemas.openxmlformats.org/package/2006/relationships"><Relationship Type="http://schemas.openxmlformats.org/officeDocument/2006/relationships/slideLayout" Target="/ppt/slideLayouts/slideLayout1.xml" Id="R5c759c46b42f480e"/><Relationship Type="http://schemas.openxmlformats.org/officeDocument/2006/relationships/image" Target="/ppt/media/image55.png" Id="R726a394e36e840f9"/><Relationship Type="http://schemas.openxmlformats.org/officeDocument/2006/relationships/notesSlide" Target="/ppt/notesSlides/notesSlide54.xml" Id="R6c0760ae0e8e4e24"/><Relationship Id="rIdBordereaux3" Type="http://schemas.openxmlformats.org/officeDocument/2006/relationships/slide" Target="slide3.xml"/></Relationships>
</file>

<file path=ppt/slides/_rels/slide55.xml.rels><?xml version='1.0' encoding='UTF-8' standalone='yes'?>
<Relationships xmlns="http://schemas.openxmlformats.org/package/2006/relationships"><Relationship Type="http://schemas.openxmlformats.org/officeDocument/2006/relationships/slideLayout" Target="/ppt/slideLayouts/slideLayout1.xml" Id="R5a6345a5eea3421d"/><Relationship Type="http://schemas.openxmlformats.org/officeDocument/2006/relationships/image" Target="/ppt/media/image56.png" Id="Rb667067664fb4cba"/><Relationship Type="http://schemas.openxmlformats.org/officeDocument/2006/relationships/notesSlide" Target="/ppt/notesSlides/notesSlide55.xml" Id="Rbe1f8dac532a4954"/><Relationship Id="rIdBordereaux3" Type="http://schemas.openxmlformats.org/officeDocument/2006/relationships/slide" Target="slide3.xml"/></Relationships>
</file>

<file path=ppt/slides/_rels/slide56.xml.rels><?xml version='1.0' encoding='UTF-8' standalone='yes'?>
<Relationships xmlns="http://schemas.openxmlformats.org/package/2006/relationships"><Relationship Type="http://schemas.openxmlformats.org/officeDocument/2006/relationships/slideLayout" Target="/ppt/slideLayouts/slideLayout1.xml" Id="R974c2bea90984876"/><Relationship Type="http://schemas.openxmlformats.org/officeDocument/2006/relationships/image" Target="/ppt/media/image57.png" Id="R3a9920879d344be8"/><Relationship Type="http://schemas.openxmlformats.org/officeDocument/2006/relationships/notesSlide" Target="/ppt/notesSlides/notesSlide56.xml" Id="Rf4352b08f240494a"/><Relationship Id="rIdBordereaux3" Type="http://schemas.openxmlformats.org/officeDocument/2006/relationships/slide" Target="slide3.xml"/></Relationships>
</file>

<file path=ppt/slides/_rels/slide57.xml.rels><?xml version='1.0' encoding='UTF-8' standalone='yes'?>
<Relationships xmlns="http://schemas.openxmlformats.org/package/2006/relationships"><Relationship Type="http://schemas.openxmlformats.org/officeDocument/2006/relationships/slideLayout" Target="/ppt/slideLayouts/slideLayout1.xml" Id="R1f7e35ea27434d9f"/><Relationship Type="http://schemas.openxmlformats.org/officeDocument/2006/relationships/image" Target="/ppt/media/image58.png" Id="R87de1cac38a140f7"/><Relationship Type="http://schemas.openxmlformats.org/officeDocument/2006/relationships/notesSlide" Target="/ppt/notesSlides/notesSlide57.xml" Id="R35956c4209b94eec"/><Relationship Id="rIdBordereaux3" Type="http://schemas.openxmlformats.org/officeDocument/2006/relationships/slide" Target="slide3.xml"/></Relationships>
</file>

<file path=ppt/slides/_rels/slide58.xml.rels><?xml version='1.0' encoding='UTF-8' standalone='yes'?>
<Relationships xmlns="http://schemas.openxmlformats.org/package/2006/relationships"><Relationship Type="http://schemas.openxmlformats.org/officeDocument/2006/relationships/slideLayout" Target="/ppt/slideLayouts/slideLayout1.xml" Id="Rff355109d3ac4caa"/><Relationship Type="http://schemas.openxmlformats.org/officeDocument/2006/relationships/image" Target="/ppt/media/image59.png" Id="Raa0795c64a9f4afe"/><Relationship Type="http://schemas.openxmlformats.org/officeDocument/2006/relationships/image" Target="/ppt/media/image60.png" Id="R64dc4f067615412d"/><Relationship Type="http://schemas.openxmlformats.org/officeDocument/2006/relationships/hyperlink" Target="https://genellipse.com" TargetMode="External" Id="R0cbbc69166e8480b"/><Relationship Type="http://schemas.openxmlformats.org/officeDocument/2006/relationships/hyperlink" Target="mailto:info@genellipse.com" TargetMode="External" Id="R74dd6e5a06de4013"/><Relationship Type="http://schemas.openxmlformats.org/officeDocument/2006/relationships/hyperlink" Target="https://aegisnow.ai" TargetMode="External" Id="R9f444f2f1a6f432a"/><Relationship Type="http://schemas.openxmlformats.org/officeDocument/2006/relationships/notesSlide" Target="/ppt/notesSlides/notesSlide58.xml" Id="R2976fcacf7a944a7"/><Relationship Id="rIdBordereaux3" Type="http://schemas.openxmlformats.org/officeDocument/2006/relationships/slide" Target="slide3.xml"/></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_rels/chart8.xml.rels><Relationships xmlns="http://schemas.openxmlformats.org/package/2006/relationships"><Relationship Id="rIdChartSnapshot1" Type="http://schemas.openxmlformats.org/officeDocument/2006/relationships/package" Target="../../embeddings/chart-data-snapshot-008.xlsx"/></Relationships>
</file>

<file path=ppt/slides/charts/_rels/chart9.xml.rels><Relationships xmlns="http://schemas.openxmlformats.org/package/2006/relationships"><Relationship Id="rIdChartSnapshot1" Type="http://schemas.openxmlformats.org/officeDocument/2006/relationships/package" Target="../../embeddings/chart-data-snapshot-009.xlsx"/></Relationships>
</file>

<file path=ppt/slides/charts/_rels/chart10.xml.rels><Relationships xmlns="http://schemas.openxmlformats.org/package/2006/relationships"><Relationship Id="rIdChartSnapshot1" Type="http://schemas.openxmlformats.org/officeDocument/2006/relationships/package" Target="../../embeddings/chart-data-snapshot-010.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Exception rows</c:v>
          </c:tx>
          <c:spPr>
            <a:solidFill xmlns:a="http://schemas.openxmlformats.org/drawingml/2006/main">
              <a:srgbClr val="127D85"/>
            </a:solidFill>
            <a:ln xmlns:a="http://schemas.openxmlformats.org/drawingml/2006/main" w="0">
              <a:solidFill>
                <a:srgbClr val="127D85"/>
              </a:solidFill>
            </a:ln>
          </c:spPr>
          <c:cat>
            <c:strRef>
              <c:f>'Chart Data'!$A$2:$A$6</c:f>
              <c:strCache>
                <c:ptCount val="5"/>
                <c:pt idx="0">
                  <c:v>Authority</c:v>
                </c:pt>
                <c:pt idx="1">
                  <c:v>Currency</c:v>
                </c:pt>
                <c:pt idx="2">
                  <c:v>Invalid date</c:v>
                </c:pt>
                <c:pt idx="3">
                  <c:v>Duplicate</c:v>
                </c:pt>
                <c:pt idx="4">
                  <c:v>Missing ID</c:v>
                </c:pt>
              </c:strCache>
            </c:strRef>
          </c:cat>
          <c:val>
            <c:numRef>
              <c:f>'Chart Data'!$B$2:$B$6</c:f>
              <c:numCache>
                <c:formatCode>#,##0</c:formatCode>
                <c:ptCount val="5"/>
                <c:pt idx="0">
                  <c:v>10</c:v>
                </c:pt>
                <c:pt idx="1">
                  <c:v>15</c:v>
                </c:pt>
                <c:pt idx="2">
                  <c:v>20</c:v>
                </c:pt>
                <c:pt idx="3">
                  <c:v>30</c:v>
                </c:pt>
                <c:pt idx="4">
                  <c:v>45</c:v>
                </c:pt>
              </c:numCache>
            </c:numRef>
          </c:val>
        </c:ser>
        <c:dLbls>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l"/>
        <c:numFmt formatCode="#,##0;(#,##0);0"/>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b"/>
        <c:majorGridlines>
          <c:spPr>
            <a:ln xmlns:a="http://schemas.openxmlformats.org/drawingml/2006/main" w="9525">
              <a:solidFill>
                <a:srgbClr val="E9EEEC"/>
              </a:solidFill>
            </a:ln>
          </c:spPr>
        </c:majorGridlines>
        <c:numFmt formatCode="#,##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doughnutChart>
        <c:ser>
          <c:idx val="0"/>
          <c:order val="0"/>
          <c:tx>
            <c:v>GBP thousands</c:v>
          </c:tx>
          <c:spPr>
            <a:solidFill xmlns:a="http://schemas.openxmlformats.org/drawingml/2006/main">
              <a:srgbClr val="127D85"/>
            </a:solidFill>
            <a:ln xmlns:a="http://schemas.openxmlformats.org/drawingml/2006/main" w="0">
              <a:solidFill>
                <a:srgbClr val="127D85"/>
              </a:solidFill>
            </a:ln>
          </c:spPr>
          <c:dPt>
            <c:idx val="0"/>
            <c:spPr>
              <a:solidFill xmlns:a="http://schemas.openxmlformats.org/drawingml/2006/main">
                <a:srgbClr val="127D85"/>
              </a:solidFill>
            </c:spPr>
          </c:dPt>
          <c:dPt>
            <c:idx val="1"/>
            <c:spPr>
              <a:solidFill xmlns:a="http://schemas.openxmlformats.org/drawingml/2006/main">
                <a:srgbClr val="C79A4B"/>
              </a:solidFill>
            </c:spPr>
          </c:dPt>
          <c:dPt>
            <c:idx val="2"/>
            <c:spPr>
              <a:solidFill xmlns:a="http://schemas.openxmlformats.org/drawingml/2006/main">
                <a:srgbClr val="859AAA"/>
              </a:solidFill>
            </c:spPr>
          </c:dPt>
          <c:cat>
            <c:strRef>
              <c:f>'Chart Data'!$A$2:$A$4</c:f>
              <c:strCache>
                <c:ptCount val="3"/>
                <c:pt idx="0">
                  <c:v>Market A</c:v>
                </c:pt>
                <c:pt idx="1">
                  <c:v>Market B</c:v>
                </c:pt>
                <c:pt idx="2">
                  <c:v>Market C</c:v>
                </c:pt>
              </c:strCache>
            </c:strRef>
          </c:cat>
          <c:val>
            <c:numRef>
              <c:f>'Chart Data'!$B$2:$B$4</c:f>
              <c:numCache>
                <c:formatCode>#,##0</c:formatCode>
                <c:ptCount val="3"/>
                <c:pt idx="0">
                  <c:v>320</c:v>
                </c:pt>
                <c:pt idx="1">
                  <c:v>280</c:v>
                </c:pt>
                <c:pt idx="2">
                  <c:v>200</c:v>
                </c:pt>
              </c:numCache>
            </c:numRef>
          </c:val>
        </c:ser>
        <c:dLbls>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holeSize val="74"/>
      </c:doughnutChart>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Cumulative paid</c:v>
          </c:tx>
          <c:spPr>
            <a:solidFill xmlns:a="http://schemas.openxmlformats.org/drawingml/2006/main">
              <a:srgbClr val="127D85"/>
            </a:solidFill>
            <a:ln xmlns:a="http://schemas.openxmlformats.org/drawingml/2006/main" w="0">
              <a:solidFill>
                <a:srgbClr val="127D85"/>
              </a:solidFill>
            </a:ln>
          </c:spPr>
          <c:cat>
            <c:strRef>
              <c:f>'Chart Data'!$A$2:$A$5</c:f>
              <c:strCache>
                <c:ptCount val="4"/>
                <c:pt idx="0">
                  <c:v>Jan</c:v>
                </c:pt>
                <c:pt idx="1">
                  <c:v>Feb</c:v>
                </c:pt>
                <c:pt idx="2">
                  <c:v>Mar</c:v>
                </c:pt>
                <c:pt idx="3">
                  <c:v>Apr</c:v>
                </c:pt>
              </c:strCache>
            </c:strRef>
          </c:cat>
          <c:val>
            <c:numRef>
              <c:f>'Chart Data'!$B$2:$B$5</c:f>
              <c:numCache>
                <c:formatCode>#,##0</c:formatCode>
                <c:ptCount val="4"/>
                <c:pt idx="0">
                  <c:v>80</c:v>
                </c:pt>
                <c:pt idx="1">
                  <c:v>130</c:v>
                </c:pt>
                <c:pt idx="2">
                  <c:v>190</c:v>
                </c:pt>
                <c:pt idx="3">
                  <c:v>240</c:v>
                </c:pt>
              </c:numCache>
            </c:numRef>
          </c:val>
        </c:ser>
        <c:ser>
          <c:idx val="1"/>
          <c:order val="1"/>
          <c:tx>
            <c:v>Case outstanding</c:v>
          </c:tx>
          <c:spPr>
            <a:solidFill xmlns:a="http://schemas.openxmlformats.org/drawingml/2006/main">
              <a:srgbClr val="C79A4B"/>
            </a:solidFill>
            <a:ln xmlns:a="http://schemas.openxmlformats.org/drawingml/2006/main" w="0">
              <a:solidFill>
                <a:srgbClr val="C79A4B"/>
              </a:solidFill>
            </a:ln>
          </c:spPr>
          <c:cat>
            <c:strRef>
              <c:f>'Chart Data'!$C$2:$C$5</c:f>
              <c:strCache>
                <c:ptCount val="4"/>
                <c:pt idx="0">
                  <c:v>Jan</c:v>
                </c:pt>
                <c:pt idx="1">
                  <c:v>Feb</c:v>
                </c:pt>
                <c:pt idx="2">
                  <c:v>Mar</c:v>
                </c:pt>
                <c:pt idx="3">
                  <c:v>Apr</c:v>
                </c:pt>
              </c:strCache>
            </c:strRef>
          </c:cat>
          <c:val>
            <c:numRef>
              <c:f>'Chart Data'!$D$2:$D$5</c:f>
              <c:numCache>
                <c:formatCode>#,##0</c:formatCode>
                <c:ptCount val="4"/>
                <c:pt idx="0">
                  <c:v>220</c:v>
                </c:pt>
                <c:pt idx="1">
                  <c:v>190</c:v>
                </c:pt>
                <c:pt idx="2">
                  <c:v>160</c:v>
                </c:pt>
                <c:pt idx="3">
                  <c:v>130</c:v>
                </c:pt>
              </c:numCache>
            </c:numRef>
          </c:val>
        </c:ser>
        <c:dLbls>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1"/>
          <c:showCatName val="0"/>
          <c:showSerName val="0"/>
          <c:showPercent val="0"/>
          <c:showBubbleSize val="0"/>
          <c:showLeaderLines val="0"/>
        </c:dLbls>
        <c:gapWidth val="65"/>
        <c:overlap val="100"/>
        <c:axId val="48650112"/>
        <c:axId val="48672768"/>
      </c:barChart>
      <c:catAx>
        <c:axId val="48650112"/>
        <c:scaling>
          <c:orientation val="minMax"/>
        </c:scaling>
        <c:delete val="0"/>
        <c:axPos val="b"/>
        <c:numFmt formatCode="#,##0;(#,##0);0"/>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200">
              <a:solidFill>
                <a:srgbClr val="102C43"/>
              </a:solidFill>
              <a:latin typeface="Liberation Sans"/>
              <a:ea typeface="Liberation Sans"/>
              <a:cs typeface="Liberation Sans"/>
            </a:defRPr>
          </a:pPr>
        </a:p>
      </c:txPr>
    </c:legend>
    <c:plotVisOnly val="1"/>
  </c:chart>
  <c:spPr>
    <a:solidFill xmlns:a="http://schemas.openxmlformats.org/drawingml/2006/main">
      <a:srgbClr val="FFFFFF"/>
    </a:solidFill>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Ceded</c:v>
          </c:tx>
          <c:spPr>
            <a:solidFill xmlns:a="http://schemas.openxmlformats.org/drawingml/2006/main">
              <a:srgbClr val="127D85"/>
            </a:solidFill>
            <a:ln xmlns:a="http://schemas.openxmlformats.org/drawingml/2006/main" w="0">
              <a:solidFill>
                <a:srgbClr val="127D85"/>
              </a:solidFill>
            </a:ln>
          </c:spPr>
          <c:cat>
            <c:strRef>
              <c:f>'Chart Data'!$A$2:$A$3</c:f>
              <c:strCache>
                <c:ptCount val="2"/>
                <c:pt idx="0">
                  <c:v>Written premium</c:v>
                </c:pt>
                <c:pt idx="1">
                  <c:v>Covered loss</c:v>
                </c:pt>
              </c:strCache>
            </c:strRef>
          </c:cat>
          <c:val>
            <c:numRef>
              <c:f>'Chart Data'!$B$2:$B$3</c:f>
              <c:numCache>
                <c:formatCode>#,##0</c:formatCode>
                <c:ptCount val="2"/>
                <c:pt idx="0">
                  <c:v>400</c:v>
                </c:pt>
                <c:pt idx="1">
                  <c:v>100</c:v>
                </c:pt>
              </c:numCache>
            </c:numRef>
          </c:val>
        </c:ser>
        <c:ser>
          <c:idx val="1"/>
          <c:order val="1"/>
          <c:tx>
            <c:v>Retained</c:v>
          </c:tx>
          <c:spPr>
            <a:solidFill xmlns:a="http://schemas.openxmlformats.org/drawingml/2006/main">
              <a:srgbClr val="C79A4B"/>
            </a:solidFill>
            <a:ln xmlns:a="http://schemas.openxmlformats.org/drawingml/2006/main" w="0">
              <a:solidFill>
                <a:srgbClr val="C79A4B"/>
              </a:solidFill>
            </a:ln>
          </c:spPr>
          <c:cat>
            <c:strRef>
              <c:f>'Chart Data'!$C$2:$C$3</c:f>
              <c:strCache>
                <c:ptCount val="2"/>
                <c:pt idx="0">
                  <c:v>Written premium</c:v>
                </c:pt>
                <c:pt idx="1">
                  <c:v>Covered loss</c:v>
                </c:pt>
              </c:strCache>
            </c:strRef>
          </c:cat>
          <c:val>
            <c:numRef>
              <c:f>'Chart Data'!$D$2:$D$3</c:f>
              <c:numCache>
                <c:formatCode>#,##0</c:formatCode>
                <c:ptCount val="2"/>
                <c:pt idx="0">
                  <c:v>600</c:v>
                </c:pt>
                <c:pt idx="1">
                  <c:v>150</c:v>
                </c:pt>
              </c:numCache>
            </c:numRef>
          </c:val>
        </c:ser>
        <c:dLbls>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1"/>
          <c:showCatName val="0"/>
          <c:showSerName val="0"/>
          <c:showPercent val="0"/>
          <c:showBubbleSize val="0"/>
          <c:showLeaderLines val="0"/>
        </c:dLbls>
        <c:gapWidth val="65"/>
        <c:overlap val="100"/>
        <c:axId val="48650112"/>
        <c:axId val="48672768"/>
      </c:barChart>
      <c:catAx>
        <c:axId val="48650112"/>
        <c:scaling>
          <c:orientation val="minMax"/>
        </c:scaling>
        <c:delete val="0"/>
        <c:axPos val="b"/>
        <c:numFmt formatCode="#,##0;(#,##0);0"/>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200">
              <a:solidFill>
                <a:srgbClr val="102C43"/>
              </a:solidFill>
              <a:latin typeface="Liberation Sans"/>
              <a:ea typeface="Liberation Sans"/>
              <a:cs typeface="Liberation Sans"/>
            </a:defRPr>
          </a:pPr>
        </a:p>
      </c:txPr>
    </c:legend>
    <c:plotVisOnly val="1"/>
  </c:chart>
  <c:spPr>
    <a:solidFill xmlns:a="http://schemas.openxmlformats.org/drawingml/2006/main">
      <a:srgbClr val="FFFFFF"/>
    </a:solidFill>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bar"/>
        <c:grouping val="stacked"/>
        <c:varyColors val="0"/>
        <c:ser>
          <c:idx val="0"/>
          <c:order val="0"/>
          <c:tx>
            <c:v>Below attachment</c:v>
          </c:tx>
          <c:spPr>
            <a:solidFill xmlns:a="http://schemas.openxmlformats.org/drawingml/2006/main">
              <a:srgbClr val="98A8B3"/>
            </a:solidFill>
            <a:ln xmlns:a="http://schemas.openxmlformats.org/drawingml/2006/main" w="0">
              <a:solidFill>
                <a:srgbClr val="98A8B3"/>
              </a:solidFill>
            </a:ln>
          </c:spPr>
          <c:cat>
            <c:strRef>
              <c:f>'Chart Data'!$A$2:$A$2</c:f>
              <c:strCache>
                <c:ptCount val="1"/>
                <c:pt idx="0">
                  <c:v>Covered loss</c:v>
                </c:pt>
              </c:strCache>
            </c:strRef>
          </c:cat>
          <c:val>
            <c:numRef>
              <c:f>'Chart Data'!$B$2:$B$2</c:f>
              <c:numCache>
                <c:formatCode>#,##0</c:formatCode>
                <c:ptCount val="1"/>
                <c:pt idx="0">
                  <c:v>5</c:v>
                </c:pt>
              </c:numCache>
            </c:numRef>
          </c:val>
        </c:ser>
        <c:ser>
          <c:idx val="1"/>
          <c:order val="1"/>
          <c:tx>
            <c:v>Ceded layer</c:v>
          </c:tx>
          <c:spPr>
            <a:solidFill xmlns:a="http://schemas.openxmlformats.org/drawingml/2006/main">
              <a:srgbClr val="127D85"/>
            </a:solidFill>
            <a:ln xmlns:a="http://schemas.openxmlformats.org/drawingml/2006/main" w="0">
              <a:solidFill>
                <a:srgbClr val="127D85"/>
              </a:solidFill>
            </a:ln>
          </c:spPr>
          <c:cat>
            <c:strRef>
              <c:f>'Chart Data'!$C$2:$C$2</c:f>
              <c:strCache>
                <c:ptCount val="1"/>
                <c:pt idx="0">
                  <c:v>Covered loss</c:v>
                </c:pt>
              </c:strCache>
            </c:strRef>
          </c:cat>
          <c:val>
            <c:numRef>
              <c:f>'Chart Data'!$D$2:$D$2</c:f>
              <c:numCache>
                <c:formatCode>#,##0</c:formatCode>
                <c:ptCount val="1"/>
                <c:pt idx="0">
                  <c:v>6</c:v>
                </c:pt>
              </c:numCache>
            </c:numRef>
          </c:val>
        </c:ser>
        <c:ser>
          <c:idx val="2"/>
          <c:order val="2"/>
          <c:tx>
            <c:v>Above limit</c:v>
          </c:tx>
          <c:spPr>
            <a:solidFill xmlns:a="http://schemas.openxmlformats.org/drawingml/2006/main">
              <a:srgbClr val="C79A4B"/>
            </a:solidFill>
            <a:ln xmlns:a="http://schemas.openxmlformats.org/drawingml/2006/main" w="0">
              <a:solidFill>
                <a:srgbClr val="C79A4B"/>
              </a:solidFill>
            </a:ln>
          </c:spPr>
          <c:cat>
            <c:strRef>
              <c:f>'Chart Data'!$E$2:$E$2</c:f>
              <c:strCache>
                <c:ptCount val="1"/>
                <c:pt idx="0">
                  <c:v>Covered loss</c:v>
                </c:pt>
              </c:strCache>
            </c:strRef>
          </c:cat>
          <c:val>
            <c:numRef>
              <c:f>'Chart Data'!$F$2:$F$2</c:f>
              <c:numCache>
                <c:formatCode>#,##0</c:formatCode>
                <c:ptCount val="1"/>
                <c:pt idx="0">
                  <c:v>1</c:v>
                </c:pt>
              </c:numCache>
            </c:numRef>
          </c:val>
        </c:ser>
        <c:dLbls>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1"/>
          <c:showCatName val="0"/>
          <c:showSerName val="0"/>
          <c:showPercent val="0"/>
          <c:showBubbleSize val="0"/>
          <c:showLeaderLines val="0"/>
        </c:dLbls>
        <c:gapWidth val="220"/>
        <c:overlap val="100"/>
        <c:axId val="48650112"/>
        <c:axId val="48672768"/>
      </c:barChart>
      <c:catAx>
        <c:axId val="48650112"/>
        <c:scaling>
          <c:orientation val="minMax"/>
        </c:scaling>
        <c:delete val="0"/>
        <c:axPos val="l"/>
        <c:numFmt formatCode="#,##0;(#,##0);0"/>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b"/>
        <c:majorGridlines>
          <c:spPr>
            <a:ln xmlns:a="http://schemas.openxmlformats.org/drawingml/2006/main" w="9525">
              <a:solidFill>
                <a:srgbClr val="E9EEEC"/>
              </a:solidFill>
            </a:ln>
          </c:spPr>
        </c:majorGridlines>
        <c:numFmt formatCode="#,##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200">
              <a:solidFill>
                <a:srgbClr val="102C43"/>
              </a:solidFill>
              <a:latin typeface="Liberation Sans"/>
              <a:ea typeface="Liberation Sans"/>
              <a:cs typeface="Liberation Sans"/>
            </a:defRPr>
          </a:pPr>
        </a:p>
      </c:txPr>
    </c:legend>
    <c:plotVisOnly val="1"/>
  </c:chart>
  <c:spPr>
    <a:solidFill xmlns:a="http://schemas.openxmlformats.org/drawingml/2006/main">
      <a:srgbClr val="FFFFFF"/>
    </a:solidFill>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lineChart>
        <c:grouping val="standard"/>
        <c:varyColors val="0"/>
        <c:ser>
          <c:idx val="0"/>
          <c:order val="0"/>
          <c:tx>
            <c:v>Cumulative loss</c:v>
          </c:tx>
          <c:spPr>
            <a:solidFill xmlns:a="http://schemas.openxmlformats.org/drawingml/2006/main">
              <a:srgbClr val="98A8B3"/>
            </a:solidFill>
            <a:ln xmlns:a="http://schemas.openxmlformats.org/drawingml/2006/main" w="28575">
              <a:solidFill>
                <a:srgbClr val="98A8B3"/>
              </a:solidFill>
            </a:ln>
          </c:spPr>
          <c:marker>
            <c:symbol val="circle"/>
            <c:size val="6"/>
            <c:spPr>
              <a:solidFill xmlns:a="http://schemas.openxmlformats.org/drawingml/2006/main">
                <a:srgbClr val="98A8B3"/>
              </a:solidFill>
            </c:spPr>
          </c:marker>
          <c:dLbls>
            <c:dLbl>
              <c:idx val="0"/>
              <c:txPr>
                <a:bodyPr xmlns:a="http://schemas.openxmlformats.org/drawingml/2006/main" anchorCtr="1"/>
                <a:lstStyle xmlns:a="http://schemas.openxmlformats.org/drawingml/2006/main"/>
                <a:p xmlns:a="http://schemas.openxmlformats.org/drawingml/2006/main">
                  <a:pPr>
                    <a:defRPr sz="1275" b="1">
                      <a:solidFill>
                        <a:srgbClr val="98A8B3"/>
                      </a:solidFill>
                      <a:latin typeface="Liberation Sans"/>
                      <a:ea typeface="Liberation Sans"/>
                      <a:cs typeface="Liberation Sans"/>
                    </a:defRPr>
                  </a:pPr>
                </a:p>
              </c:txPr>
              <c:showLegendKey val="0"/>
              <c:showVal val="0"/>
              <c:showCatName val="0"/>
              <c:showSerName val="0"/>
              <c:showPercent val="0"/>
              <c:showBubbleSize val="0"/>
            </c:dLbl>
            <c:dLbl>
              <c:idx val="1"/>
              <c:txPr>
                <a:bodyPr xmlns:a="http://schemas.openxmlformats.org/drawingml/2006/main" anchorCtr="1"/>
                <a:lstStyle xmlns:a="http://schemas.openxmlformats.org/drawingml/2006/main"/>
                <a:p xmlns:a="http://schemas.openxmlformats.org/drawingml/2006/main">
                  <a:pPr>
                    <a:defRPr sz="1275" b="1">
                      <a:solidFill>
                        <a:srgbClr val="98A8B3"/>
                      </a:solidFill>
                      <a:latin typeface="Liberation Sans"/>
                      <a:ea typeface="Liberation Sans"/>
                      <a:cs typeface="Liberation Sans"/>
                    </a:defRPr>
                  </a:pPr>
                </a:p>
              </c:txPr>
              <c:showLegendKey val="0"/>
              <c:showVal val="0"/>
              <c:showCatName val="0"/>
              <c:showSerName val="0"/>
              <c:showPercent val="0"/>
              <c:showBubbleSize val="0"/>
            </c:dLbl>
            <c:dLbl>
              <c:idx val="2"/>
              <c:txPr>
                <a:bodyPr xmlns:a="http://schemas.openxmlformats.org/drawingml/2006/main" anchorCtr="1"/>
                <a:lstStyle xmlns:a="http://schemas.openxmlformats.org/drawingml/2006/main"/>
                <a:p xmlns:a="http://schemas.openxmlformats.org/drawingml/2006/main">
                  <a:pPr>
                    <a:defRPr sz="1275" b="1">
                      <a:solidFill>
                        <a:srgbClr val="98A8B3"/>
                      </a:solidFill>
                      <a:latin typeface="Liberation Sans"/>
                      <a:ea typeface="Liberation Sans"/>
                      <a:cs typeface="Liberation Sans"/>
                    </a:defRPr>
                  </a:pPr>
                </a:p>
              </c:txPr>
              <c:showLegendKey val="0"/>
              <c:showVal val="0"/>
              <c:showCatName val="0"/>
              <c:showSerName val="0"/>
              <c:showPercent val="0"/>
              <c:showBubbleSize val="0"/>
            </c:dLbl>
            <c:dLbl>
              <c:idx val="3"/>
              <c:txPr>
                <a:bodyPr xmlns:a="http://schemas.openxmlformats.org/drawingml/2006/main" anchorCtr="1"/>
                <a:lstStyle xmlns:a="http://schemas.openxmlformats.org/drawingml/2006/main"/>
                <a:p xmlns:a="http://schemas.openxmlformats.org/drawingml/2006/main">
                  <a:pPr>
                    <a:defRPr sz="1275" b="1">
                      <a:solidFill>
                        <a:srgbClr val="98A8B3"/>
                      </a:solidFill>
                      <a:latin typeface="Liberation Sans"/>
                      <a:ea typeface="Liberation Sans"/>
                      <a:cs typeface="Liberation Sans"/>
                    </a:defRPr>
                  </a:pPr>
                </a:p>
              </c:txPr>
              <c:showLegendKey val="0"/>
              <c:showVal val="1"/>
              <c:showCatName val="0"/>
              <c:showSerName val="0"/>
              <c:showPercent val="0"/>
              <c:showBubbleSize val="0"/>
            </c:dLbl>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cat>
            <c:strRef>
              <c:f>'Chart Data'!$A$2:$A$5</c:f>
              <c:strCache>
                <c:ptCount val="4"/>
                <c:pt idx="0">
                  <c:v>Q1</c:v>
                </c:pt>
                <c:pt idx="1">
                  <c:v>Q2</c:v>
                </c:pt>
                <c:pt idx="2">
                  <c:v>Q3</c:v>
                </c:pt>
                <c:pt idx="3">
                  <c:v>Q4</c:v>
                </c:pt>
              </c:strCache>
            </c:strRef>
          </c:cat>
          <c:val>
            <c:numRef>
              <c:f>'Chart Data'!$B$2:$B$5</c:f>
              <c:numCache>
                <c:formatCode>#,##0</c:formatCode>
                <c:ptCount val="4"/>
                <c:pt idx="0">
                  <c:v>4</c:v>
                </c:pt>
                <c:pt idx="1">
                  <c:v>9</c:v>
                </c:pt>
                <c:pt idx="2">
                  <c:v>14</c:v>
                </c:pt>
                <c:pt idx="3">
                  <c:v>20</c:v>
                </c:pt>
              </c:numCache>
            </c:numRef>
          </c:val>
          <c:smooth val="0"/>
        </c:ser>
        <c:ser>
          <c:idx val="1"/>
          <c:order val="1"/>
          <c:tx>
            <c:v>Cumulative recovery</c:v>
          </c:tx>
          <c:spPr>
            <a:solidFill xmlns:a="http://schemas.openxmlformats.org/drawingml/2006/main">
              <a:srgbClr val="127D85"/>
            </a:solidFill>
            <a:ln xmlns:a="http://schemas.openxmlformats.org/drawingml/2006/main" w="28575">
              <a:solidFill>
                <a:srgbClr val="127D85"/>
              </a:solidFill>
            </a:ln>
          </c:spPr>
          <c:marker>
            <c:symbol val="diamond"/>
            <c:size val="6"/>
            <c:spPr>
              <a:solidFill xmlns:a="http://schemas.openxmlformats.org/drawingml/2006/main">
                <a:srgbClr val="127D85"/>
              </a:solidFill>
            </c:spPr>
          </c:marker>
          <c:dLbls>
            <c:dLbl>
              <c:idx val="0"/>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1"/>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2"/>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3"/>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1"/>
              <c:showCatName val="0"/>
              <c:showSerName val="0"/>
              <c:showPercent val="0"/>
              <c:showBubbleSize val="0"/>
            </c:dLbl>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cat>
            <c:strRef>
              <c:f>'Chart Data'!$C$2:$C$5</c:f>
              <c:strCache>
                <c:ptCount val="4"/>
                <c:pt idx="0">
                  <c:v>Q1</c:v>
                </c:pt>
                <c:pt idx="1">
                  <c:v>Q2</c:v>
                </c:pt>
                <c:pt idx="2">
                  <c:v>Q3</c:v>
                </c:pt>
                <c:pt idx="3">
                  <c:v>Q4</c:v>
                </c:pt>
              </c:strCache>
            </c:strRef>
          </c:cat>
          <c:val>
            <c:numRef>
              <c:f>'Chart Data'!$D$2:$D$5</c:f>
              <c:numCache>
                <c:formatCode>#,##0</c:formatCode>
                <c:ptCount val="4"/>
                <c:pt idx="0">
                  <c:v>0</c:v>
                </c:pt>
                <c:pt idx="1">
                  <c:v>0</c:v>
                </c:pt>
                <c:pt idx="2">
                  <c:v>4</c:v>
                </c:pt>
                <c:pt idx="3">
                  <c:v>6</c:v>
                </c:pt>
              </c:numCache>
            </c:numRef>
          </c:val>
          <c:smooth val="0"/>
        </c:ser>
        <c:dLbls>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0;(#,##0);0"/>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200">
              <a:solidFill>
                <a:srgbClr val="102C43"/>
              </a:solidFill>
              <a:latin typeface="Liberation Sans"/>
              <a:ea typeface="Liberation Sans"/>
              <a:cs typeface="Liberation Sans"/>
            </a:defRPr>
          </a:pPr>
        </a:p>
      </c:txPr>
    </c:legend>
    <c:plotVisOnly val="1"/>
  </c:chart>
  <c:spPr>
    <a:solidFill xmlns:a="http://schemas.openxmlformats.org/drawingml/2006/main">
      <a:srgbClr val="FFFFFF"/>
    </a:solidFill>
  </c:spPr>
  <c:externalData r:id="rIdChartSnapshot1">
    <c:autoUpdate val="0"/>
  </c:externalData>
</c:chartSpace>
</file>

<file path=ppt/slides/charts/chart7.xml><?xml version="1.0" encoding="utf-8"?>
<c:chartSpace xmlns:c="http://schemas.openxmlformats.org/drawingml/2006/chart" xmlns:r="http://schemas.openxmlformats.org/officeDocument/2006/relationships">
  <c:lang val="en-US"/>
  <c:chart>
    <c:plotArea>
      <c:lineChart>
        <c:grouping val="standard"/>
        <c:varyColors val="0"/>
        <c:ser>
          <c:idx val="0"/>
          <c:order val="0"/>
          <c:tx>
            <c:v>On-time submissions</c:v>
          </c:tx>
          <c:spPr>
            <a:solidFill xmlns:a="http://schemas.openxmlformats.org/drawingml/2006/main">
              <a:srgbClr val="127D85"/>
            </a:solidFill>
            <a:ln xmlns:a="http://schemas.openxmlformats.org/drawingml/2006/main" w="28575">
              <a:solidFill>
                <a:srgbClr val="127D85"/>
              </a:solidFill>
            </a:ln>
          </c:spPr>
          <c:marker>
            <c:symbol val="circle"/>
            <c:size val="6"/>
            <c:spPr>
              <a:solidFill xmlns:a="http://schemas.openxmlformats.org/drawingml/2006/main">
                <a:srgbClr val="127D85"/>
              </a:solidFill>
            </c:spPr>
          </c:marker>
          <c:dLbls>
            <c:dLbl>
              <c:idx val="0"/>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1"/>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2"/>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3"/>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4"/>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5"/>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1"/>
              <c:showCatName val="0"/>
              <c:showSerName val="0"/>
              <c:showPercent val="0"/>
              <c:showBubbleSize val="0"/>
            </c:dLbl>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cat>
            <c:strRef>
              <c:f>'Chart Data'!$A$2:$A$7</c:f>
              <c:strCache>
                <c:ptCount val="6"/>
                <c:pt idx="0">
                  <c:v>M1</c:v>
                </c:pt>
                <c:pt idx="1">
                  <c:v>M2</c:v>
                </c:pt>
                <c:pt idx="2">
                  <c:v>M3</c:v>
                </c:pt>
                <c:pt idx="3">
                  <c:v>M4</c:v>
                </c:pt>
                <c:pt idx="4">
                  <c:v>M5</c:v>
                </c:pt>
                <c:pt idx="5">
                  <c:v>M6</c:v>
                </c:pt>
              </c:strCache>
            </c:strRef>
          </c:cat>
          <c:val>
            <c:numRef>
              <c:f>'Chart Data'!$B$2:$B$7</c:f>
              <c:numCache>
                <c:formatCode>0%</c:formatCode>
                <c:ptCount val="6"/>
                <c:pt idx="0">
                  <c:v>0.74</c:v>
                </c:pt>
                <c:pt idx="1">
                  <c:v>0.78</c:v>
                </c:pt>
                <c:pt idx="2">
                  <c:v>0.84</c:v>
                </c:pt>
                <c:pt idx="3">
                  <c:v>0.88</c:v>
                </c:pt>
                <c:pt idx="4">
                  <c:v>0.92</c:v>
                </c:pt>
                <c:pt idx="5">
                  <c:v>0.95</c:v>
                </c:pt>
              </c:numCache>
            </c:numRef>
          </c:val>
          <c:smooth val="0"/>
        </c:ser>
        <c:ser>
          <c:idx val="1"/>
          <c:order val="1"/>
          <c:tx>
            <c:v>First-pass acceptance</c:v>
          </c:tx>
          <c:spPr>
            <a:solidFill xmlns:a="http://schemas.openxmlformats.org/drawingml/2006/main">
              <a:srgbClr val="C79A4B"/>
            </a:solidFill>
            <a:ln xmlns:a="http://schemas.openxmlformats.org/drawingml/2006/main" w="28575">
              <a:solidFill>
                <a:srgbClr val="C79A4B"/>
              </a:solidFill>
            </a:ln>
          </c:spPr>
          <c:marker>
            <c:symbol val="diamond"/>
            <c:size val="6"/>
            <c:spPr>
              <a:solidFill xmlns:a="http://schemas.openxmlformats.org/drawingml/2006/main">
                <a:srgbClr val="C79A4B"/>
              </a:solidFill>
            </c:spPr>
          </c:marker>
          <c:dLbls>
            <c:dLbl>
              <c:idx val="0"/>
              <c:txPr>
                <a:bodyPr xmlns:a="http://schemas.openxmlformats.org/drawingml/2006/main" anchorCtr="1"/>
                <a:lstStyle xmlns:a="http://schemas.openxmlformats.org/drawingml/2006/main"/>
                <a:p xmlns:a="http://schemas.openxmlformats.org/drawingml/2006/main">
                  <a:pPr>
                    <a:defRPr sz="1275" b="1">
                      <a:solidFill>
                        <a:srgbClr val="C79A4B"/>
                      </a:solidFill>
                      <a:latin typeface="Liberation Sans"/>
                      <a:ea typeface="Liberation Sans"/>
                      <a:cs typeface="Liberation Sans"/>
                    </a:defRPr>
                  </a:pPr>
                </a:p>
              </c:txPr>
              <c:showLegendKey val="0"/>
              <c:showVal val="0"/>
              <c:showCatName val="0"/>
              <c:showSerName val="0"/>
              <c:showPercent val="0"/>
              <c:showBubbleSize val="0"/>
            </c:dLbl>
            <c:dLbl>
              <c:idx val="1"/>
              <c:txPr>
                <a:bodyPr xmlns:a="http://schemas.openxmlformats.org/drawingml/2006/main" anchorCtr="1"/>
                <a:lstStyle xmlns:a="http://schemas.openxmlformats.org/drawingml/2006/main"/>
                <a:p xmlns:a="http://schemas.openxmlformats.org/drawingml/2006/main">
                  <a:pPr>
                    <a:defRPr sz="1275" b="1">
                      <a:solidFill>
                        <a:srgbClr val="C79A4B"/>
                      </a:solidFill>
                      <a:latin typeface="Liberation Sans"/>
                      <a:ea typeface="Liberation Sans"/>
                      <a:cs typeface="Liberation Sans"/>
                    </a:defRPr>
                  </a:pPr>
                </a:p>
              </c:txPr>
              <c:showLegendKey val="0"/>
              <c:showVal val="0"/>
              <c:showCatName val="0"/>
              <c:showSerName val="0"/>
              <c:showPercent val="0"/>
              <c:showBubbleSize val="0"/>
            </c:dLbl>
            <c:dLbl>
              <c:idx val="2"/>
              <c:txPr>
                <a:bodyPr xmlns:a="http://schemas.openxmlformats.org/drawingml/2006/main" anchorCtr="1"/>
                <a:lstStyle xmlns:a="http://schemas.openxmlformats.org/drawingml/2006/main"/>
                <a:p xmlns:a="http://schemas.openxmlformats.org/drawingml/2006/main">
                  <a:pPr>
                    <a:defRPr sz="1275" b="1">
                      <a:solidFill>
                        <a:srgbClr val="C79A4B"/>
                      </a:solidFill>
                      <a:latin typeface="Liberation Sans"/>
                      <a:ea typeface="Liberation Sans"/>
                      <a:cs typeface="Liberation Sans"/>
                    </a:defRPr>
                  </a:pPr>
                </a:p>
              </c:txPr>
              <c:showLegendKey val="0"/>
              <c:showVal val="0"/>
              <c:showCatName val="0"/>
              <c:showSerName val="0"/>
              <c:showPercent val="0"/>
              <c:showBubbleSize val="0"/>
            </c:dLbl>
            <c:dLbl>
              <c:idx val="3"/>
              <c:txPr>
                <a:bodyPr xmlns:a="http://schemas.openxmlformats.org/drawingml/2006/main" anchorCtr="1"/>
                <a:lstStyle xmlns:a="http://schemas.openxmlformats.org/drawingml/2006/main"/>
                <a:p xmlns:a="http://schemas.openxmlformats.org/drawingml/2006/main">
                  <a:pPr>
                    <a:defRPr sz="1275" b="1">
                      <a:solidFill>
                        <a:srgbClr val="C79A4B"/>
                      </a:solidFill>
                      <a:latin typeface="Liberation Sans"/>
                      <a:ea typeface="Liberation Sans"/>
                      <a:cs typeface="Liberation Sans"/>
                    </a:defRPr>
                  </a:pPr>
                </a:p>
              </c:txPr>
              <c:showLegendKey val="0"/>
              <c:showVal val="0"/>
              <c:showCatName val="0"/>
              <c:showSerName val="0"/>
              <c:showPercent val="0"/>
              <c:showBubbleSize val="0"/>
            </c:dLbl>
            <c:dLbl>
              <c:idx val="4"/>
              <c:txPr>
                <a:bodyPr xmlns:a="http://schemas.openxmlformats.org/drawingml/2006/main" anchorCtr="1"/>
                <a:lstStyle xmlns:a="http://schemas.openxmlformats.org/drawingml/2006/main"/>
                <a:p xmlns:a="http://schemas.openxmlformats.org/drawingml/2006/main">
                  <a:pPr>
                    <a:defRPr sz="1275" b="1">
                      <a:solidFill>
                        <a:srgbClr val="C79A4B"/>
                      </a:solidFill>
                      <a:latin typeface="Liberation Sans"/>
                      <a:ea typeface="Liberation Sans"/>
                      <a:cs typeface="Liberation Sans"/>
                    </a:defRPr>
                  </a:pPr>
                </a:p>
              </c:txPr>
              <c:showLegendKey val="0"/>
              <c:showVal val="0"/>
              <c:showCatName val="0"/>
              <c:showSerName val="0"/>
              <c:showPercent val="0"/>
              <c:showBubbleSize val="0"/>
            </c:dLbl>
            <c:dLbl>
              <c:idx val="5"/>
              <c:txPr>
                <a:bodyPr xmlns:a="http://schemas.openxmlformats.org/drawingml/2006/main" anchorCtr="1"/>
                <a:lstStyle xmlns:a="http://schemas.openxmlformats.org/drawingml/2006/main"/>
                <a:p xmlns:a="http://schemas.openxmlformats.org/drawingml/2006/main">
                  <a:pPr>
                    <a:defRPr sz="1275" b="1">
                      <a:solidFill>
                        <a:srgbClr val="C79A4B"/>
                      </a:solidFill>
                      <a:latin typeface="Liberation Sans"/>
                      <a:ea typeface="Liberation Sans"/>
                      <a:cs typeface="Liberation Sans"/>
                    </a:defRPr>
                  </a:pPr>
                </a:p>
              </c:txPr>
              <c:showLegendKey val="0"/>
              <c:showVal val="1"/>
              <c:showCatName val="0"/>
              <c:showSerName val="0"/>
              <c:showPercent val="0"/>
              <c:showBubbleSize val="0"/>
            </c:dLbl>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cat>
            <c:strRef>
              <c:f>'Chart Data'!$C$2:$C$7</c:f>
              <c:strCache>
                <c:ptCount val="6"/>
                <c:pt idx="0">
                  <c:v>M1</c:v>
                </c:pt>
                <c:pt idx="1">
                  <c:v>M2</c:v>
                </c:pt>
                <c:pt idx="2">
                  <c:v>M3</c:v>
                </c:pt>
                <c:pt idx="3">
                  <c:v>M4</c:v>
                </c:pt>
                <c:pt idx="4">
                  <c:v>M5</c:v>
                </c:pt>
                <c:pt idx="5">
                  <c:v>M6</c:v>
                </c:pt>
              </c:strCache>
            </c:strRef>
          </c:cat>
          <c:val>
            <c:numRef>
              <c:f>'Chart Data'!$D$2:$D$7</c:f>
              <c:numCache>
                <c:formatCode>0%</c:formatCode>
                <c:ptCount val="6"/>
                <c:pt idx="0">
                  <c:v>0.62</c:v>
                </c:pt>
                <c:pt idx="1">
                  <c:v>0.66</c:v>
                </c:pt>
                <c:pt idx="2">
                  <c:v>0.73</c:v>
                </c:pt>
                <c:pt idx="3">
                  <c:v>0.79</c:v>
                </c:pt>
                <c:pt idx="4">
                  <c:v>0.85</c:v>
                </c:pt>
                <c:pt idx="5">
                  <c:v>0.89</c:v>
                </c:pt>
              </c:numCache>
            </c:numRef>
          </c:val>
          <c:smooth val="0"/>
        </c:ser>
        <c:dLbls>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0%"/>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max val="1"/>
          <c:min val="0"/>
        </c:scaling>
        <c:delete val="0"/>
        <c:axPos val="l"/>
        <c:majorGridlines>
          <c:spPr>
            <a:ln xmlns:a="http://schemas.openxmlformats.org/drawingml/2006/main" w="9525">
              <a:solidFill>
                <a:srgbClr val="E9EEEC"/>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50112"/>
        <c:crossBetween val="between"/>
        <c:majorUnit val="0.25"/>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200">
              <a:solidFill>
                <a:srgbClr val="102C43"/>
              </a:solidFill>
              <a:latin typeface="Liberation Sans"/>
              <a:ea typeface="Liberation Sans"/>
              <a:cs typeface="Liberation Sans"/>
            </a:defRPr>
          </a:pPr>
        </a:p>
      </c:txPr>
    </c:legend>
    <c:plotVisOnly val="1"/>
  </c:chart>
  <c:spPr>
    <a:solidFill xmlns:a="http://schemas.openxmlformats.org/drawingml/2006/main">
      <a:srgbClr val="FFFFFF"/>
    </a:solidFill>
  </c:spPr>
  <c:externalData r:id="rIdChartSnapshot1">
    <c:autoUpdate val="0"/>
  </c:externalData>
</c:chartSpace>
</file>

<file path=ppt/slides/charts/chart8.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Current assumption</c:v>
          </c:tx>
          <c:spPr>
            <a:solidFill xmlns:a="http://schemas.openxmlformats.org/drawingml/2006/main">
              <a:srgbClr val="98A8B3"/>
            </a:solidFill>
            <a:ln xmlns:a="http://schemas.openxmlformats.org/drawingml/2006/main" w="0">
              <a:solidFill>
                <a:srgbClr val="98A8B3"/>
              </a:solidFill>
            </a:ln>
          </c:spPr>
          <c:cat>
            <c:strRef>
              <c:f>'Chart Data'!$A$2:$A$5</c:f>
              <c:strCache>
                <c:ptCount val="4"/>
                <c:pt idx="0">
                  <c:v>Reconciliation</c:v>
                </c:pt>
                <c:pt idx="1">
                  <c:v>Queries</c:v>
                </c:pt>
                <c:pt idx="2">
                  <c:v>Validation</c:v>
                </c:pt>
                <c:pt idx="3">
                  <c:v>Mapping</c:v>
                </c:pt>
              </c:strCache>
            </c:strRef>
          </c:cat>
          <c:val>
            <c:numRef>
              <c:f>'Chart Data'!$B$2:$B$5</c:f>
              <c:numCache>
                <c:formatCode>#,##0</c:formatCode>
                <c:ptCount val="4"/>
                <c:pt idx="0">
                  <c:v>120</c:v>
                </c:pt>
                <c:pt idx="1">
                  <c:v>180</c:v>
                </c:pt>
                <c:pt idx="2">
                  <c:v>180</c:v>
                </c:pt>
                <c:pt idx="3">
                  <c:v>240</c:v>
                </c:pt>
              </c:numCache>
            </c:numRef>
          </c:val>
        </c:ser>
        <c:ser>
          <c:idx val="1"/>
          <c:order val="1"/>
          <c:tx>
            <c:v>Target assumption</c:v>
          </c:tx>
          <c:spPr>
            <a:solidFill xmlns:a="http://schemas.openxmlformats.org/drawingml/2006/main">
              <a:srgbClr val="127D85"/>
            </a:solidFill>
            <a:ln xmlns:a="http://schemas.openxmlformats.org/drawingml/2006/main" w="0">
              <a:solidFill>
                <a:srgbClr val="127D85"/>
              </a:solidFill>
            </a:ln>
          </c:spPr>
          <c:cat>
            <c:strRef>
              <c:f>'Chart Data'!$C$2:$C$5</c:f>
              <c:strCache>
                <c:ptCount val="4"/>
                <c:pt idx="0">
                  <c:v>Reconciliation</c:v>
                </c:pt>
                <c:pt idx="1">
                  <c:v>Queries</c:v>
                </c:pt>
                <c:pt idx="2">
                  <c:v>Validation</c:v>
                </c:pt>
                <c:pt idx="3">
                  <c:v>Mapping</c:v>
                </c:pt>
              </c:strCache>
            </c:strRef>
          </c:cat>
          <c:val>
            <c:numRef>
              <c:f>'Chart Data'!$D$2:$D$5</c:f>
              <c:numCache>
                <c:formatCode>#,##0</c:formatCode>
                <c:ptCount val="4"/>
                <c:pt idx="0">
                  <c:v>60</c:v>
                </c:pt>
                <c:pt idx="1">
                  <c:v>96</c:v>
                </c:pt>
                <c:pt idx="2">
                  <c:v>84</c:v>
                </c:pt>
                <c:pt idx="3">
                  <c:v>72</c:v>
                </c:pt>
              </c:numCache>
            </c:numRef>
          </c:val>
        </c:ser>
        <c:dLbls>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l"/>
        <c:numFmt formatCode="#,##0;(#,##0);0"/>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b"/>
        <c:majorGridlines>
          <c:spPr>
            <a:ln xmlns:a="http://schemas.openxmlformats.org/drawingml/2006/main" w="9525">
              <a:solidFill>
                <a:srgbClr val="E9EEEC"/>
              </a:solidFill>
            </a:ln>
          </c:spPr>
        </c:majorGridlines>
        <c:numFmt formatCode="#,##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200">
              <a:solidFill>
                <a:srgbClr val="102C43"/>
              </a:solidFill>
              <a:latin typeface="Liberation Sans"/>
              <a:ea typeface="Liberation Sans"/>
              <a:cs typeface="Liberation Sans"/>
            </a:defRPr>
          </a:pPr>
        </a:p>
      </c:txPr>
    </c:legend>
    <c:plotVisOnly val="1"/>
  </c:chart>
  <c:spPr>
    <a:solidFill xmlns:a="http://schemas.openxmlformats.org/drawingml/2006/main">
      <a:srgbClr val="FFFFFF"/>
    </a:solidFill>
  </c:spPr>
  <c:externalData r:id="rIdChartSnapshot1">
    <c:autoUpdate val="0"/>
  </c:externalData>
</c:chartSpace>
</file>

<file path=ppt/slides/charts/chart9.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Offset</c:v>
          </c:tx>
          <c:spPr>
            <a:noFill xmlns:a="http://schemas.openxmlformats.org/drawingml/2006/main"/>
            <a:ln xmlns:a="http://schemas.openxmlformats.org/drawingml/2006/main" w="0">
              <a:noFill/>
            </a:ln>
          </c:spPr>
          <c:dLbls>
            <c:dLbl>
              <c:idx val="0"/>
              <c:txPr>
                <a:bodyPr xmlns:a="http://schemas.openxmlformats.org/drawingml/2006/main" anchorCtr="1"/>
                <a:lstStyle xmlns:a="http://schemas.openxmlformats.org/drawingml/2006/main"/>
                <a:p xmlns:a="http://schemas.openxmlformats.org/drawingml/2006/main">
                  <a:pPr>
                    <a:defRPr>
                      <a:latin typeface="Liberation Sans"/>
                      <a:ea typeface="Liberation Sans"/>
                      <a:cs typeface="Liberation Sans"/>
                    </a:defRPr>
                  </a:pPr>
                </a:p>
              </c:txPr>
              <c:showLegendKey val="0"/>
              <c:showVal val="0"/>
              <c:showCatName val="0"/>
              <c:showSerName val="0"/>
              <c:showPercent val="0"/>
              <c:showBubbleSize val="0"/>
            </c:dLbl>
            <c:dLbl>
              <c:idx val="1"/>
              <c:txPr>
                <a:bodyPr xmlns:a="http://schemas.openxmlformats.org/drawingml/2006/main" anchorCtr="1"/>
                <a:lstStyle xmlns:a="http://schemas.openxmlformats.org/drawingml/2006/main"/>
                <a:p xmlns:a="http://schemas.openxmlformats.org/drawingml/2006/main">
                  <a:pPr>
                    <a:defRPr>
                      <a:latin typeface="Liberation Sans"/>
                      <a:ea typeface="Liberation Sans"/>
                      <a:cs typeface="Liberation Sans"/>
                    </a:defRPr>
                  </a:pPr>
                </a:p>
              </c:txPr>
              <c:showLegendKey val="0"/>
              <c:showVal val="0"/>
              <c:showCatName val="0"/>
              <c:showSerName val="0"/>
              <c:showPercent val="0"/>
              <c:showBubbleSize val="0"/>
            </c:dLbl>
            <c:dLbl>
              <c:idx val="2"/>
              <c:txPr>
                <a:bodyPr xmlns:a="http://schemas.openxmlformats.org/drawingml/2006/main" anchorCtr="1"/>
                <a:lstStyle xmlns:a="http://schemas.openxmlformats.org/drawingml/2006/main"/>
                <a:p xmlns:a="http://schemas.openxmlformats.org/drawingml/2006/main">
                  <a:pPr>
                    <a:defRPr>
                      <a:latin typeface="Liberation Sans"/>
                      <a:ea typeface="Liberation Sans"/>
                      <a:cs typeface="Liberation Sans"/>
                    </a:defRPr>
                  </a:pPr>
                </a:p>
              </c:txPr>
              <c:showLegendKey val="0"/>
              <c:showVal val="0"/>
              <c:showCatName val="0"/>
              <c:showSerName val="0"/>
              <c:showPercent val="0"/>
              <c:showBubbleSize val="0"/>
            </c:dLbl>
            <c:dLbl>
              <c:idx val="3"/>
              <c:txPr>
                <a:bodyPr xmlns:a="http://schemas.openxmlformats.org/drawingml/2006/main" anchorCtr="1"/>
                <a:lstStyle xmlns:a="http://schemas.openxmlformats.org/drawingml/2006/main"/>
                <a:p xmlns:a="http://schemas.openxmlformats.org/drawingml/2006/main">
                  <a:pPr>
                    <a:defRPr>
                      <a:latin typeface="Liberation Sans"/>
                      <a:ea typeface="Liberation Sans"/>
                      <a:cs typeface="Liberation Sans"/>
                    </a:defRPr>
                  </a:pPr>
                </a:p>
              </c:txPr>
              <c:showLegendKey val="0"/>
              <c:showVal val="0"/>
              <c:showCatName val="0"/>
              <c:showSerName val="0"/>
              <c:showPercent val="0"/>
              <c:showBubbleSize val="0"/>
            </c:dLbl>
          </c:dLbls>
          <c:cat>
            <c:strRef>
              <c:f>'Chart Data'!$A$2:$A$5</c:f>
              <c:strCache>
                <c:ptCount val="4"/>
                <c:pt idx="0">
                  <c:v>Capacity value</c:v>
                </c:pt>
                <c:pt idx="1">
                  <c:v>Recurring cost</c:v>
                </c:pt>
                <c:pt idx="2">
                  <c:v>One-time cost</c:v>
                </c:pt>
                <c:pt idx="3">
                  <c:v>Net year one</c:v>
                </c:pt>
              </c:strCache>
            </c:strRef>
          </c:cat>
          <c:val>
            <c:numRef>
              <c:f>'Chart Data'!$B$2:$B$5</c:f>
              <c:numCache>
                <c:formatCode>#,##0;(#,##0);0</c:formatCode>
                <c:ptCount val="4"/>
                <c:pt idx="0">
                  <c:v>0</c:v>
                </c:pt>
                <c:pt idx="1">
                  <c:v>187.2</c:v>
                </c:pt>
                <c:pt idx="2">
                  <c:v>97.2</c:v>
                </c:pt>
                <c:pt idx="3">
                  <c:v>0</c:v>
                </c:pt>
              </c:numCache>
            </c:numRef>
          </c:val>
        </c:ser>
        <c:ser>
          <c:idx val="1"/>
          <c:order val="1"/>
          <c:tx>
            <c:v>Value bridge</c:v>
          </c:tx>
          <c:dPt>
            <c:idx val="0"/>
            <c:invertIfNegative val="0"/>
            <c:spPr>
              <a:solidFill xmlns:a="http://schemas.openxmlformats.org/drawingml/2006/main">
                <a:srgbClr val="127D85"/>
              </a:solidFill>
            </c:spPr>
          </c:dPt>
          <c:dPt>
            <c:idx val="1"/>
            <c:invertIfNegative val="0"/>
            <c:spPr>
              <a:solidFill xmlns:a="http://schemas.openxmlformats.org/drawingml/2006/main">
                <a:srgbClr val="C79A4B"/>
              </a:solidFill>
            </c:spPr>
          </c:dPt>
          <c:dPt>
            <c:idx val="2"/>
            <c:invertIfNegative val="0"/>
            <c:spPr>
              <a:solidFill xmlns:a="http://schemas.openxmlformats.org/drawingml/2006/main">
                <a:srgbClr val="C79A4B"/>
              </a:solidFill>
            </c:spPr>
          </c:dPt>
          <c:dPt>
            <c:idx val="3"/>
            <c:invertIfNegative val="0"/>
            <c:spPr>
              <a:solidFill xmlns:a="http://schemas.openxmlformats.org/drawingml/2006/main">
                <a:srgbClr val="102C43"/>
              </a:solidFill>
            </c:spPr>
          </c:dPt>
          <c:dLbls>
            <c:dLbl>
              <c:idx val="0"/>
              <c:tx>
                <c:rich>
                  <a:bodyPr xmlns:a="http://schemas.openxmlformats.org/drawingml/2006/main"/>
                  <a:lstStyle xmlns:a="http://schemas.openxmlformats.org/drawingml/2006/main"/>
                  <a:p xmlns:a="http://schemas.openxmlformats.org/drawingml/2006/main">
                    <a:r>
                      <a:rPr sz="1350" b="1">
                        <a:solidFill>
                          <a:srgbClr val="FFFFFF"/>
                        </a:solidFill>
                        <a:latin typeface="Liberation Sans"/>
                        <a:ea typeface="Liberation Sans"/>
                        <a:cs typeface="Liberation Sans"/>
                      </a:rPr>
                      <a:t>367.2</a:t>
                    </a:r>
                  </a:p>
                </c:rich>
              </c:tx>
              <c:txPr>
                <a:bodyPr xmlns:a="http://schemas.openxmlformats.org/drawingml/2006/main" anchorCtr="1"/>
                <a:lstStyle xmlns:a="http://schemas.openxmlformats.org/drawingml/2006/main"/>
                <a:p xmlns:a="http://schemas.openxmlformats.org/drawingml/2006/main">
                  <a:pPr>
                    <a:defRPr sz="1350"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1"/>
              <c:tx>
                <c:rich>
                  <a:bodyPr xmlns:a="http://schemas.openxmlformats.org/drawingml/2006/main"/>
                  <a:lstStyle xmlns:a="http://schemas.openxmlformats.org/drawingml/2006/main"/>
                  <a:p xmlns:a="http://schemas.openxmlformats.org/drawingml/2006/main">
                    <a:r>
                      <a:rPr sz="1350" b="1">
                        <a:solidFill>
                          <a:srgbClr val="FFFFFF"/>
                        </a:solidFill>
                        <a:latin typeface="Liberation Sans"/>
                        <a:ea typeface="Liberation Sans"/>
                        <a:cs typeface="Liberation Sans"/>
                      </a:rPr>
                      <a:t>(180.0)</a:t>
                    </a:r>
                  </a:p>
                </c:rich>
              </c:tx>
              <c:txPr>
                <a:bodyPr xmlns:a="http://schemas.openxmlformats.org/drawingml/2006/main" anchorCtr="1"/>
                <a:lstStyle xmlns:a="http://schemas.openxmlformats.org/drawingml/2006/main"/>
                <a:p xmlns:a="http://schemas.openxmlformats.org/drawingml/2006/main">
                  <a:pPr>
                    <a:defRPr sz="1350"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2"/>
              <c:tx>
                <c:rich>
                  <a:bodyPr xmlns:a="http://schemas.openxmlformats.org/drawingml/2006/main"/>
                  <a:lstStyle xmlns:a="http://schemas.openxmlformats.org/drawingml/2006/main"/>
                  <a:p xmlns:a="http://schemas.openxmlformats.org/drawingml/2006/main">
                    <a:r>
                      <a:rPr sz="1350" b="1">
                        <a:solidFill>
                          <a:srgbClr val="FFFFFF"/>
                        </a:solidFill>
                        <a:latin typeface="Liberation Sans"/>
                        <a:ea typeface="Liberation Sans"/>
                        <a:cs typeface="Liberation Sans"/>
                      </a:rPr>
                      <a:t>(90.0)</a:t>
                    </a:r>
                  </a:p>
                </c:rich>
              </c:tx>
              <c:txPr>
                <a:bodyPr xmlns:a="http://schemas.openxmlformats.org/drawingml/2006/main" anchorCtr="1"/>
                <a:lstStyle xmlns:a="http://schemas.openxmlformats.org/drawingml/2006/main"/>
                <a:p xmlns:a="http://schemas.openxmlformats.org/drawingml/2006/main">
                  <a:pPr>
                    <a:defRPr sz="1350"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3"/>
              <c:tx>
                <c:rich>
                  <a:bodyPr xmlns:a="http://schemas.openxmlformats.org/drawingml/2006/main"/>
                  <a:lstStyle xmlns:a="http://schemas.openxmlformats.org/drawingml/2006/main"/>
                  <a:p xmlns:a="http://schemas.openxmlformats.org/drawingml/2006/main">
                    <a:r>
                      <a:rPr sz="1350" b="1">
                        <a:solidFill>
                          <a:srgbClr val="FFFFFF"/>
                        </a:solidFill>
                        <a:latin typeface="Liberation Sans"/>
                        <a:ea typeface="Liberation Sans"/>
                        <a:cs typeface="Liberation Sans"/>
                      </a:rPr>
                      <a:t>97.2</a:t>
                    </a:r>
                  </a:p>
                </c:rich>
              </c:tx>
              <c:txPr>
                <a:bodyPr xmlns:a="http://schemas.openxmlformats.org/drawingml/2006/main" anchorCtr="1"/>
                <a:lstStyle xmlns:a="http://schemas.openxmlformats.org/drawingml/2006/main"/>
                <a:p xmlns:a="http://schemas.openxmlformats.org/drawingml/2006/main">
                  <a:pPr>
                    <a:defRPr sz="1350"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s>
          <c:cat>
            <c:strRef>
              <c:f>'Chart Data'!$C$2:$C$5</c:f>
              <c:strCache>
                <c:ptCount val="4"/>
                <c:pt idx="0">
                  <c:v>Capacity value</c:v>
                </c:pt>
                <c:pt idx="1">
                  <c:v>Recurring cost</c:v>
                </c:pt>
                <c:pt idx="2">
                  <c:v>One-time cost</c:v>
                </c:pt>
                <c:pt idx="3">
                  <c:v>Net year one</c:v>
                </c:pt>
              </c:strCache>
            </c:strRef>
          </c:cat>
          <c:val>
            <c:numRef>
              <c:f>'Chart Data'!$D$2:$D$5</c:f>
              <c:numCache>
                <c:formatCode>#,##0.0</c:formatCode>
                <c:ptCount val="4"/>
                <c:pt idx="0">
                  <c:v>367.2</c:v>
                </c:pt>
                <c:pt idx="1">
                  <c:v>180</c:v>
                </c:pt>
                <c:pt idx="2">
                  <c:v>90</c:v>
                </c:pt>
                <c:pt idx="3">
                  <c:v>97.2</c:v>
                </c:pt>
              </c:numCache>
            </c:numRef>
          </c:val>
        </c:ser>
        <c:dLbls>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dLblPos val="ctr"/>
          <c:showLegendKey val="0"/>
          <c:showVal val="0"/>
          <c:showCatName val="0"/>
          <c:showSerName val="0"/>
          <c:showPercent val="0"/>
          <c:showBubbleSize val="0"/>
          <c:showLeaderLines val="0"/>
        </c:dLbls>
        <c:gapWidth val="65"/>
        <c:overlap val="100"/>
        <c:axId val="48650112"/>
        <c:axId val="48672768"/>
      </c:barChart>
      <c:catAx>
        <c:axId val="48650112"/>
        <c:scaling>
          <c:orientation val="minMax"/>
        </c:scaling>
        <c:delete val="0"/>
        <c:axPos val="b"/>
        <c:numFmt formatCode="#,##0;(#,##0);0"/>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max val="400"/>
          <c:min val="0"/>
        </c:scaling>
        <c:delete val="0"/>
        <c:axPos val="l"/>
        <c:majorGridlines>
          <c:spPr>
            <a:ln xmlns:a="http://schemas.openxmlformats.org/drawingml/2006/main" w="9525">
              <a:solidFill>
                <a:srgbClr val="E9EEEC"/>
              </a:solidFill>
            </a:ln>
          </c:spPr>
        </c:majorGridlines>
        <c:numFmt formatCode="#,##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50112"/>
        <c:crossBetween val="between"/>
        <c:majorUnit val="100"/>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10.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Net year-one benefit</c:v>
          </c:tx>
          <c:spPr>
            <a:solidFill xmlns:a="http://schemas.openxmlformats.org/drawingml/2006/main">
              <a:srgbClr val="127D85"/>
            </a:solidFill>
            <a:ln xmlns:a="http://schemas.openxmlformats.org/drawingml/2006/main" w="0">
              <a:solidFill>
                <a:srgbClr val="127D85"/>
              </a:solidFill>
            </a:ln>
          </c:spPr>
          <c:invertIfNegative val="0"/>
          <c:dPt>
            <c:idx val="0"/>
            <c:invertIfNegative val="0"/>
            <c:spPr>
              <a:solidFill xmlns:a="http://schemas.openxmlformats.org/drawingml/2006/main">
                <a:srgbClr val="127D85"/>
              </a:solidFill>
            </c:spPr>
          </c:dPt>
          <c:dPt>
            <c:idx val="1"/>
            <c:invertIfNegative val="0"/>
            <c:spPr>
              <a:solidFill xmlns:a="http://schemas.openxmlformats.org/drawingml/2006/main">
                <a:srgbClr val="127D85"/>
              </a:solidFill>
            </c:spPr>
          </c:dPt>
          <c:dPt>
            <c:idx val="2"/>
            <c:invertIfNegative val="0"/>
            <c:spPr>
              <a:solidFill xmlns:a="http://schemas.openxmlformats.org/drawingml/2006/main">
                <a:srgbClr val="C79A4B"/>
              </a:solidFill>
            </c:spPr>
          </c:dPt>
          <c:cat>
            <c:strRef>
              <c:f>'Chart Data'!$A$2:$A$4</c:f>
              <c:strCache>
                <c:ptCount val="3"/>
                <c:pt idx="0">
                  <c:v>100%</c:v>
                </c:pt>
                <c:pt idx="1">
                  <c:v>75%</c:v>
                </c:pt>
                <c:pt idx="2">
                  <c:v>50%</c:v>
                </c:pt>
              </c:strCache>
            </c:strRef>
          </c:cat>
          <c:val>
            <c:numRef>
              <c:f>'Chart Data'!$B$2:$B$4</c:f>
              <c:numCache>
                <c:formatCode>#,##0.0;(#,##0.0);–</c:formatCode>
                <c:ptCount val="3"/>
                <c:pt idx="0">
                  <c:v>97.2</c:v>
                </c:pt>
                <c:pt idx="1">
                  <c:v>5.4</c:v>
                </c:pt>
                <c:pt idx="2">
                  <c:v>-86.4</c:v>
                </c:pt>
              </c:numCache>
            </c:numRef>
          </c:val>
        </c:ser>
        <c:dLbls>
          <c:txPr>
            <a:bodyPr xmlns:a="http://schemas.openxmlformats.org/drawingml/2006/main" anchorCtr="1"/>
            <a:lstStyle xmlns:a="http://schemas.openxmlformats.org/drawingml/2006/main"/>
            <a:p xmlns:a="http://schemas.openxmlformats.org/drawingml/2006/main">
              <a:pPr>
                <a:defRPr sz="1275"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l"/>
        <c:numFmt formatCode="#,##0;(#,##0);0"/>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max val="150"/>
          <c:min val="-150"/>
        </c:scaling>
        <c:delete val="0"/>
        <c:axPos val="b"/>
        <c:majorGridlines>
          <c:spPr>
            <a:ln xmlns:a="http://schemas.openxmlformats.org/drawingml/2006/main" w="9525">
              <a:solidFill>
                <a:srgbClr val="E9EEEC"/>
              </a:solidFill>
            </a:ln>
          </c:spPr>
        </c:majorGridlines>
        <c:numFmt formatCode="#,##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50112"/>
        <c:crossBetween val="between"/>
        <c:majorUnit val="50"/>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d3bd37367754f3f"/>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d0b38a8228844472"/>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faa64a967084052"/>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F6E0E8-6887-4CC2-8262-7E538846AE49}"/>
              </a:ext>
            </a:extLst>
          </p:cNvPr>
          <p:cNvSpPr>
            <a:spLocks xmlns:a="http://schemas.openxmlformats.org/drawingml/2006/main" noGrp="1"/>
          </p:cNvSpPr>
          <p:nvPr/>
        </p:nvSpPr>
        <p:spPr>
          <a:xfrm xmlns:a="http://schemas.openxmlformats.org/drawingml/2006/main">
            <a:off x="666750" y="2133600"/>
            <a:ext cx="7524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850" b="0">
                <a:solidFill>
                  <a:srgbClr val="F8F4EC"/>
                </a:solidFill>
                <a:latin typeface="Liberation Sans"/>
                <a:ea typeface="Liberation Sans"/>
                <a:cs typeface="Liberation Sans"/>
              </a:defRPr>
            </a:pPr>
            <a:r>
              <a:rPr sz="5850" b="0">
                <a:solidFill>
                  <a:srgbClr val="F8F4EC"/>
                </a:solidFill>
                <a:latin typeface="Liberation Sans"/>
                <a:ea typeface="Liberation Sans"/>
                <a:cs typeface="Liberation Sans"/>
              </a:rPr>
              <a:t>Bordereaux</a:t>
            </a:r>
          </a:p>
        </p:txBody>
      </p:sp>
      <p:sp>
        <p:nvSpPr>
          <p:cNvPr id="5" name="">
            <a:extLst xmlns:a="http://schemas.openxmlformats.org/drawingml/2006/main">
              <a:ext uri="{FF2B5EF4-FFF2-40B4-BE49-F238E27FC236}">
                <a16:creationId xmlns:a16="http://schemas.microsoft.com/office/drawing/2014/main" id="{30722A44-8336-42DA-B6A8-840EB7519387}"/>
              </a:ext>
            </a:extLst>
          </p:cNvPr>
          <p:cNvSpPr>
            <a:spLocks xmlns:a="http://schemas.openxmlformats.org/drawingml/2006/main" noGrp="1"/>
          </p:cNvSpPr>
          <p:nvPr/>
        </p:nvSpPr>
        <p:spPr>
          <a:xfrm xmlns:a="http://schemas.openxmlformats.org/drawingml/2006/main">
            <a:off x="695325" y="3333750"/>
            <a:ext cx="6381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DCE8ED"/>
                </a:solidFill>
                <a:latin typeface="Liberation Sans"/>
                <a:ea typeface="Liberation Sans"/>
                <a:cs typeface="Liberation Sans"/>
              </a:defRPr>
            </a:pPr>
            <a:r>
              <a:rPr sz="2625" b="0">
                <a:solidFill>
                  <a:srgbClr val="DCE8ED"/>
                </a:solidFill>
                <a:latin typeface="Liberation Sans"/>
                <a:ea typeface="Liberation Sans"/>
                <a:cs typeface="Liberation Sans"/>
              </a:rPr>
              <a:t>Controlled reporting for the London insurance market</a:t>
            </a:r>
          </a:p>
        </p:txBody>
      </p:sp>
      <p:sp>
        <p:nvSpPr>
          <p:cNvPr id="6" name="">
            <a:extLst xmlns:a="http://schemas.openxmlformats.org/drawingml/2006/main">
              <a:ext uri="{FF2B5EF4-FFF2-40B4-BE49-F238E27FC236}">
                <a16:creationId xmlns:a16="http://schemas.microsoft.com/office/drawing/2014/main" id="{09FC5765-AB5B-47FC-ADD7-FECFB527E04D}"/>
              </a:ext>
            </a:extLst>
          </p:cNvPr>
          <p:cNvSpPr>
            <a:spLocks xmlns:a="http://schemas.openxmlformats.org/drawingml/2006/main" noGrp="1"/>
          </p:cNvSpPr>
          <p:nvPr/>
        </p:nvSpPr>
        <p:spPr>
          <a:xfrm xmlns:a="http://schemas.openxmlformats.org/drawingml/2006/main">
            <a:off x="695325" y="4648200"/>
            <a:ext cx="6191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CE8ED"/>
                </a:solidFill>
                <a:latin typeface="Liberation Sans"/>
                <a:ea typeface="Liberation Sans"/>
                <a:cs typeface="Liberation Sans"/>
              </a:defRPr>
            </a:pPr>
            <a:r>
              <a:rPr sz="1875" b="0">
                <a:solidFill>
                  <a:srgbClr val="DCE8ED"/>
                </a:solidFill>
                <a:latin typeface="Liberation Sans"/>
                <a:ea typeface="Liberation Sans"/>
                <a:cs typeface="Liberation Sans"/>
              </a:rPr>
              <a:t>London market. Delegated authority. Reinsurance.</a:t>
            </a:r>
          </a:p>
        </p:txBody>
      </p:sp>
      <p:sp>
        <p:nvSpPr>
          <p:cNvPr id="7" name="">
            <a:extLst xmlns:a="http://schemas.openxmlformats.org/drawingml/2006/main">
              <a:ext uri="{FF2B5EF4-FFF2-40B4-BE49-F238E27FC236}">
                <a16:creationId xmlns:a16="http://schemas.microsoft.com/office/drawing/2014/main" id="{E806BEF5-1188-4F20-889F-23C2BC19D53F}"/>
              </a:ext>
            </a:extLst>
          </p:cNvPr>
          <p:cNvSpPr>
            <a:spLocks xmlns:a="http://schemas.openxmlformats.org/drawingml/2006/main" noGrp="1"/>
          </p:cNvSpPr>
          <p:nvPr/>
        </p:nvSpPr>
        <p:spPr>
          <a:xfrm xmlns:a="http://schemas.openxmlformats.org/drawingml/2006/main">
            <a:off x="695325" y="5553075"/>
            <a:ext cx="5048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C79A4B"/>
                </a:solidFill>
                <a:latin typeface="Liberation Sans"/>
                <a:ea typeface="Liberation Sans"/>
                <a:cs typeface="Liberation Sans"/>
              </a:defRPr>
            </a:pPr>
            <a:r>
              <a:rPr sz="1875" b="0">
                <a:solidFill>
                  <a:srgbClr val="C79A4B"/>
                </a:solidFill>
                <a:latin typeface="Liberation Sans"/>
                <a:ea typeface="Liberation Sans"/>
                <a:cs typeface="Liberation Sans"/>
                <a:hlinkClick xmlns:ns0="http://schemas.openxmlformats.org/officeDocument/2006/relationships" action="ppaction://hlinksldjump" ns0:id="rIdBordereaux3"/>
              </a:rPr>
              <a:t>Explore the presentation</a:t>
            </a:r>
          </a:p>
        </p:txBody>
      </p:sp>
      <p:sp>
        <p:nvSpPr>
          <p:cNvPr id="8" name="">
            <a:extLst xmlns:a="http://schemas.openxmlformats.org/drawingml/2006/main">
              <a:ext uri="{FF2B5EF4-FFF2-40B4-BE49-F238E27FC236}">
                <a16:creationId xmlns:a16="http://schemas.microsoft.com/office/drawing/2014/main" id="{B6DA0A9D-3A0B-4520-A9C5-4CBE4F309DE0}"/>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London market edition | Insurance, reinsurance and delegated authority</a:t>
            </a:r>
          </a:p>
        </p:txBody>
      </p:sp>
      <p:sp>
        <p:nvSpPr>
          <p:cNvPr id="9" name="">
            <a:extLst xmlns:a="http://schemas.openxmlformats.org/drawingml/2006/main">
              <a:ext uri="{FF2B5EF4-FFF2-40B4-BE49-F238E27FC236}">
                <a16:creationId xmlns:a16="http://schemas.microsoft.com/office/drawing/2014/main" id="{89932855-F1CE-4134-9550-0B10DA39F994}"/>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0" name="">
            <a:extLst xmlns:a="http://schemas.openxmlformats.org/drawingml/2006/main">
              <a:ext uri="{FF2B5EF4-FFF2-40B4-BE49-F238E27FC236}">
                <a16:creationId xmlns:a16="http://schemas.microsoft.com/office/drawing/2014/main" id="{E33B39BF-2D59-41DA-9DB7-12181BF65F6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01 / 58</a:t>
            </a:r>
          </a:p>
        </p:txBody>
      </p:sp>
    </p:spTree>
    <p:extLst>
      <p:ext uri="{BB962C8B-B14F-4D97-AF65-F5344CB8AC3E}">
        <p14:creationId xmlns:p14="http://schemas.microsoft.com/office/powerpoint/2010/main" val="1869247177"/>
      </p:ext>
    </p:extLst>
  </p:cSld>
</p:sld>
</file>

<file path=ppt/slides/slide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81d3f0cae334c64"/>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488FC14-0A6C-48D6-970F-0D5AB29FCE5C}"/>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value of a trusted bordereaux process</a:t>
            </a:r>
          </a:p>
        </p:txBody>
      </p:sp>
      <p:sp>
        <p:nvSpPr>
          <p:cNvPr id="3" name="">
            <a:extLst xmlns:a="http://schemas.openxmlformats.org/drawingml/2006/main">
              <a:ext uri="{FF2B5EF4-FFF2-40B4-BE49-F238E27FC236}">
                <a16:creationId xmlns:a16="http://schemas.microsoft.com/office/drawing/2014/main" id="{46479C83-FCB9-486B-B4E3-6ADE4D812BC9}"/>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D48D51B-FCDB-44EA-AB81-891276F98C56}"/>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connected reporting process for Lloyd’s participants and London company-market insurers.</a:t>
            </a:r>
          </a:p>
        </p:txBody>
      </p:sp>
      <p:sp>
        <p:nvSpPr>
          <p:cNvPr id="5" name="">
            <a:extLst xmlns:a="http://schemas.openxmlformats.org/drawingml/2006/main">
              <a:ext uri="{FF2B5EF4-FFF2-40B4-BE49-F238E27FC236}">
                <a16:creationId xmlns:a16="http://schemas.microsoft.com/office/drawing/2014/main" id="{0AA032C4-6560-4A17-BD57-0BC4271B7643}"/>
              </a:ext>
            </a:extLst>
          </p:cNvPr>
          <p:cNvSpPr>
            <a:spLocks xmlns:a="http://schemas.openxmlformats.org/drawingml/2006/main" noGrp="1"/>
          </p:cNvSpPr>
          <p:nvPr/>
        </p:nvSpPr>
        <p:spPr>
          <a:xfrm xmlns:a="http://schemas.openxmlformats.org/drawingml/2006/main">
            <a:off x="6953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D4CABAE2-9CDA-41D0-A188-76212EA5FCA8}"/>
              </a:ext>
            </a:extLst>
          </p:cNvPr>
          <p:cNvSpPr>
            <a:spLocks xmlns:a="http://schemas.openxmlformats.org/drawingml/2006/main" noGrp="1"/>
          </p:cNvSpPr>
          <p:nvPr/>
        </p:nvSpPr>
        <p:spPr>
          <a:xfrm xmlns:a="http://schemas.openxmlformats.org/drawingml/2006/main">
            <a:off x="6953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Operational visibility</a:t>
            </a:r>
          </a:p>
        </p:txBody>
      </p:sp>
      <p:sp>
        <p:nvSpPr>
          <p:cNvPr id="7" name="">
            <a:extLst xmlns:a="http://schemas.openxmlformats.org/drawingml/2006/main">
              <a:ext uri="{FF2B5EF4-FFF2-40B4-BE49-F238E27FC236}">
                <a16:creationId xmlns:a16="http://schemas.microsoft.com/office/drawing/2014/main" id="{BE99CD1A-C6A1-44C1-BD15-0A61FD0AA915}"/>
              </a:ext>
            </a:extLst>
          </p:cNvPr>
          <p:cNvSpPr>
            <a:spLocks xmlns:a="http://schemas.openxmlformats.org/drawingml/2006/main" noGrp="1"/>
          </p:cNvSpPr>
          <p:nvPr/>
        </p:nvSpPr>
        <p:spPr>
          <a:xfrm xmlns:a="http://schemas.openxmlformats.org/drawingml/2006/main">
            <a:off x="6953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Teams can identify missing submissions and unresolved differences before the reporting deadline.</a:t>
            </a:r>
          </a:p>
        </p:txBody>
      </p:sp>
      <p:sp>
        <p:nvSpPr>
          <p:cNvPr id="8" name="">
            <a:extLst xmlns:a="http://schemas.openxmlformats.org/drawingml/2006/main">
              <a:ext uri="{FF2B5EF4-FFF2-40B4-BE49-F238E27FC236}">
                <a16:creationId xmlns:a16="http://schemas.microsoft.com/office/drawing/2014/main" id="{B6C2D15F-13CC-490C-8ABC-4CD3FF39D5E9}"/>
              </a:ext>
            </a:extLst>
          </p:cNvPr>
          <p:cNvSpPr>
            <a:spLocks xmlns:a="http://schemas.openxmlformats.org/drawingml/2006/main" noGrp="1"/>
          </p:cNvSpPr>
          <p:nvPr/>
        </p:nvSpPr>
        <p:spPr>
          <a:xfrm xmlns:a="http://schemas.openxmlformats.org/drawingml/2006/main">
            <a:off x="43910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E9B0D64-0981-4CB7-8BC2-08702538B9C9}"/>
              </a:ext>
            </a:extLst>
          </p:cNvPr>
          <p:cNvSpPr>
            <a:spLocks xmlns:a="http://schemas.openxmlformats.org/drawingml/2006/main" noGrp="1"/>
          </p:cNvSpPr>
          <p:nvPr/>
        </p:nvSpPr>
        <p:spPr>
          <a:xfrm xmlns:a="http://schemas.openxmlformats.org/drawingml/2006/main">
            <a:off x="43910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Financial confidence</a:t>
            </a:r>
          </a:p>
        </p:txBody>
      </p:sp>
      <p:sp>
        <p:nvSpPr>
          <p:cNvPr id="10" name="">
            <a:extLst xmlns:a="http://schemas.openxmlformats.org/drawingml/2006/main">
              <a:ext uri="{FF2B5EF4-FFF2-40B4-BE49-F238E27FC236}">
                <a16:creationId xmlns:a16="http://schemas.microsoft.com/office/drawing/2014/main" id="{01962AD5-8976-42A9-8C08-70403B56FD8C}"/>
              </a:ext>
            </a:extLst>
          </p:cNvPr>
          <p:cNvSpPr>
            <a:spLocks xmlns:a="http://schemas.openxmlformats.org/drawingml/2006/main" noGrp="1"/>
          </p:cNvSpPr>
          <p:nvPr/>
        </p:nvSpPr>
        <p:spPr>
          <a:xfrm xmlns:a="http://schemas.openxmlformats.org/drawingml/2006/main">
            <a:off x="43910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Finance can trace a reported balance to approved source records and investigate the remaining variance.</a:t>
            </a:r>
          </a:p>
        </p:txBody>
      </p:sp>
      <p:sp>
        <p:nvSpPr>
          <p:cNvPr id="11" name="">
            <a:extLst xmlns:a="http://schemas.openxmlformats.org/drawingml/2006/main">
              <a:ext uri="{FF2B5EF4-FFF2-40B4-BE49-F238E27FC236}">
                <a16:creationId xmlns:a16="http://schemas.microsoft.com/office/drawing/2014/main" id="{A6748817-6254-43D1-B451-7F71D6D2C49F}"/>
              </a:ext>
            </a:extLst>
          </p:cNvPr>
          <p:cNvSpPr>
            <a:spLocks xmlns:a="http://schemas.openxmlformats.org/drawingml/2006/main" noGrp="1"/>
          </p:cNvSpPr>
          <p:nvPr/>
        </p:nvSpPr>
        <p:spPr>
          <a:xfrm xmlns:a="http://schemas.openxmlformats.org/drawingml/2006/main">
            <a:off x="80867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6E117AE-5EF8-4A08-98C5-E8E8EB0AA165}"/>
              </a:ext>
            </a:extLst>
          </p:cNvPr>
          <p:cNvSpPr>
            <a:spLocks xmlns:a="http://schemas.openxmlformats.org/drawingml/2006/main" noGrp="1"/>
          </p:cNvSpPr>
          <p:nvPr/>
        </p:nvSpPr>
        <p:spPr>
          <a:xfrm xmlns:a="http://schemas.openxmlformats.org/drawingml/2006/main">
            <a:off x="80867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Capacity relationships</a:t>
            </a:r>
          </a:p>
        </p:txBody>
      </p:sp>
      <p:sp>
        <p:nvSpPr>
          <p:cNvPr id="13" name="">
            <a:extLst xmlns:a="http://schemas.openxmlformats.org/drawingml/2006/main">
              <a:ext uri="{FF2B5EF4-FFF2-40B4-BE49-F238E27FC236}">
                <a16:creationId xmlns:a16="http://schemas.microsoft.com/office/drawing/2014/main" id="{FB23D263-42BA-4B19-98DC-B980E64024AF}"/>
              </a:ext>
            </a:extLst>
          </p:cNvPr>
          <p:cNvSpPr>
            <a:spLocks xmlns:a="http://schemas.openxmlformats.org/drawingml/2006/main" noGrp="1"/>
          </p:cNvSpPr>
          <p:nvPr/>
        </p:nvSpPr>
        <p:spPr>
          <a:xfrm xmlns:a="http://schemas.openxmlformats.org/drawingml/2006/main">
            <a:off x="80867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consistent evidence trail helps insurers, MGAs and reinsurers resolve questions together.</a:t>
            </a:r>
          </a:p>
        </p:txBody>
      </p:sp>
      <p:sp>
        <p:nvSpPr>
          <p:cNvPr id="14" name="">
            <a:extLst xmlns:a="http://schemas.openxmlformats.org/drawingml/2006/main">
              <a:ext uri="{FF2B5EF4-FFF2-40B4-BE49-F238E27FC236}">
                <a16:creationId xmlns:a16="http://schemas.microsoft.com/office/drawing/2014/main" id="{F3DC57C5-C2E4-4C3C-A703-208E4BE3647B}"/>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15" name="">
            <a:extLst xmlns:a="http://schemas.openxmlformats.org/drawingml/2006/main">
              <a:ext uri="{FF2B5EF4-FFF2-40B4-BE49-F238E27FC236}">
                <a16:creationId xmlns:a16="http://schemas.microsoft.com/office/drawing/2014/main" id="{E5090E86-DF9F-4633-8FC0-989934431BE8}"/>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FDE6D9D-7B99-42BC-9B2A-34FA497E0C8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3D30AE5D-6BCB-405E-BC54-8949358D578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02 / 58</a:t>
            </a:r>
          </a:p>
        </p:txBody>
      </p:sp>
    </p:spTree>
    <p:extLst>
      <p:ext uri="{BB962C8B-B14F-4D97-AF65-F5344CB8AC3E}">
        <p14:creationId xmlns:p14="http://schemas.microsoft.com/office/powerpoint/2010/main" val="296459928"/>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a169d180decf47ef"/>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B6B4BAD-70EE-4BA1-8F73-592FC990B7DE}"/>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complete operating story</a:t>
            </a:r>
          </a:p>
        </p:txBody>
      </p:sp>
      <p:sp>
        <p:nvSpPr>
          <p:cNvPr id="3" name="">
            <a:extLst xmlns:a="http://schemas.openxmlformats.org/drawingml/2006/main">
              <a:ext uri="{FF2B5EF4-FFF2-40B4-BE49-F238E27FC236}">
                <a16:creationId xmlns:a16="http://schemas.microsoft.com/office/drawing/2014/main" id="{5B50ED78-BE17-42DD-BFB4-00CFD98D79CA}"/>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BCF70C4-515E-4244-9D79-DB86347CCDF6}"/>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Use the chapter links to explore the detail relevant to your team.</a:t>
            </a:r>
          </a:p>
        </p:txBody>
      </p:sp>
      <p:sp>
        <p:nvSpPr>
          <p:cNvPr id="5" name="">
            <a:extLst xmlns:a="http://schemas.openxmlformats.org/drawingml/2006/main">
              <a:ext uri="{FF2B5EF4-FFF2-40B4-BE49-F238E27FC236}">
                <a16:creationId xmlns:a16="http://schemas.microsoft.com/office/drawing/2014/main" id="{D066B391-9553-42C1-B68F-76293C00E7BF}"/>
              </a:ext>
            </a:extLst>
          </p:cNvPr>
          <p:cNvSpPr>
            <a:spLocks xmlns:a="http://schemas.openxmlformats.org/drawingml/2006/main" noGrp="1"/>
          </p:cNvSpPr>
          <p:nvPr/>
        </p:nvSpPr>
        <p:spPr>
          <a:xfrm xmlns:a="http://schemas.openxmlformats.org/drawingml/2006/main">
            <a:off x="695325" y="2943225"/>
            <a:ext cx="523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0="http://schemas.openxmlformats.org/officeDocument/2006/relationships" action="ppaction://hlinksldjump" ns0:id="rIdBordereaux5"/>
              </a:rPr>
              <a:t>01 / Operating model</a:t>
            </a:r>
          </a:p>
        </p:txBody>
      </p:sp>
      <p:sp>
        <p:nvSpPr>
          <p:cNvPr id="6" name="">
            <a:extLst xmlns:a="http://schemas.openxmlformats.org/drawingml/2006/main">
              <a:ext uri="{FF2B5EF4-FFF2-40B4-BE49-F238E27FC236}">
                <a16:creationId xmlns:a16="http://schemas.microsoft.com/office/drawing/2014/main" id="{77F125DB-46AD-405E-B30E-3AFBFAE7FF15}"/>
              </a:ext>
            </a:extLst>
          </p:cNvPr>
          <p:cNvSpPr>
            <a:spLocks xmlns:a="http://schemas.openxmlformats.org/drawingml/2006/main" noGrp="1"/>
          </p:cNvSpPr>
          <p:nvPr/>
        </p:nvSpPr>
        <p:spPr>
          <a:xfrm xmlns:a="http://schemas.openxmlformats.org/drawingml/2006/main">
            <a:off x="695325" y="328612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7606F"/>
                </a:solidFill>
                <a:latin typeface="Liberation Sans"/>
                <a:ea typeface="Liberation Sans"/>
                <a:cs typeface="Liberation Sans"/>
              </a:defRPr>
            </a:pPr>
            <a:r>
              <a:rPr sz="1575" b="0">
                <a:solidFill>
                  <a:srgbClr val="47606F"/>
                </a:solidFill>
                <a:latin typeface="Liberation Sans"/>
                <a:ea typeface="Liberation Sans"/>
                <a:cs typeface="Liberation Sans"/>
              </a:rPr>
              <a:t>Roles, report types and the lifecycle</a:t>
            </a:r>
          </a:p>
        </p:txBody>
      </p:sp>
      <p:sp>
        <p:nvSpPr>
          <p:cNvPr id="7" name="">
            <a:extLst xmlns:a="http://schemas.openxmlformats.org/drawingml/2006/main">
              <a:ext uri="{FF2B5EF4-FFF2-40B4-BE49-F238E27FC236}">
                <a16:creationId xmlns:a16="http://schemas.microsoft.com/office/drawing/2014/main" id="{65DB0076-EBB6-47A7-9C50-A5E658E1130B}"/>
              </a:ext>
            </a:extLst>
          </p:cNvPr>
          <p:cNvSpPr>
            <a:spLocks xmlns:a="http://schemas.openxmlformats.org/drawingml/2006/main" noGrp="1"/>
          </p:cNvSpPr>
          <p:nvPr/>
        </p:nvSpPr>
        <p:spPr>
          <a:xfrm xmlns:a="http://schemas.openxmlformats.org/drawingml/2006/main">
            <a:off x="6315075" y="2943225"/>
            <a:ext cx="523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1="http://schemas.openxmlformats.org/officeDocument/2006/relationships" action="ppaction://hlinksldjump" ns1:id="rIdBordereaux8"/>
              </a:rPr>
              <a:t>02 / Data and controls</a:t>
            </a:r>
          </a:p>
        </p:txBody>
      </p:sp>
      <p:sp>
        <p:nvSpPr>
          <p:cNvPr id="8" name="">
            <a:extLst xmlns:a="http://schemas.openxmlformats.org/drawingml/2006/main">
              <a:ext uri="{FF2B5EF4-FFF2-40B4-BE49-F238E27FC236}">
                <a16:creationId xmlns:a16="http://schemas.microsoft.com/office/drawing/2014/main" id="{98A8C19B-2905-4463-8206-74911AED275F}"/>
              </a:ext>
            </a:extLst>
          </p:cNvPr>
          <p:cNvSpPr>
            <a:spLocks xmlns:a="http://schemas.openxmlformats.org/drawingml/2006/main" noGrp="1"/>
          </p:cNvSpPr>
          <p:nvPr/>
        </p:nvSpPr>
        <p:spPr>
          <a:xfrm xmlns:a="http://schemas.openxmlformats.org/drawingml/2006/main">
            <a:off x="6315075" y="328612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7606F"/>
                </a:solidFill>
                <a:latin typeface="Liberation Sans"/>
                <a:ea typeface="Liberation Sans"/>
                <a:cs typeface="Liberation Sans"/>
              </a:defRPr>
            </a:pPr>
            <a:r>
              <a:rPr sz="1575" b="0">
                <a:solidFill>
                  <a:srgbClr val="47606F"/>
                </a:solidFill>
                <a:latin typeface="Liberation Sans"/>
                <a:ea typeface="Liberation Sans"/>
                <a:cs typeface="Liberation Sans"/>
              </a:rPr>
              <a:t>Intake, mapping and human review</a:t>
            </a:r>
          </a:p>
        </p:txBody>
      </p:sp>
      <p:sp>
        <p:nvSpPr>
          <p:cNvPr id="9" name="">
            <a:extLst xmlns:a="http://schemas.openxmlformats.org/drawingml/2006/main">
              <a:ext uri="{FF2B5EF4-FFF2-40B4-BE49-F238E27FC236}">
                <a16:creationId xmlns:a16="http://schemas.microsoft.com/office/drawing/2014/main" id="{2BC08D75-1257-4E06-AF00-EFFB767986CA}"/>
              </a:ext>
            </a:extLst>
          </p:cNvPr>
          <p:cNvSpPr>
            <a:spLocks xmlns:a="http://schemas.openxmlformats.org/drawingml/2006/main" noGrp="1"/>
          </p:cNvSpPr>
          <p:nvPr/>
        </p:nvSpPr>
        <p:spPr>
          <a:xfrm xmlns:a="http://schemas.openxmlformats.org/drawingml/2006/main">
            <a:off x="695325" y="3743325"/>
            <a:ext cx="523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2="http://schemas.openxmlformats.org/officeDocument/2006/relationships" action="ppaction://hlinksldjump" ns2:id="rIdBordereaux16"/>
              </a:rPr>
              <a:t>03 / Insurance economics</a:t>
            </a:r>
          </a:p>
        </p:txBody>
      </p:sp>
      <p:sp>
        <p:nvSpPr>
          <p:cNvPr id="10" name="">
            <a:extLst xmlns:a="http://schemas.openxmlformats.org/drawingml/2006/main">
              <a:ext uri="{FF2B5EF4-FFF2-40B4-BE49-F238E27FC236}">
                <a16:creationId xmlns:a16="http://schemas.microsoft.com/office/drawing/2014/main" id="{81156C8D-4277-4D8A-8B87-D4F37325ABC4}"/>
              </a:ext>
            </a:extLst>
          </p:cNvPr>
          <p:cNvSpPr>
            <a:spLocks xmlns:a="http://schemas.openxmlformats.org/drawingml/2006/main" noGrp="1"/>
          </p:cNvSpPr>
          <p:nvPr/>
        </p:nvSpPr>
        <p:spPr>
          <a:xfrm xmlns:a="http://schemas.openxmlformats.org/drawingml/2006/main">
            <a:off x="695325" y="408622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7606F"/>
                </a:solidFill>
                <a:latin typeface="Liberation Sans"/>
                <a:ea typeface="Liberation Sans"/>
                <a:cs typeface="Liberation Sans"/>
              </a:defRPr>
            </a:pPr>
            <a:r>
              <a:rPr sz="1575" b="0">
                <a:solidFill>
                  <a:srgbClr val="47606F"/>
                </a:solidFill>
                <a:latin typeface="Liberation Sans"/>
                <a:ea typeface="Liberation Sans"/>
                <a:cs typeface="Liberation Sans"/>
              </a:rPr>
              <a:t>Premium, claims and reinsurance</a:t>
            </a:r>
          </a:p>
        </p:txBody>
      </p:sp>
      <p:sp>
        <p:nvSpPr>
          <p:cNvPr id="11" name="">
            <a:extLst xmlns:a="http://schemas.openxmlformats.org/drawingml/2006/main">
              <a:ext uri="{FF2B5EF4-FFF2-40B4-BE49-F238E27FC236}">
                <a16:creationId xmlns:a16="http://schemas.microsoft.com/office/drawing/2014/main" id="{87367904-321F-426E-97A6-1AA755C9B278}"/>
              </a:ext>
            </a:extLst>
          </p:cNvPr>
          <p:cNvSpPr>
            <a:spLocks xmlns:a="http://schemas.openxmlformats.org/drawingml/2006/main" noGrp="1"/>
          </p:cNvSpPr>
          <p:nvPr/>
        </p:nvSpPr>
        <p:spPr>
          <a:xfrm xmlns:a="http://schemas.openxmlformats.org/drawingml/2006/main">
            <a:off x="6315075" y="3743325"/>
            <a:ext cx="523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3="http://schemas.openxmlformats.org/officeDocument/2006/relationships" action="ppaction://hlinksldjump" ns3:id="rIdBordereaux24"/>
              </a:rPr>
              <a:t>04 / Financial confidence</a:t>
            </a:r>
          </a:p>
        </p:txBody>
      </p:sp>
      <p:sp>
        <p:nvSpPr>
          <p:cNvPr id="12" name="">
            <a:extLst xmlns:a="http://schemas.openxmlformats.org/drawingml/2006/main">
              <a:ext uri="{FF2B5EF4-FFF2-40B4-BE49-F238E27FC236}">
                <a16:creationId xmlns:a16="http://schemas.microsoft.com/office/drawing/2014/main" id="{59D99A40-0E7E-46B5-BEEA-A0D533A5D9A1}"/>
              </a:ext>
            </a:extLst>
          </p:cNvPr>
          <p:cNvSpPr>
            <a:spLocks xmlns:a="http://schemas.openxmlformats.org/drawingml/2006/main" noGrp="1"/>
          </p:cNvSpPr>
          <p:nvPr/>
        </p:nvSpPr>
        <p:spPr>
          <a:xfrm xmlns:a="http://schemas.openxmlformats.org/drawingml/2006/main">
            <a:off x="6315075" y="408622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7606F"/>
                </a:solidFill>
                <a:latin typeface="Liberation Sans"/>
                <a:ea typeface="Liberation Sans"/>
                <a:cs typeface="Liberation Sans"/>
              </a:defRPr>
            </a:pPr>
            <a:r>
              <a:rPr sz="1575" b="0">
                <a:solidFill>
                  <a:srgbClr val="47606F"/>
                </a:solidFill>
                <a:latin typeface="Liberation Sans"/>
                <a:ea typeface="Liberation Sans"/>
                <a:cs typeface="Liberation Sans"/>
              </a:rPr>
              <a:t>Reconciliation, lineage and governance</a:t>
            </a:r>
          </a:p>
        </p:txBody>
      </p:sp>
      <p:sp>
        <p:nvSpPr>
          <p:cNvPr id="13" name="">
            <a:extLst xmlns:a="http://schemas.openxmlformats.org/drawingml/2006/main">
              <a:ext uri="{FF2B5EF4-FFF2-40B4-BE49-F238E27FC236}">
                <a16:creationId xmlns:a16="http://schemas.microsoft.com/office/drawing/2014/main" id="{1F62F0AD-43DC-400E-9360-497C34E3BD93}"/>
              </a:ext>
            </a:extLst>
          </p:cNvPr>
          <p:cNvSpPr>
            <a:spLocks xmlns:a="http://schemas.openxmlformats.org/drawingml/2006/main" noGrp="1"/>
          </p:cNvSpPr>
          <p:nvPr/>
        </p:nvSpPr>
        <p:spPr>
          <a:xfrm xmlns:a="http://schemas.openxmlformats.org/drawingml/2006/main">
            <a:off x="695325" y="4543425"/>
            <a:ext cx="523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4="http://schemas.openxmlformats.org/officeDocument/2006/relationships" action="ppaction://hlinksldjump" ns4:id="rIdBordereaux36"/>
              </a:rPr>
              <a:t>05 / Measurable value</a:t>
            </a:r>
          </a:p>
        </p:txBody>
      </p:sp>
      <p:sp>
        <p:nvSpPr>
          <p:cNvPr id="14" name="">
            <a:extLst xmlns:a="http://schemas.openxmlformats.org/drawingml/2006/main">
              <a:ext uri="{FF2B5EF4-FFF2-40B4-BE49-F238E27FC236}">
                <a16:creationId xmlns:a16="http://schemas.microsoft.com/office/drawing/2014/main" id="{7D08BA04-703B-487C-9552-71F2C37BB072}"/>
              </a:ext>
            </a:extLst>
          </p:cNvPr>
          <p:cNvSpPr>
            <a:spLocks xmlns:a="http://schemas.openxmlformats.org/drawingml/2006/main" noGrp="1"/>
          </p:cNvSpPr>
          <p:nvPr/>
        </p:nvSpPr>
        <p:spPr>
          <a:xfrm xmlns:a="http://schemas.openxmlformats.org/drawingml/2006/main">
            <a:off x="695325" y="488632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7606F"/>
                </a:solidFill>
                <a:latin typeface="Liberation Sans"/>
                <a:ea typeface="Liberation Sans"/>
                <a:cs typeface="Liberation Sans"/>
              </a:defRPr>
            </a:pPr>
            <a:r>
              <a:rPr sz="1575" b="0">
                <a:solidFill>
                  <a:srgbClr val="47606F"/>
                </a:solidFill>
                <a:latin typeface="Liberation Sans"/>
                <a:ea typeface="Liberation Sans"/>
                <a:cs typeface="Liberation Sans"/>
              </a:rPr>
              <a:t>Operational metrics and ROI</a:t>
            </a:r>
          </a:p>
        </p:txBody>
      </p:sp>
      <p:sp>
        <p:nvSpPr>
          <p:cNvPr id="15" name="">
            <a:extLst xmlns:a="http://schemas.openxmlformats.org/drawingml/2006/main">
              <a:ext uri="{FF2B5EF4-FFF2-40B4-BE49-F238E27FC236}">
                <a16:creationId xmlns:a16="http://schemas.microsoft.com/office/drawing/2014/main" id="{91E6C87A-4437-4A61-A1D1-E9BBA35AD477}"/>
              </a:ext>
            </a:extLst>
          </p:cNvPr>
          <p:cNvSpPr>
            <a:spLocks xmlns:a="http://schemas.openxmlformats.org/drawingml/2006/main" noGrp="1"/>
          </p:cNvSpPr>
          <p:nvPr/>
        </p:nvSpPr>
        <p:spPr>
          <a:xfrm xmlns:a="http://schemas.openxmlformats.org/drawingml/2006/main">
            <a:off x="6315075" y="4543425"/>
            <a:ext cx="523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5="http://schemas.openxmlformats.org/officeDocument/2006/relationships" action="ppaction://hlinksldjump" ns5:id="rIdBordereaux41"/>
              </a:rPr>
              <a:t>06 / Delivery</a:t>
            </a:r>
          </a:p>
        </p:txBody>
      </p:sp>
      <p:sp>
        <p:nvSpPr>
          <p:cNvPr id="16" name="">
            <a:extLst xmlns:a="http://schemas.openxmlformats.org/drawingml/2006/main">
              <a:ext uri="{FF2B5EF4-FFF2-40B4-BE49-F238E27FC236}">
                <a16:creationId xmlns:a16="http://schemas.microsoft.com/office/drawing/2014/main" id="{7D975830-EC01-48F6-A151-AA87BBAB412D}"/>
              </a:ext>
            </a:extLst>
          </p:cNvPr>
          <p:cNvSpPr>
            <a:spLocks xmlns:a="http://schemas.openxmlformats.org/drawingml/2006/main" noGrp="1"/>
          </p:cNvSpPr>
          <p:nvPr/>
        </p:nvSpPr>
        <p:spPr>
          <a:xfrm xmlns:a="http://schemas.openxmlformats.org/drawingml/2006/main">
            <a:off x="6315075" y="488632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7606F"/>
                </a:solidFill>
                <a:latin typeface="Liberation Sans"/>
                <a:ea typeface="Liberation Sans"/>
                <a:cs typeface="Liberation Sans"/>
              </a:defRPr>
            </a:pPr>
            <a:r>
              <a:rPr sz="1575" b="0">
                <a:solidFill>
                  <a:srgbClr val="47606F"/>
                </a:solidFill>
                <a:latin typeface="Liberation Sans"/>
                <a:ea typeface="Liberation Sans"/>
                <a:cs typeface="Liberation Sans"/>
              </a:rPr>
              <a:t>Ownership, MVP and acceptance</a:t>
            </a:r>
          </a:p>
        </p:txBody>
      </p:sp>
      <p:sp>
        <p:nvSpPr>
          <p:cNvPr id="17" name="">
            <a:extLst xmlns:a="http://schemas.openxmlformats.org/drawingml/2006/main">
              <a:ext uri="{FF2B5EF4-FFF2-40B4-BE49-F238E27FC236}">
                <a16:creationId xmlns:a16="http://schemas.microsoft.com/office/drawing/2014/main" id="{68E65A7E-5AF1-4E54-A93A-BED7B04FA353}"/>
              </a:ext>
            </a:extLst>
          </p:cNvPr>
          <p:cNvSpPr>
            <a:spLocks xmlns:a="http://schemas.openxmlformats.org/drawingml/2006/main" noGrp="1"/>
          </p:cNvSpPr>
          <p:nvPr/>
        </p:nvSpPr>
        <p:spPr>
          <a:xfrm xmlns:a="http://schemas.openxmlformats.org/drawingml/2006/main">
            <a:off x="695325" y="5343525"/>
            <a:ext cx="523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6="http://schemas.openxmlformats.org/officeDocument/2006/relationships" action="ppaction://hlinksldjump" ns6:id="rIdBordereaux48"/>
              </a:rPr>
              <a:t>07 / London market in practice</a:t>
            </a:r>
          </a:p>
        </p:txBody>
      </p:sp>
      <p:sp>
        <p:nvSpPr>
          <p:cNvPr id="18" name="">
            <a:extLst xmlns:a="http://schemas.openxmlformats.org/drawingml/2006/main">
              <a:ext uri="{FF2B5EF4-FFF2-40B4-BE49-F238E27FC236}">
                <a16:creationId xmlns:a16="http://schemas.microsoft.com/office/drawing/2014/main" id="{10DBD431-CAEB-46F9-98A4-93ADB958141D}"/>
              </a:ext>
            </a:extLst>
          </p:cNvPr>
          <p:cNvSpPr>
            <a:spLocks xmlns:a="http://schemas.openxmlformats.org/drawingml/2006/main" noGrp="1"/>
          </p:cNvSpPr>
          <p:nvPr/>
        </p:nvSpPr>
        <p:spPr>
          <a:xfrm xmlns:a="http://schemas.openxmlformats.org/drawingml/2006/main">
            <a:off x="695325" y="568642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7606F"/>
                </a:solidFill>
                <a:latin typeface="Liberation Sans"/>
                <a:ea typeface="Liberation Sans"/>
                <a:cs typeface="Liberation Sans"/>
              </a:defRPr>
            </a:pPr>
            <a:r>
              <a:rPr sz="1575" b="0">
                <a:solidFill>
                  <a:srgbClr val="47606F"/>
                </a:solidFill>
                <a:latin typeface="Liberation Sans"/>
                <a:ea typeface="Liberation Sans"/>
                <a:cs typeface="Liberation Sans"/>
              </a:rPr>
              <a:t>Lloyd’s, company market and binder scenarios</a:t>
            </a:r>
          </a:p>
        </p:txBody>
      </p:sp>
      <p:sp>
        <p:nvSpPr>
          <p:cNvPr id="19" name="">
            <a:extLst xmlns:a="http://schemas.openxmlformats.org/drawingml/2006/main">
              <a:ext uri="{FF2B5EF4-FFF2-40B4-BE49-F238E27FC236}">
                <a16:creationId xmlns:a16="http://schemas.microsoft.com/office/drawing/2014/main" id="{6A611BF9-19FE-4982-93C3-DF72DC97DFC9}"/>
              </a:ext>
            </a:extLst>
          </p:cNvPr>
          <p:cNvSpPr>
            <a:spLocks xmlns:a="http://schemas.openxmlformats.org/drawingml/2006/main" noGrp="1"/>
          </p:cNvSpPr>
          <p:nvPr/>
        </p:nvSpPr>
        <p:spPr>
          <a:xfrm xmlns:a="http://schemas.openxmlformats.org/drawingml/2006/main">
            <a:off x="6315075" y="5343525"/>
            <a:ext cx="523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7="http://schemas.openxmlformats.org/officeDocument/2006/relationships" action="ppaction://hlinksldjump" ns7:id="rIdBordereaux56"/>
              </a:rPr>
              <a:t>08 / References and partnership</a:t>
            </a:r>
          </a:p>
        </p:txBody>
      </p:sp>
      <p:sp>
        <p:nvSpPr>
          <p:cNvPr id="20" name="">
            <a:extLst xmlns:a="http://schemas.openxmlformats.org/drawingml/2006/main">
              <a:ext uri="{FF2B5EF4-FFF2-40B4-BE49-F238E27FC236}">
                <a16:creationId xmlns:a16="http://schemas.microsoft.com/office/drawing/2014/main" id="{F865E347-89F3-4520-9DE1-3DC284039CDB}"/>
              </a:ext>
            </a:extLst>
          </p:cNvPr>
          <p:cNvSpPr>
            <a:spLocks xmlns:a="http://schemas.openxmlformats.org/drawingml/2006/main" noGrp="1"/>
          </p:cNvSpPr>
          <p:nvPr/>
        </p:nvSpPr>
        <p:spPr>
          <a:xfrm xmlns:a="http://schemas.openxmlformats.org/drawingml/2006/main">
            <a:off x="6315075" y="568642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7606F"/>
                </a:solidFill>
                <a:latin typeface="Liberation Sans"/>
                <a:ea typeface="Liberation Sans"/>
                <a:cs typeface="Liberation Sans"/>
              </a:defRPr>
            </a:pPr>
            <a:r>
              <a:rPr sz="1575" b="0">
                <a:solidFill>
                  <a:srgbClr val="47606F"/>
                </a:solidFill>
                <a:latin typeface="Liberation Sans"/>
                <a:ea typeface="Liberation Sans"/>
                <a:cs typeface="Liberation Sans"/>
              </a:rPr>
              <a:t>Sources, delivery support and next steps</a:t>
            </a:r>
          </a:p>
        </p:txBody>
      </p:sp>
      <p:sp>
        <p:nvSpPr>
          <p:cNvPr id="21" name="">
            <a:extLst xmlns:a="http://schemas.openxmlformats.org/drawingml/2006/main">
              <a:ext uri="{FF2B5EF4-FFF2-40B4-BE49-F238E27FC236}">
                <a16:creationId xmlns:a16="http://schemas.microsoft.com/office/drawing/2014/main" id="{8E305AE5-DEC6-4E24-A11B-DDAD402E4977}"/>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58 slides. London market edition. Charts and financial examples use illustrative data.</a:t>
            </a:r>
          </a:p>
        </p:txBody>
      </p:sp>
      <p:sp>
        <p:nvSpPr>
          <p:cNvPr id="22" name="">
            <a:extLst xmlns:a="http://schemas.openxmlformats.org/drawingml/2006/main">
              <a:ext uri="{FF2B5EF4-FFF2-40B4-BE49-F238E27FC236}">
                <a16:creationId xmlns:a16="http://schemas.microsoft.com/office/drawing/2014/main" id="{8D52FBA6-D5B5-4AAD-82F5-57A30CF45EA4}"/>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3" name="">
            <a:extLst xmlns:a="http://schemas.openxmlformats.org/drawingml/2006/main">
              <a:ext uri="{FF2B5EF4-FFF2-40B4-BE49-F238E27FC236}">
                <a16:creationId xmlns:a16="http://schemas.microsoft.com/office/drawing/2014/main" id="{0FB1041A-0A5C-4B93-8AD6-8C52127588E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58</a:t>
            </a:r>
          </a:p>
        </p:txBody>
      </p:sp>
    </p:spTree>
    <p:extLst>
      <p:ext uri="{BB962C8B-B14F-4D97-AF65-F5344CB8AC3E}">
        <p14:creationId xmlns:p14="http://schemas.microsoft.com/office/powerpoint/2010/main" val="1040069254"/>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779dd5f2b234dd1"/>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8F1471-4F62-4A2A-BC95-414D2E74E2BF}"/>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foundation and the delivery scope</a:t>
            </a:r>
          </a:p>
        </p:txBody>
      </p:sp>
      <p:sp>
        <p:nvSpPr>
          <p:cNvPr id="3" name="">
            <a:extLst xmlns:a="http://schemas.openxmlformats.org/drawingml/2006/main">
              <a:ext uri="{FF2B5EF4-FFF2-40B4-BE49-F238E27FC236}">
                <a16:creationId xmlns:a16="http://schemas.microsoft.com/office/drawing/2014/main" id="{6C972777-7D16-456A-9212-14E3DD4841A8}"/>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6BE3F7D-2B33-4A4D-B906-F18B5514A043}"/>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AegisNow supplies the core; Genellipse configures the London market operating model.</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3238500"/>
                <a:gridCol w="7620000"/>
              </a:tblGrid>
              <a:tr h="607695">
                <a:tc>
                  <a:txBody>
                    <a:bodyPr>
                      <a:noAutofit/>
                    </a:bodyPr>
                    <a:lstStyle/>
                    <a:p>
                      <a:pPr algn="l"/>
                      <a:r>
                        <a:rPr sz="1650" b="1">
                          <a:solidFill>
                            <a:srgbClr val="FFFFFF"/>
                          </a:solidFill>
                          <a:latin typeface="Liberation Sans"/>
                          <a:ea typeface="Liberation Sans"/>
                          <a:cs typeface="Liberation Sans"/>
                        </a:rPr>
                        <a:t>Scope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What this presentation covers</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Published product foundation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Ledger-based reporting, report states and CSV output</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Configuration and validation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Contract rules, reporting periods and approval responsibilities</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Proposed implementation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Source onboarding, mapping, exception operations and integrations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Extended evaluation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Market endpoints, actuarial feeds and advanced AI assistance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187B526D-BC25-4E9F-A395-7047B345B5FE}"/>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CD69E2D-3EF9-4958-879A-5F31CB6C1B00}"/>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Published capabilities are product-described. Demonstration and acceptance remain necessary.</a:t>
            </a:r>
          </a:p>
        </p:txBody>
      </p:sp>
      <p:sp>
        <p:nvSpPr>
          <p:cNvPr id="8" name="">
            <a:extLst xmlns:a="http://schemas.openxmlformats.org/drawingml/2006/main">
              <a:ext uri="{FF2B5EF4-FFF2-40B4-BE49-F238E27FC236}">
                <a16:creationId xmlns:a16="http://schemas.microsoft.com/office/drawing/2014/main" id="{9550D9B6-AFEF-4DF0-B9A4-849E56FEEA2E}"/>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0054A23-326C-40C3-8221-12F9EDDE887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23A45408-DBA5-47D8-AFBF-9CA93DC1D6D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58</a:t>
            </a:r>
          </a:p>
        </p:txBody>
      </p:sp>
    </p:spTree>
    <p:extLst>
      <p:ext uri="{BB962C8B-B14F-4D97-AF65-F5344CB8AC3E}">
        <p14:creationId xmlns:p14="http://schemas.microsoft.com/office/powerpoint/2010/main" val="442303339"/>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0a22be86781438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56271A7-85A2-412F-B7E8-492C102458E8}"/>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London delegated authority operating model</a:t>
            </a:r>
          </a:p>
        </p:txBody>
      </p:sp>
      <p:sp>
        <p:nvSpPr>
          <p:cNvPr id="3" name="">
            <a:extLst xmlns:a="http://schemas.openxmlformats.org/drawingml/2006/main">
              <a:ext uri="{FF2B5EF4-FFF2-40B4-BE49-F238E27FC236}">
                <a16:creationId xmlns:a16="http://schemas.microsoft.com/office/drawing/2014/main" id="{6139545B-A26A-422D-BB18-3CE8A19AFE9A}"/>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B7FDC1F-5200-4C2D-8FCB-361301383A97}"/>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Agree reporting responsibilities across the placement and servicing chain.</a:t>
            </a:r>
          </a:p>
        </p:txBody>
      </p:sp>
      <p:sp>
        <p:nvSpPr>
          <p:cNvPr id="5" name="">
            <a:extLst xmlns:a="http://schemas.openxmlformats.org/drawingml/2006/main">
              <a:ext uri="{FF2B5EF4-FFF2-40B4-BE49-F238E27FC236}">
                <a16:creationId xmlns:a16="http://schemas.microsoft.com/office/drawing/2014/main" id="{C84E11BC-CDD9-4309-97E3-DDBAFD89D2FE}"/>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F97A68FD-F78F-4138-A993-98D0A0F666E0}"/>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6575CDD0-B512-42D3-AB0F-3AE2831516AE}"/>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Coverholder / DCA</a:t>
            </a:r>
          </a:p>
        </p:txBody>
      </p:sp>
      <p:sp>
        <p:nvSpPr>
          <p:cNvPr id="8" name="">
            <a:extLst xmlns:a="http://schemas.openxmlformats.org/drawingml/2006/main">
              <a:ext uri="{FF2B5EF4-FFF2-40B4-BE49-F238E27FC236}">
                <a16:creationId xmlns:a16="http://schemas.microsoft.com/office/drawing/2014/main" id="{D4940B32-0870-4D35-97C2-B49146E201E7}"/>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Reports risks, premiums or claims</a:t>
            </a:r>
          </a:p>
        </p:txBody>
      </p:sp>
      <p:sp>
        <p:nvSpPr>
          <p:cNvPr id="9" name="">
            <a:extLst xmlns:a="http://schemas.openxmlformats.org/drawingml/2006/main">
              <a:ext uri="{FF2B5EF4-FFF2-40B4-BE49-F238E27FC236}">
                <a16:creationId xmlns:a16="http://schemas.microsoft.com/office/drawing/2014/main" id="{614CBAC1-403A-4DE4-BC45-10FB92698216}"/>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7D84E07A-00F4-4DC5-8236-2FE43848EC22}"/>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4D23536B-4FC0-4A8F-91A0-920C36DD543A}"/>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London broker</a:t>
            </a:r>
          </a:p>
        </p:txBody>
      </p:sp>
      <p:sp>
        <p:nvSpPr>
          <p:cNvPr id="12" name="">
            <a:extLst xmlns:a="http://schemas.openxmlformats.org/drawingml/2006/main">
              <a:ext uri="{FF2B5EF4-FFF2-40B4-BE49-F238E27FC236}">
                <a16:creationId xmlns:a16="http://schemas.microsoft.com/office/drawing/2014/main" id="{E1F36398-D6B6-4B94-AB5C-C6E756A7E9BA}"/>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Coordinates the agreed submission</a:t>
            </a:r>
          </a:p>
        </p:txBody>
      </p:sp>
      <p:sp>
        <p:nvSpPr>
          <p:cNvPr id="13" name="">
            <a:extLst xmlns:a="http://schemas.openxmlformats.org/drawingml/2006/main">
              <a:ext uri="{FF2B5EF4-FFF2-40B4-BE49-F238E27FC236}">
                <a16:creationId xmlns:a16="http://schemas.microsoft.com/office/drawing/2014/main" id="{994F9AF6-E7C9-4F95-B53D-87B199B3DD73}"/>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0AF51778-C2F5-4536-93FA-EF5E2C747852}"/>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B8D145D3-A1C1-4DF1-9588-118771CA320B}"/>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Managing agent</a:t>
            </a:r>
          </a:p>
        </p:txBody>
      </p:sp>
      <p:sp>
        <p:nvSpPr>
          <p:cNvPr id="16" name="">
            <a:extLst xmlns:a="http://schemas.openxmlformats.org/drawingml/2006/main">
              <a:ext uri="{FF2B5EF4-FFF2-40B4-BE49-F238E27FC236}">
                <a16:creationId xmlns:a16="http://schemas.microsoft.com/office/drawing/2014/main" id="{08639229-F647-4B3A-90CD-38E3991534F9}"/>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Reviews for the syndicate</a:t>
            </a:r>
          </a:p>
        </p:txBody>
      </p:sp>
      <p:sp>
        <p:nvSpPr>
          <p:cNvPr id="17" name="">
            <a:extLst xmlns:a="http://schemas.openxmlformats.org/drawingml/2006/main">
              <a:ext uri="{FF2B5EF4-FFF2-40B4-BE49-F238E27FC236}">
                <a16:creationId xmlns:a16="http://schemas.microsoft.com/office/drawing/2014/main" id="{08BB35DA-82D2-4E19-B0BC-C070142EA533}"/>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3AABE934-10E0-4213-AC15-BF88D8E1A19D}"/>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E243B483-D868-4D13-AB80-97766281D596}"/>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Finance / reinsurer</a:t>
            </a:r>
          </a:p>
        </p:txBody>
      </p:sp>
      <p:sp>
        <p:nvSpPr>
          <p:cNvPr id="20" name="">
            <a:extLst xmlns:a="http://schemas.openxmlformats.org/drawingml/2006/main">
              <a:ext uri="{FF2B5EF4-FFF2-40B4-BE49-F238E27FC236}">
                <a16:creationId xmlns:a16="http://schemas.microsoft.com/office/drawing/2014/main" id="{B5655B70-236A-4908-A695-A0FF44561FEF}"/>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Reconciles balances and recoveries</a:t>
            </a:r>
          </a:p>
        </p:txBody>
      </p:sp>
      <p:sp>
        <p:nvSpPr>
          <p:cNvPr id="24" name="">
            <a:extLst xmlns:a="http://schemas.openxmlformats.org/drawingml/2006/main">
              <a:ext uri="{FF2B5EF4-FFF2-40B4-BE49-F238E27FC236}">
                <a16:creationId xmlns:a16="http://schemas.microsoft.com/office/drawing/2014/main" id="{74F731D4-059B-49ED-B68C-662D2DA094F0}"/>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Company-market insurers use their own agreed governance. Lloyd’s requirements are not universal.</a:t>
            </a:r>
          </a:p>
        </p:txBody>
      </p:sp>
      <p:sp>
        <p:nvSpPr>
          <p:cNvPr id="25" name="">
            <a:extLst xmlns:a="http://schemas.openxmlformats.org/drawingml/2006/main">
              <a:ext uri="{FF2B5EF4-FFF2-40B4-BE49-F238E27FC236}">
                <a16:creationId xmlns:a16="http://schemas.microsoft.com/office/drawing/2014/main" id="{B1A4D55F-BC8D-4CC5-A389-3031080BA1DE}"/>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26" name="">
            <a:extLst xmlns:a="http://schemas.openxmlformats.org/drawingml/2006/main">
              <a:ext uri="{FF2B5EF4-FFF2-40B4-BE49-F238E27FC236}">
                <a16:creationId xmlns:a16="http://schemas.microsoft.com/office/drawing/2014/main" id="{FD6919D1-7597-4D99-8B0C-30983029679F}"/>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B8F547B5-67A8-4B68-87E5-0439DF966B2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B441F8DA-D324-413C-ACA6-A69A05E2901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58</a:t>
            </a:r>
          </a:p>
        </p:txBody>
      </p:sp>
    </p:spTree>
    <p:extLst>
      <p:ext uri="{BB962C8B-B14F-4D97-AF65-F5344CB8AC3E}">
        <p14:creationId xmlns:p14="http://schemas.microsoft.com/office/powerpoint/2010/main" val="1359164908"/>
      </p:ext>
    </p:extLst>
  </p:cSld>
</p:sld>
</file>

<file path=ppt/slides/slide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e3522fc85f14be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5962557-755C-4910-832A-286CE6B2ECFE}"/>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Risk, premium and claims bordereaux</a:t>
            </a:r>
          </a:p>
        </p:txBody>
      </p:sp>
      <p:sp>
        <p:nvSpPr>
          <p:cNvPr id="3" name="">
            <a:extLst xmlns:a="http://schemas.openxmlformats.org/drawingml/2006/main">
              <a:ext uri="{FF2B5EF4-FFF2-40B4-BE49-F238E27FC236}">
                <a16:creationId xmlns:a16="http://schemas.microsoft.com/office/drawing/2014/main" id="{ECF95FA9-5D03-4438-A144-6465E4939905}"/>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D5A1745-9F11-4612-9513-9F0D6CB6042E}"/>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Separate reporting purposes need consistent identifiers.</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1714500"/>
                <a:gridCol w="4048125"/>
                <a:gridCol w="5095875"/>
              </a:tblGrid>
              <a:tr h="759619">
                <a:tc>
                  <a:txBody>
                    <a:bodyPr>
                      <a:noAutofit/>
                    </a:bodyPr>
                    <a:lstStyle/>
                    <a:p>
                      <a:pPr algn="l"/>
                      <a:r>
                        <a:rPr sz="1650" b="1">
                          <a:solidFill>
                            <a:srgbClr val="FFFFFF"/>
                          </a:solidFill>
                          <a:latin typeface="Liberation Sans"/>
                          <a:ea typeface="Liberation Sans"/>
                          <a:cs typeface="Liberation Sans"/>
                        </a:rPr>
                        <a:t>Report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Business question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Typical information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759619">
                <a:tc>
                  <a:txBody>
                    <a:bodyPr>
                      <a:noAutofit/>
                    </a:bodyPr>
                    <a:lstStyle/>
                    <a:p>
                      <a:pPr algn="l"/>
                      <a:r>
                        <a:rPr sz="1650" b="1">
                          <a:solidFill>
                            <a:srgbClr val="102C43"/>
                          </a:solidFill>
                          <a:latin typeface="Liberation Sans"/>
                          <a:ea typeface="Liberation Sans"/>
                          <a:cs typeface="Liberation Sans"/>
                        </a:rPr>
                        <a:t>Risk</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What exposure have we accepted?</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Policy, period, territory, limits, share</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759619">
                <a:tc>
                  <a:txBody>
                    <a:bodyPr>
                      <a:noAutofit/>
                    </a:bodyPr>
                    <a:lstStyle/>
                    <a:p>
                      <a:pPr algn="l"/>
                      <a:r>
                        <a:rPr sz="1650" b="1">
                          <a:solidFill>
                            <a:srgbClr val="102C43"/>
                          </a:solidFill>
                          <a:latin typeface="Liberation Sans"/>
                          <a:ea typeface="Liberation Sans"/>
                          <a:cs typeface="Liberation Sans"/>
                        </a:rPr>
                        <a:t>Premium</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What premium and deductions are due?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Transactions, commission, tax, currency</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759619">
                <a:tc>
                  <a:txBody>
                    <a:bodyPr>
                      <a:noAutofit/>
                    </a:bodyPr>
                    <a:lstStyle/>
                    <a:p>
                      <a:pPr algn="l"/>
                      <a:r>
                        <a:rPr sz="1650" b="1">
                          <a:solidFill>
                            <a:srgbClr val="102C43"/>
                          </a:solidFill>
                          <a:latin typeface="Liberation Sans"/>
                          <a:ea typeface="Liberation Sans"/>
                          <a:cs typeface="Liberation Sans"/>
                        </a:rPr>
                        <a:t>Claims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What losses and recoveries changed?</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Claim reference, paid, reserve, status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E0B6DE26-E15B-4685-AB59-1B0E6F6B7BBE}"/>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482B3EA-35CD-4D58-8278-F4182DC6363E}"/>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8" name="">
            <a:extLst xmlns:a="http://schemas.openxmlformats.org/drawingml/2006/main">
              <a:ext uri="{FF2B5EF4-FFF2-40B4-BE49-F238E27FC236}">
                <a16:creationId xmlns:a16="http://schemas.microsoft.com/office/drawing/2014/main" id="{BFC6F8C4-7493-40CC-87B2-07CAEF429334}"/>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08E780BB-D692-4EB9-9FAE-324261569BE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69B8EC2C-3850-4BAC-A941-63A7800FFF1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06 / 58</a:t>
            </a:r>
          </a:p>
        </p:txBody>
      </p:sp>
    </p:spTree>
    <p:extLst>
      <p:ext uri="{BB962C8B-B14F-4D97-AF65-F5344CB8AC3E}">
        <p14:creationId xmlns:p14="http://schemas.microsoft.com/office/powerpoint/2010/main" val="135730566"/>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8" name=""/>
          <p:cNvCxnSpPr>
            <a:stCxn xmlns:a="http://schemas.openxmlformats.org/drawingml/2006/main" id="11" idx="2"/>
            <a:endCxn xmlns:a="http://schemas.openxmlformats.org/drawingml/2006/main" id="13" idx="0"/>
          </p:cNvCxnSpPr>
          <p:nvPr/>
        </p:nvCxnSpPr>
        <p:spPr>
          <a:xfrm xmlns:a="http://schemas.openxmlformats.org/drawingml/2006/main">
            <a:off x="9934575" y="4791075"/>
            <a:ext cx="0" cy="428625"/>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29" name=""/>
          <p:cNvCxnSpPr>
            <a:stCxn xmlns:a="http://schemas.openxmlformats.org/drawingml/2006/main" id="7" idx="3"/>
            <a:endCxn xmlns:a="http://schemas.openxmlformats.org/drawingml/2006/main" id="13" idx="1"/>
          </p:cNvCxnSpPr>
          <p:nvPr/>
        </p:nvCxnSpPr>
        <p:spPr>
          <a:xfrm xmlns:a="http://schemas.openxmlformats.org/drawingml/2006/main">
            <a:off x="5762625" y="4114800"/>
            <a:ext cx="3076575" cy="1485900"/>
          </a:xfrm>
          <a:prstGeom xmlns:a="http://schemas.openxmlformats.org/drawingml/2006/main" prst="bentConnector5">
            <a:avLst>
              <a:gd name="adj1" fmla="val 7430"/>
              <a:gd name="adj2" fmla="val 32051"/>
              <a:gd name="adj3" fmla="val 50000"/>
            </a:avLst>
          </a:prstGeom>
          <a:ln xmlns:a="http://schemas.openxmlformats.org/drawingml/2006/main" w="19050">
            <a:solidFill>
              <a:srgbClr val="127D85"/>
            </a:solidFill>
            <a:tailEnd type="arrow" w="med" len="med"/>
          </a:ln>
        </p:spPr>
      </p:cxnSp>
      <p:cxnSp>
        <p:nvCxnSpPr>
          <p:cNvPr id="30" name=""/>
          <p:cNvCxnSpPr>
            <a:stCxn xmlns:a="http://schemas.openxmlformats.org/drawingml/2006/main" id="7" idx="3"/>
            <a:endCxn xmlns:a="http://schemas.openxmlformats.org/drawingml/2006/main" id="11" idx="1"/>
          </p:cNvCxnSpPr>
          <p:nvPr/>
        </p:nvCxnSpPr>
        <p:spPr>
          <a:xfrm xmlns:a="http://schemas.openxmlformats.org/drawingml/2006/main">
            <a:off x="5762625" y="4029075"/>
            <a:ext cx="3076575" cy="381000"/>
          </a:xfrm>
          <a:prstGeom xmlns:a="http://schemas.openxmlformats.org/drawingml/2006/main" prst="bentConnector4">
            <a:avLst/>
          </a:prstGeom>
          <a:ln xmlns:a="http://schemas.openxmlformats.org/drawingml/2006/main" w="19050">
            <a:solidFill>
              <a:srgbClr val="127D85"/>
            </a:solidFill>
            <a:headEnd type="arrow" w="med" len="med"/>
            <a:tailEnd type="arrow" w="med" len="med"/>
          </a:ln>
        </p:spPr>
      </p:cxnSp>
      <p:cxnSp>
        <p:nvCxnSpPr>
          <p:cNvPr id="31" name=""/>
          <p:cNvCxnSpPr>
            <a:stCxn xmlns:a="http://schemas.openxmlformats.org/drawingml/2006/main" id="7" idx="3"/>
            <a:endCxn xmlns:a="http://schemas.openxmlformats.org/drawingml/2006/main" id="9" idx="1"/>
          </p:cNvCxnSpPr>
          <p:nvPr/>
        </p:nvCxnSpPr>
        <p:spPr>
          <a:xfrm xmlns:a="http://schemas.openxmlformats.org/drawingml/2006/main" flipV="1">
            <a:off x="5762625" y="3324225"/>
            <a:ext cx="3076575" cy="790575"/>
          </a:xfrm>
          <a:prstGeom xmlns:a="http://schemas.openxmlformats.org/drawingml/2006/main" prst="bentConnector5">
            <a:avLst>
              <a:gd name="adj1" fmla="val 7430"/>
              <a:gd name="adj2" fmla="val 86747"/>
              <a:gd name="adj3" fmla="val 92570"/>
            </a:avLst>
          </a:prstGeom>
          <a:ln xmlns:a="http://schemas.openxmlformats.org/drawingml/2006/main" w="19050">
            <a:solidFill>
              <a:srgbClr val="127D85"/>
            </a:solidFill>
            <a:tailEnd type="arrow" w="med" len="med"/>
          </a:ln>
        </p:spPr>
      </p:cxnSp>
      <p:cxnSp>
        <p:nvCxnSpPr>
          <p:cNvPr id="32" name=""/>
          <p:cNvCxnSpPr>
            <a:stCxn xmlns:a="http://schemas.openxmlformats.org/drawingml/2006/main" id="5" idx="3"/>
            <a:endCxn xmlns:a="http://schemas.openxmlformats.org/drawingml/2006/main" id="7" idx="1"/>
          </p:cNvCxnSpPr>
          <p:nvPr/>
        </p:nvCxnSpPr>
        <p:spPr>
          <a:xfrm xmlns:a="http://schemas.openxmlformats.org/drawingml/2006/main">
            <a:off x="2505075" y="4114800"/>
            <a:ext cx="9715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3b87783bed72499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F68F155-92FB-4B44-BD4C-B271043C094D}"/>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governed report lifecycle</a:t>
            </a:r>
          </a:p>
        </p:txBody>
      </p:sp>
      <p:sp>
        <p:nvSpPr>
          <p:cNvPr id="3" name="">
            <a:extLst xmlns:a="http://schemas.openxmlformats.org/drawingml/2006/main">
              <a:ext uri="{FF2B5EF4-FFF2-40B4-BE49-F238E27FC236}">
                <a16:creationId xmlns:a16="http://schemas.microsoft.com/office/drawing/2014/main" id="{521CA4C1-3B86-4719-9CD8-41D456E0F2C1}"/>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87BF5D1-509B-4D93-87AE-253745778288}"/>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AegisNow records the report state and the reason for a query.</a:t>
            </a:r>
          </a:p>
        </p:txBody>
      </p:sp>
      <p:sp>
        <p:nvSpPr>
          <p:cNvPr id="5" name="">
            <a:extLst xmlns:a="http://schemas.openxmlformats.org/drawingml/2006/main">
              <a:ext uri="{FF2B5EF4-FFF2-40B4-BE49-F238E27FC236}">
                <a16:creationId xmlns:a16="http://schemas.microsoft.com/office/drawing/2014/main" id="{881E947C-745F-4835-8538-DEAD8526720C}"/>
              </a:ext>
            </a:extLst>
          </p:cNvPr>
          <p:cNvSpPr>
            <a:spLocks xmlns:a="http://schemas.openxmlformats.org/drawingml/2006/main" noGrp="1"/>
          </p:cNvSpPr>
          <p:nvPr/>
        </p:nvSpPr>
        <p:spPr>
          <a:xfrm xmlns:a="http://schemas.openxmlformats.org/drawingml/2006/main">
            <a:off x="695325" y="3733800"/>
            <a:ext cx="1809750" cy="762000"/>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6B56FAAE-8A2E-485D-BDC4-D63565AF644C}"/>
              </a:ext>
            </a:extLst>
          </p:cNvPr>
          <p:cNvSpPr>
            <a:spLocks xmlns:a="http://schemas.openxmlformats.org/drawingml/2006/main" noGrp="1"/>
          </p:cNvSpPr>
          <p:nvPr/>
        </p:nvSpPr>
        <p:spPr>
          <a:xfrm xmlns:a="http://schemas.openxmlformats.org/drawingml/2006/main">
            <a:off x="857250" y="3962400"/>
            <a:ext cx="14859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Draft</a:t>
            </a:r>
          </a:p>
        </p:txBody>
      </p:sp>
      <p:sp>
        <p:nvSpPr>
          <p:cNvPr id="7" name="">
            <a:extLst xmlns:a="http://schemas.openxmlformats.org/drawingml/2006/main">
              <a:ext uri="{FF2B5EF4-FFF2-40B4-BE49-F238E27FC236}">
                <a16:creationId xmlns:a16="http://schemas.microsoft.com/office/drawing/2014/main" id="{832A417D-814C-4AB1-A583-3EE4EC15EFD5}"/>
              </a:ext>
            </a:extLst>
          </p:cNvPr>
          <p:cNvSpPr>
            <a:spLocks xmlns:a="http://schemas.openxmlformats.org/drawingml/2006/main" noGrp="1"/>
          </p:cNvSpPr>
          <p:nvPr/>
        </p:nvSpPr>
        <p:spPr>
          <a:xfrm xmlns:a="http://schemas.openxmlformats.org/drawingml/2006/main">
            <a:off x="3476625" y="3733800"/>
            <a:ext cx="2286000" cy="762000"/>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8" name="">
            <a:extLst xmlns:a="http://schemas.openxmlformats.org/drawingml/2006/main">
              <a:ext uri="{FF2B5EF4-FFF2-40B4-BE49-F238E27FC236}">
                <a16:creationId xmlns:a16="http://schemas.microsoft.com/office/drawing/2014/main" id="{B6CF1B8F-7DA4-4C6E-A483-6ED8A5318765}"/>
              </a:ext>
            </a:extLst>
          </p:cNvPr>
          <p:cNvSpPr>
            <a:spLocks xmlns:a="http://schemas.openxmlformats.org/drawingml/2006/main" noGrp="1"/>
          </p:cNvSpPr>
          <p:nvPr/>
        </p:nvSpPr>
        <p:spPr>
          <a:xfrm xmlns:a="http://schemas.openxmlformats.org/drawingml/2006/main">
            <a:off x="3638550" y="3962400"/>
            <a:ext cx="19621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Submitted</a:t>
            </a:r>
          </a:p>
        </p:txBody>
      </p:sp>
      <p:sp>
        <p:nvSpPr>
          <p:cNvPr id="9" name="">
            <a:extLst xmlns:a="http://schemas.openxmlformats.org/drawingml/2006/main">
              <a:ext uri="{FF2B5EF4-FFF2-40B4-BE49-F238E27FC236}">
                <a16:creationId xmlns:a16="http://schemas.microsoft.com/office/drawing/2014/main" id="{0F527C7F-4ADB-44BD-99BB-1F95A5664045}"/>
              </a:ext>
            </a:extLst>
          </p:cNvPr>
          <p:cNvSpPr>
            <a:spLocks xmlns:a="http://schemas.openxmlformats.org/drawingml/2006/main" noGrp="1"/>
          </p:cNvSpPr>
          <p:nvPr/>
        </p:nvSpPr>
        <p:spPr>
          <a:xfrm xmlns:a="http://schemas.openxmlformats.org/drawingml/2006/main">
            <a:off x="8839200" y="2943225"/>
            <a:ext cx="2190750" cy="762000"/>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241E53A5-614A-4DCB-97EF-6FD0CE7DD42E}"/>
              </a:ext>
            </a:extLst>
          </p:cNvPr>
          <p:cNvSpPr>
            <a:spLocks xmlns:a="http://schemas.openxmlformats.org/drawingml/2006/main" noGrp="1"/>
          </p:cNvSpPr>
          <p:nvPr/>
        </p:nvSpPr>
        <p:spPr>
          <a:xfrm xmlns:a="http://schemas.openxmlformats.org/drawingml/2006/main">
            <a:off x="9001125" y="3171825"/>
            <a:ext cx="18669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Accepted</a:t>
            </a:r>
          </a:p>
        </p:txBody>
      </p:sp>
      <p:sp>
        <p:nvSpPr>
          <p:cNvPr id="11" name="">
            <a:extLst xmlns:a="http://schemas.openxmlformats.org/drawingml/2006/main">
              <a:ext uri="{FF2B5EF4-FFF2-40B4-BE49-F238E27FC236}">
                <a16:creationId xmlns:a16="http://schemas.microsoft.com/office/drawing/2014/main" id="{44AED7E0-C0A4-4C4A-AA41-134FCD2AE43C}"/>
              </a:ext>
            </a:extLst>
          </p:cNvPr>
          <p:cNvSpPr>
            <a:spLocks xmlns:a="http://schemas.openxmlformats.org/drawingml/2006/main" noGrp="1"/>
          </p:cNvSpPr>
          <p:nvPr/>
        </p:nvSpPr>
        <p:spPr>
          <a:xfrm xmlns:a="http://schemas.openxmlformats.org/drawingml/2006/main">
            <a:off x="8839200" y="4029075"/>
            <a:ext cx="2190750" cy="762000"/>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2" name="">
            <a:extLst xmlns:a="http://schemas.openxmlformats.org/drawingml/2006/main">
              <a:ext uri="{FF2B5EF4-FFF2-40B4-BE49-F238E27FC236}">
                <a16:creationId xmlns:a16="http://schemas.microsoft.com/office/drawing/2014/main" id="{EB1CCCBC-99F5-4CDC-BEE7-E74403F32E4D}"/>
              </a:ext>
            </a:extLst>
          </p:cNvPr>
          <p:cNvSpPr>
            <a:spLocks xmlns:a="http://schemas.openxmlformats.org/drawingml/2006/main" noGrp="1"/>
          </p:cNvSpPr>
          <p:nvPr/>
        </p:nvSpPr>
        <p:spPr>
          <a:xfrm xmlns:a="http://schemas.openxmlformats.org/drawingml/2006/main">
            <a:off x="9001125" y="4257675"/>
            <a:ext cx="18669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Queried</a:t>
            </a:r>
          </a:p>
        </p:txBody>
      </p:sp>
      <p:sp>
        <p:nvSpPr>
          <p:cNvPr id="13" name="">
            <a:extLst xmlns:a="http://schemas.openxmlformats.org/drawingml/2006/main">
              <a:ext uri="{FF2B5EF4-FFF2-40B4-BE49-F238E27FC236}">
                <a16:creationId xmlns:a16="http://schemas.microsoft.com/office/drawing/2014/main" id="{919840E1-79C4-4531-9B97-73C49A96EA08}"/>
              </a:ext>
            </a:extLst>
          </p:cNvPr>
          <p:cNvSpPr>
            <a:spLocks xmlns:a="http://schemas.openxmlformats.org/drawingml/2006/main" noGrp="1"/>
          </p:cNvSpPr>
          <p:nvPr/>
        </p:nvSpPr>
        <p:spPr>
          <a:xfrm xmlns:a="http://schemas.openxmlformats.org/drawingml/2006/main">
            <a:off x="8839200" y="5219700"/>
            <a:ext cx="2190750" cy="762000"/>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BA7F565A-EF73-4BB0-8E2F-54BBB7245D2E}"/>
              </a:ext>
            </a:extLst>
          </p:cNvPr>
          <p:cNvSpPr>
            <a:spLocks xmlns:a="http://schemas.openxmlformats.org/drawingml/2006/main" noGrp="1"/>
          </p:cNvSpPr>
          <p:nvPr/>
        </p:nvSpPr>
        <p:spPr>
          <a:xfrm xmlns:a="http://schemas.openxmlformats.org/drawingml/2006/main">
            <a:off x="9001125" y="5448300"/>
            <a:ext cx="18669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Rejected</a:t>
            </a:r>
          </a:p>
        </p:txBody>
      </p:sp>
      <p:sp>
        <p:nvSpPr>
          <p:cNvPr id="20" name="">
            <a:extLst xmlns:a="http://schemas.openxmlformats.org/drawingml/2006/main">
              <a:ext uri="{FF2B5EF4-FFF2-40B4-BE49-F238E27FC236}">
                <a16:creationId xmlns:a16="http://schemas.microsoft.com/office/drawing/2014/main" id="{9F215BB4-735B-4F21-BB74-2909AC923B7E}"/>
              </a:ext>
            </a:extLst>
          </p:cNvPr>
          <p:cNvSpPr>
            <a:spLocks xmlns:a="http://schemas.openxmlformats.org/drawingml/2006/main" noGrp="1"/>
          </p:cNvSpPr>
          <p:nvPr/>
        </p:nvSpPr>
        <p:spPr>
          <a:xfrm xmlns:a="http://schemas.openxmlformats.org/drawingml/2006/main">
            <a:off x="2667000" y="3438525"/>
            <a:ext cx="10953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7606F"/>
                </a:solidFill>
                <a:latin typeface="Liberation Sans"/>
                <a:ea typeface="Liberation Sans"/>
                <a:cs typeface="Liberation Sans"/>
              </a:defRPr>
            </a:pPr>
            <a:r>
              <a:rPr sz="1500" b="0">
                <a:solidFill>
                  <a:srgbClr val="47606F"/>
                </a:solidFill>
                <a:latin typeface="Liberation Sans"/>
                <a:ea typeface="Liberation Sans"/>
                <a:cs typeface="Liberation Sans"/>
              </a:rPr>
              <a:t>Submit</a:t>
            </a:r>
          </a:p>
        </p:txBody>
      </p:sp>
      <p:sp>
        <p:nvSpPr>
          <p:cNvPr id="21" name="">
            <a:extLst xmlns:a="http://schemas.openxmlformats.org/drawingml/2006/main">
              <a:ext uri="{FF2B5EF4-FFF2-40B4-BE49-F238E27FC236}">
                <a16:creationId xmlns:a16="http://schemas.microsoft.com/office/drawing/2014/main" id="{28BE6A6F-39C8-4955-AB30-2360B0D2BB56}"/>
              </a:ext>
            </a:extLst>
          </p:cNvPr>
          <p:cNvSpPr>
            <a:spLocks xmlns:a="http://schemas.openxmlformats.org/drawingml/2006/main" noGrp="1"/>
          </p:cNvSpPr>
          <p:nvPr/>
        </p:nvSpPr>
        <p:spPr>
          <a:xfrm xmlns:a="http://schemas.openxmlformats.org/drawingml/2006/main">
            <a:off x="6191250" y="4143375"/>
            <a:ext cx="22288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7606F"/>
                </a:solidFill>
                <a:latin typeface="Liberation Sans"/>
                <a:ea typeface="Liberation Sans"/>
                <a:cs typeface="Liberation Sans"/>
              </a:defRPr>
            </a:pPr>
            <a:r>
              <a:rPr sz="1500" b="0">
                <a:solidFill>
                  <a:srgbClr val="47606F"/>
                </a:solidFill>
                <a:latin typeface="Liberation Sans"/>
                <a:ea typeface="Liberation Sans"/>
                <a:cs typeface="Liberation Sans"/>
              </a:rPr>
              <a:t>Query / resubmit</a:t>
            </a:r>
          </a:p>
        </p:txBody>
      </p:sp>
      <p:sp>
        <p:nvSpPr>
          <p:cNvPr id="22" name="">
            <a:extLst xmlns:a="http://schemas.openxmlformats.org/drawingml/2006/main">
              <a:ext uri="{FF2B5EF4-FFF2-40B4-BE49-F238E27FC236}">
                <a16:creationId xmlns:a16="http://schemas.microsoft.com/office/drawing/2014/main" id="{653E682F-2250-4A1A-BE0D-7C90E4B88E9C}"/>
              </a:ext>
            </a:extLst>
          </p:cNvPr>
          <p:cNvSpPr>
            <a:spLocks xmlns:a="http://schemas.openxmlformats.org/drawingml/2006/main" noGrp="1"/>
          </p:cNvSpPr>
          <p:nvPr/>
        </p:nvSpPr>
        <p:spPr>
          <a:xfrm xmlns:a="http://schemas.openxmlformats.org/drawingml/2006/main">
            <a:off x="6172200" y="2981325"/>
            <a:ext cx="2190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7606F"/>
                </a:solidFill>
                <a:latin typeface="Liberation Sans"/>
                <a:ea typeface="Liberation Sans"/>
                <a:cs typeface="Liberation Sans"/>
              </a:defRPr>
            </a:pPr>
            <a:r>
              <a:rPr sz="1500" b="0">
                <a:solidFill>
                  <a:srgbClr val="47606F"/>
                </a:solidFill>
                <a:latin typeface="Liberation Sans"/>
                <a:ea typeface="Liberation Sans"/>
                <a:cs typeface="Liberation Sans"/>
              </a:rPr>
              <a:t>Accept or reject</a:t>
            </a:r>
          </a:p>
        </p:txBody>
      </p:sp>
      <p:sp>
        <p:nvSpPr>
          <p:cNvPr id="23" name="">
            <a:extLst xmlns:a="http://schemas.openxmlformats.org/drawingml/2006/main">
              <a:ext uri="{FF2B5EF4-FFF2-40B4-BE49-F238E27FC236}">
                <a16:creationId xmlns:a16="http://schemas.microsoft.com/office/drawing/2014/main" id="{96191B8F-C83D-4FCF-BD6D-68DC714FF6D3}"/>
              </a:ext>
            </a:extLst>
          </p:cNvPr>
          <p:cNvSpPr>
            <a:spLocks xmlns:a="http://schemas.openxmlformats.org/drawingml/2006/main" noGrp="1"/>
          </p:cNvSpPr>
          <p:nvPr/>
        </p:nvSpPr>
        <p:spPr>
          <a:xfrm xmlns:a="http://schemas.openxmlformats.org/drawingml/2006/main">
            <a:off x="695325" y="5372100"/>
            <a:ext cx="5715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Accepted and rejected are terminal states.</a:t>
            </a:r>
          </a:p>
        </p:txBody>
      </p:sp>
      <p:sp>
        <p:nvSpPr>
          <p:cNvPr id="24" name="">
            <a:extLst xmlns:a="http://schemas.openxmlformats.org/drawingml/2006/main">
              <a:ext uri="{FF2B5EF4-FFF2-40B4-BE49-F238E27FC236}">
                <a16:creationId xmlns:a16="http://schemas.microsoft.com/office/drawing/2014/main" id="{EED50022-03D7-4BDE-8B6A-6FCEF606DDCE}"/>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Published AegisNow behavior. Terminal reports require an agreed correction process.</a:t>
            </a:r>
          </a:p>
        </p:txBody>
      </p:sp>
      <p:sp>
        <p:nvSpPr>
          <p:cNvPr id="25" name="">
            <a:extLst xmlns:a="http://schemas.openxmlformats.org/drawingml/2006/main">
              <a:ext uri="{FF2B5EF4-FFF2-40B4-BE49-F238E27FC236}">
                <a16:creationId xmlns:a16="http://schemas.microsoft.com/office/drawing/2014/main" id="{9883DB38-DF8C-4DDF-89F4-B677D022C07B}"/>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54AFB7BD-5DC3-43CA-943F-C6773FE8190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7" name="">
            <a:extLst xmlns:a="http://schemas.openxmlformats.org/drawingml/2006/main">
              <a:ext uri="{FF2B5EF4-FFF2-40B4-BE49-F238E27FC236}">
                <a16:creationId xmlns:a16="http://schemas.microsoft.com/office/drawing/2014/main" id="{6D372772-799F-46F6-8BF3-3E5C0F7487D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58</a:t>
            </a:r>
          </a:p>
        </p:txBody>
      </p:sp>
    </p:spTree>
    <p:extLst>
      <p:ext uri="{BB962C8B-B14F-4D97-AF65-F5344CB8AC3E}">
        <p14:creationId xmlns:p14="http://schemas.microsoft.com/office/powerpoint/2010/main" val="1022773195"/>
      </p:ext>
    </p:extLst>
  </p:cSld>
</p:sld>
</file>

<file path=ppt/slides/slide8.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2df2e2ad1ad4da4"/>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845de3b8c5794494"/>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7E1392F-0CEE-49B6-B864-C80067801264}"/>
              </a:ext>
            </a:extLst>
          </p:cNvPr>
          <p:cNvSpPr>
            <a:spLocks xmlns:a="http://schemas.openxmlformats.org/drawingml/2006/main" noGrp="1"/>
          </p:cNvSpPr>
          <p:nvPr/>
        </p:nvSpPr>
        <p:spPr>
          <a:xfrm xmlns:a="http://schemas.openxmlformats.org/drawingml/2006/main">
            <a:off x="666750" y="1343025"/>
            <a:ext cx="700087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Data intake</a:t>
            </a:r>
          </a:p>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with traceability</a:t>
            </a:r>
          </a:p>
        </p:txBody>
      </p:sp>
      <p:sp>
        <p:nvSpPr>
          <p:cNvPr id="4" name="">
            <a:extLst xmlns:a="http://schemas.openxmlformats.org/drawingml/2006/main">
              <a:ext uri="{FF2B5EF4-FFF2-40B4-BE49-F238E27FC236}">
                <a16:creationId xmlns:a16="http://schemas.microsoft.com/office/drawing/2014/main" id="{4DD7BC4F-BC64-46CA-BD63-A0ABEE7D6DBC}"/>
              </a:ext>
            </a:extLst>
          </p:cNvPr>
          <p:cNvSpPr>
            <a:spLocks xmlns:a="http://schemas.openxmlformats.org/drawingml/2006/main" noGrp="1"/>
          </p:cNvSpPr>
          <p:nvPr/>
        </p:nvSpPr>
        <p:spPr>
          <a:xfrm xmlns:a="http://schemas.openxmlformats.org/drawingml/2006/main">
            <a:off x="695325" y="3124200"/>
            <a:ext cx="6286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DCE8ED"/>
                </a:solidFill>
                <a:latin typeface="Liberation Sans"/>
                <a:ea typeface="Liberation Sans"/>
                <a:cs typeface="Liberation Sans"/>
              </a:defRPr>
            </a:pPr>
            <a:r>
              <a:rPr sz="2175" b="0">
                <a:solidFill>
                  <a:srgbClr val="DCE8ED"/>
                </a:solidFill>
                <a:latin typeface="Liberation Sans"/>
                <a:ea typeface="Liberation Sans"/>
                <a:cs typeface="Liberation Sans"/>
              </a:rPr>
              <a:t>The proposed intake process preserves the source before it transforms the record.</a:t>
            </a:r>
          </a:p>
        </p:txBody>
      </p:sp>
      <p:sp>
        <p:nvSpPr>
          <p:cNvPr id="5" name="">
            <a:extLst xmlns:a="http://schemas.openxmlformats.org/drawingml/2006/main">
              <a:ext uri="{FF2B5EF4-FFF2-40B4-BE49-F238E27FC236}">
                <a16:creationId xmlns:a16="http://schemas.microsoft.com/office/drawing/2014/main" id="{B9A30503-2EEF-4731-9475-C054B78C11AF}"/>
              </a:ext>
            </a:extLst>
          </p:cNvPr>
          <p:cNvSpPr>
            <a:spLocks xmlns:a="http://schemas.openxmlformats.org/drawingml/2006/main" noGrp="1"/>
          </p:cNvSpPr>
          <p:nvPr/>
        </p:nvSpPr>
        <p:spPr>
          <a:xfrm xmlns:a="http://schemas.openxmlformats.org/drawingml/2006/main">
            <a:off x="695325" y="4429125"/>
            <a:ext cx="6238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Every submission</a:t>
            </a:r>
          </a:p>
        </p:txBody>
      </p:sp>
      <p:sp>
        <p:nvSpPr>
          <p:cNvPr id="6" name="">
            <a:extLst xmlns:a="http://schemas.openxmlformats.org/drawingml/2006/main">
              <a:ext uri="{FF2B5EF4-FFF2-40B4-BE49-F238E27FC236}">
                <a16:creationId xmlns:a16="http://schemas.microsoft.com/office/drawing/2014/main" id="{8A935712-352E-4F47-BC91-EDB0F954CA72}"/>
              </a:ext>
            </a:extLst>
          </p:cNvPr>
          <p:cNvSpPr>
            <a:spLocks xmlns:a="http://schemas.openxmlformats.org/drawingml/2006/main" noGrp="1"/>
          </p:cNvSpPr>
          <p:nvPr/>
        </p:nvSpPr>
        <p:spPr>
          <a:xfrm xmlns:a="http://schemas.openxmlformats.org/drawingml/2006/main">
            <a:off x="695325" y="4791075"/>
            <a:ext cx="63341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CE8ED"/>
                </a:solidFill>
                <a:latin typeface="Liberation Sans"/>
                <a:ea typeface="Liberation Sans"/>
                <a:cs typeface="Liberation Sans"/>
              </a:defRPr>
            </a:pPr>
            <a:r>
              <a:rPr sz="1800" b="0">
                <a:solidFill>
                  <a:srgbClr val="DCE8ED"/>
                </a:solidFill>
                <a:latin typeface="Liberation Sans"/>
                <a:ea typeface="Liberation Sans"/>
                <a:cs typeface="Liberation Sans"/>
              </a:rPr>
              <a:t>An owner, a period and a retained original</a:t>
            </a:r>
          </a:p>
        </p:txBody>
      </p:sp>
      <p:sp>
        <p:nvSpPr>
          <p:cNvPr id="7" name="">
            <a:extLst xmlns:a="http://schemas.openxmlformats.org/drawingml/2006/main">
              <a:ext uri="{FF2B5EF4-FFF2-40B4-BE49-F238E27FC236}">
                <a16:creationId xmlns:a16="http://schemas.microsoft.com/office/drawing/2014/main" id="{9062E413-2A56-4C85-9C45-32DB68727F1D}"/>
              </a:ext>
            </a:extLst>
          </p:cNvPr>
          <p:cNvSpPr>
            <a:spLocks xmlns:a="http://schemas.openxmlformats.org/drawingml/2006/main" noGrp="1"/>
          </p:cNvSpPr>
          <p:nvPr/>
        </p:nvSpPr>
        <p:spPr>
          <a:xfrm xmlns:a="http://schemas.openxmlformats.org/drawingml/2006/main">
            <a:off x="695325" y="5305425"/>
            <a:ext cx="6238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Every transformation</a:t>
            </a:r>
          </a:p>
        </p:txBody>
      </p:sp>
      <p:sp>
        <p:nvSpPr>
          <p:cNvPr id="8" name="">
            <a:extLst xmlns:a="http://schemas.openxmlformats.org/drawingml/2006/main">
              <a:ext uri="{FF2B5EF4-FFF2-40B4-BE49-F238E27FC236}">
                <a16:creationId xmlns:a16="http://schemas.microsoft.com/office/drawing/2014/main" id="{8F03A38D-782E-4022-BBAC-FDBDEDD1E6F6}"/>
              </a:ext>
            </a:extLst>
          </p:cNvPr>
          <p:cNvSpPr>
            <a:spLocks xmlns:a="http://schemas.openxmlformats.org/drawingml/2006/main" noGrp="1"/>
          </p:cNvSpPr>
          <p:nvPr/>
        </p:nvSpPr>
        <p:spPr>
          <a:xfrm xmlns:a="http://schemas.openxmlformats.org/drawingml/2006/main">
            <a:off x="695325" y="5667375"/>
            <a:ext cx="63341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CE8ED"/>
                </a:solidFill>
                <a:latin typeface="Liberation Sans"/>
                <a:ea typeface="Liberation Sans"/>
                <a:cs typeface="Liberation Sans"/>
              </a:defRPr>
            </a:pPr>
            <a:r>
              <a:rPr sz="1800" b="0">
                <a:solidFill>
                  <a:srgbClr val="DCE8ED"/>
                </a:solidFill>
                <a:latin typeface="Liberation Sans"/>
                <a:ea typeface="Liberation Sans"/>
                <a:cs typeface="Liberation Sans"/>
              </a:rPr>
              <a:t>A mapping version and an exception path</a:t>
            </a:r>
          </a:p>
        </p:txBody>
      </p:sp>
      <p:sp>
        <p:nvSpPr>
          <p:cNvPr id="9" name="">
            <a:extLst xmlns:a="http://schemas.openxmlformats.org/drawingml/2006/main">
              <a:ext uri="{FF2B5EF4-FFF2-40B4-BE49-F238E27FC236}">
                <a16:creationId xmlns:a16="http://schemas.microsoft.com/office/drawing/2014/main" id="{B0C82991-75F2-43F9-AEED-D52049BC5F8D}"/>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Solution design. Confirm scope and acceptance criteria for each implementation.</a:t>
            </a:r>
          </a:p>
        </p:txBody>
      </p:sp>
      <p:sp>
        <p:nvSpPr>
          <p:cNvPr id="10" name="">
            <a:extLst xmlns:a="http://schemas.openxmlformats.org/drawingml/2006/main">
              <a:ext uri="{FF2B5EF4-FFF2-40B4-BE49-F238E27FC236}">
                <a16:creationId xmlns:a16="http://schemas.microsoft.com/office/drawing/2014/main" id="{D0083245-2702-4BA5-A025-34E8ABB37E26}"/>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4399C169-7E55-4B1A-8FF5-F7D4E10BF96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2" name="">
            <a:extLst xmlns:a="http://schemas.openxmlformats.org/drawingml/2006/main">
              <a:ext uri="{FF2B5EF4-FFF2-40B4-BE49-F238E27FC236}">
                <a16:creationId xmlns:a16="http://schemas.microsoft.com/office/drawing/2014/main" id="{147EC15B-7E31-4088-AD30-232D9D9F149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08 / 58</a:t>
            </a:r>
          </a:p>
        </p:txBody>
      </p:sp>
    </p:spTree>
    <p:extLst>
      <p:ext uri="{BB962C8B-B14F-4D97-AF65-F5344CB8AC3E}">
        <p14:creationId xmlns:p14="http://schemas.microsoft.com/office/powerpoint/2010/main" val="1117217260"/>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1d55424e71c4895"/>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BB4EAF4-C405-4848-8826-161AAC92F77E}"/>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Source onboarding and intake controls</a:t>
            </a:r>
          </a:p>
        </p:txBody>
      </p:sp>
      <p:sp>
        <p:nvSpPr>
          <p:cNvPr id="3" name="">
            <a:extLst xmlns:a="http://schemas.openxmlformats.org/drawingml/2006/main">
              <a:ext uri="{FF2B5EF4-FFF2-40B4-BE49-F238E27FC236}">
                <a16:creationId xmlns:a16="http://schemas.microsoft.com/office/drawing/2014/main" id="{16D7BAAB-71CB-497E-B6A6-476C8F8DD6F9}"/>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5DFCF11-CFA9-421F-8D31-8C751F7038D1}"/>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Different delivery channels should converge on one controlled intake process.</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1952625"/>
                <a:gridCol w="3952875"/>
                <a:gridCol w="4953000"/>
              </a:tblGrid>
              <a:tr h="607695">
                <a:tc>
                  <a:txBody>
                    <a:bodyPr>
                      <a:noAutofit/>
                    </a:bodyPr>
                    <a:lstStyle/>
                    <a:p>
                      <a:pPr algn="l"/>
                      <a:r>
                        <a:rPr sz="1650" b="1">
                          <a:solidFill>
                            <a:srgbClr val="FFFFFF"/>
                          </a:solidFill>
                          <a:latin typeface="Liberation Sans"/>
                          <a:ea typeface="Liberation Sans"/>
                          <a:cs typeface="Liberation Sans"/>
                        </a:rPr>
                        <a:t>Channel</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Proposed treatment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Control before processing</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XLSX / CSV</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Parse an approved template</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File limits, malware and formula handling</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API / SFTP</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Ingest through a scoped adapter</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Authentication, schema and replay checks</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Scanned documents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Extract into a review queue</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Evidence coordinates and human verification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Legacy exports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Schedule a controlled batch</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Manifest, counts and delivery acknowledgement</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A933A37C-DCDF-4FC0-9F7C-43F95A87674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E036CAB-A287-4F8C-AF94-0184E070310E}"/>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8" name="">
            <a:extLst xmlns:a="http://schemas.openxmlformats.org/drawingml/2006/main">
              <a:ext uri="{FF2B5EF4-FFF2-40B4-BE49-F238E27FC236}">
                <a16:creationId xmlns:a16="http://schemas.microsoft.com/office/drawing/2014/main" id="{D8D3A2D4-352B-4348-9CA9-054A33836D22}"/>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3D357774-C164-4A02-B1FE-3AEF6E68671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55D1A385-1839-4D94-BA64-2C4AEE55E64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58</a:t>
            </a:r>
          </a:p>
        </p:txBody>
      </p:sp>
    </p:spTree>
    <p:extLst>
      <p:ext uri="{BB962C8B-B14F-4D97-AF65-F5344CB8AC3E}">
        <p14:creationId xmlns:p14="http://schemas.microsoft.com/office/powerpoint/2010/main" val="2013787659"/>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bca816601f504c05"/>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3913430-7CC1-4FA9-942C-B09437FFAFF4}"/>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London market identifiers and reporting context</a:t>
            </a:r>
          </a:p>
        </p:txBody>
      </p:sp>
      <p:sp>
        <p:nvSpPr>
          <p:cNvPr id="3" name="">
            <a:extLst xmlns:a="http://schemas.openxmlformats.org/drawingml/2006/main">
              <a:ext uri="{FF2B5EF4-FFF2-40B4-BE49-F238E27FC236}">
                <a16:creationId xmlns:a16="http://schemas.microsoft.com/office/drawing/2014/main" id="{4032C576-6C06-4380-AF61-65B2822E94F3}"/>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4B0F2EF-E458-4932-B405-F5524A77B0BB}"/>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Preserve market references alongside the original source record.</a:t>
            </a:r>
          </a:p>
        </p:txBody>
      </p:sp>
      <p:sp>
        <p:nvSpPr>
          <p:cNvPr id="5" name="">
            <a:extLst xmlns:a="http://schemas.openxmlformats.org/drawingml/2006/main">
              <a:ext uri="{FF2B5EF4-FFF2-40B4-BE49-F238E27FC236}">
                <a16:creationId xmlns:a16="http://schemas.microsoft.com/office/drawing/2014/main" id="{5ADFA54C-55A1-47FD-BB30-6FFC84414FA0}"/>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3676F398-43D6-4C17-A682-DFC463F3435A}"/>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AFA68854-074B-49B9-8855-E44C79F0C16A}"/>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Agreement</a:t>
            </a:r>
          </a:p>
        </p:txBody>
      </p:sp>
      <p:sp>
        <p:nvSpPr>
          <p:cNvPr id="8" name="">
            <a:extLst xmlns:a="http://schemas.openxmlformats.org/drawingml/2006/main">
              <a:ext uri="{FF2B5EF4-FFF2-40B4-BE49-F238E27FC236}">
                <a16:creationId xmlns:a16="http://schemas.microsoft.com/office/drawing/2014/main" id="{75C008C1-F537-4489-9C47-C20A1D3A65BD}"/>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UMR, binder and section</a:t>
            </a:r>
          </a:p>
        </p:txBody>
      </p:sp>
      <p:sp>
        <p:nvSpPr>
          <p:cNvPr id="9" name="">
            <a:extLst xmlns:a="http://schemas.openxmlformats.org/drawingml/2006/main">
              <a:ext uri="{FF2B5EF4-FFF2-40B4-BE49-F238E27FC236}">
                <a16:creationId xmlns:a16="http://schemas.microsoft.com/office/drawing/2014/main" id="{1B59F4CD-6FE7-4CCB-A7B7-98D065DC4E8E}"/>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BF48E601-3D9F-45FC-9C15-504E907230A4}"/>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B88E97FE-900A-490C-B5FF-B050E93BBBC0}"/>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Business record</a:t>
            </a:r>
          </a:p>
        </p:txBody>
      </p:sp>
      <p:sp>
        <p:nvSpPr>
          <p:cNvPr id="12" name="">
            <a:extLst xmlns:a="http://schemas.openxmlformats.org/drawingml/2006/main">
              <a:ext uri="{FF2B5EF4-FFF2-40B4-BE49-F238E27FC236}">
                <a16:creationId xmlns:a16="http://schemas.microsoft.com/office/drawing/2014/main" id="{9EE67B0B-290B-48E7-AA5C-6AEF44E6A35C}"/>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Certificate / policy / claim</a:t>
            </a:r>
          </a:p>
        </p:txBody>
      </p:sp>
      <p:sp>
        <p:nvSpPr>
          <p:cNvPr id="13" name="">
            <a:extLst xmlns:a="http://schemas.openxmlformats.org/drawingml/2006/main">
              <a:ext uri="{FF2B5EF4-FFF2-40B4-BE49-F238E27FC236}">
                <a16:creationId xmlns:a16="http://schemas.microsoft.com/office/drawing/2014/main" id="{AA21675C-4928-4270-AD9E-FDE226AE15B2}"/>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005DC865-4E33-484E-8424-64A2BF214C4D}"/>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34BF15B7-75AF-4754-9BEA-882E45572973}"/>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Transaction</a:t>
            </a:r>
          </a:p>
        </p:txBody>
      </p:sp>
      <p:sp>
        <p:nvSpPr>
          <p:cNvPr id="16" name="">
            <a:extLst xmlns:a="http://schemas.openxmlformats.org/drawingml/2006/main">
              <a:ext uri="{FF2B5EF4-FFF2-40B4-BE49-F238E27FC236}">
                <a16:creationId xmlns:a16="http://schemas.microsoft.com/office/drawing/2014/main" id="{83E5A083-A5A7-4DEE-8EA0-AF0E602E037A}"/>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Event, currency and unique ID</a:t>
            </a:r>
          </a:p>
        </p:txBody>
      </p:sp>
      <p:sp>
        <p:nvSpPr>
          <p:cNvPr id="17" name="">
            <a:extLst xmlns:a="http://schemas.openxmlformats.org/drawingml/2006/main">
              <a:ext uri="{FF2B5EF4-FFF2-40B4-BE49-F238E27FC236}">
                <a16:creationId xmlns:a16="http://schemas.microsoft.com/office/drawing/2014/main" id="{CDD64C09-0DE0-48D7-9B2F-DC448ED01F49}"/>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73FD6515-3454-45CF-A6C6-FC4C124A306A}"/>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68F5DC90-E717-49B3-B9CA-94857AF9C70C}"/>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Reporting context</a:t>
            </a:r>
          </a:p>
        </p:txBody>
      </p:sp>
      <p:sp>
        <p:nvSpPr>
          <p:cNvPr id="20" name="">
            <a:extLst xmlns:a="http://schemas.openxmlformats.org/drawingml/2006/main">
              <a:ext uri="{FF2B5EF4-FFF2-40B4-BE49-F238E27FC236}">
                <a16:creationId xmlns:a16="http://schemas.microsoft.com/office/drawing/2014/main" id="{CB773C7F-3B9C-4652-99FB-BB8061B7086C}"/>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Period and year of account</a:t>
            </a:r>
          </a:p>
        </p:txBody>
      </p:sp>
      <p:sp>
        <p:nvSpPr>
          <p:cNvPr id="24" name="">
            <a:extLst xmlns:a="http://schemas.openxmlformats.org/drawingml/2006/main">
              <a:ext uri="{FF2B5EF4-FFF2-40B4-BE49-F238E27FC236}">
                <a16:creationId xmlns:a16="http://schemas.microsoft.com/office/drawing/2014/main" id="{D1C497B2-2EB0-4F2E-997C-860AA7D7DD12}"/>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Map risk location, class and applicable market codes with the receiving team.</a:t>
            </a:r>
          </a:p>
        </p:txBody>
      </p:sp>
      <p:sp>
        <p:nvSpPr>
          <p:cNvPr id="25" name="">
            <a:extLst xmlns:a="http://schemas.openxmlformats.org/drawingml/2006/main">
              <a:ext uri="{FF2B5EF4-FFF2-40B4-BE49-F238E27FC236}">
                <a16:creationId xmlns:a16="http://schemas.microsoft.com/office/drawing/2014/main" id="{9805682B-F3BC-4169-8CF6-4467CFDB55D4}"/>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26" name="">
            <a:extLst xmlns:a="http://schemas.openxmlformats.org/drawingml/2006/main">
              <a:ext uri="{FF2B5EF4-FFF2-40B4-BE49-F238E27FC236}">
                <a16:creationId xmlns:a16="http://schemas.microsoft.com/office/drawing/2014/main" id="{579E46B3-B63B-41AC-AAAC-5EEBA8149FC3}"/>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CE4FB69A-2C59-421D-8618-F17F5253A2A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F4995498-97DA-4428-8F73-0AC91BF91CF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58</a:t>
            </a:r>
          </a:p>
        </p:txBody>
      </p:sp>
    </p:spTree>
    <p:extLst>
      <p:ext uri="{BB962C8B-B14F-4D97-AF65-F5344CB8AC3E}">
        <p14:creationId xmlns:p14="http://schemas.microsoft.com/office/powerpoint/2010/main" val="658259771"/>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f827ea1845d48fb"/>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0C734C3-434D-4086-AB0D-63E34F981BF0}"/>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AI-assisted mapping with human approval</a:t>
            </a:r>
          </a:p>
        </p:txBody>
      </p:sp>
      <p:sp>
        <p:nvSpPr>
          <p:cNvPr id="3" name="">
            <a:extLst xmlns:a="http://schemas.openxmlformats.org/drawingml/2006/main">
              <a:ext uri="{FF2B5EF4-FFF2-40B4-BE49-F238E27FC236}">
                <a16:creationId xmlns:a16="http://schemas.microsoft.com/office/drawing/2014/main" id="{1DBBE9C4-0288-4D83-981D-334080CE5E07}"/>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3D60671-87DE-4F2F-9967-DB78A6DD2A06}"/>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proposed assistant suggests field matches. A data steward approves the mapping.</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2333625"/>
                <a:gridCol w="3238500"/>
                <a:gridCol w="5286375"/>
              </a:tblGrid>
              <a:tr h="607695">
                <a:tc>
                  <a:txBody>
                    <a:bodyPr>
                      <a:noAutofit/>
                    </a:bodyPr>
                    <a:lstStyle/>
                    <a:p>
                      <a:pPr algn="l"/>
                      <a:r>
                        <a:rPr sz="1650" b="1">
                          <a:solidFill>
                            <a:srgbClr val="FFFFFF"/>
                          </a:solidFill>
                          <a:latin typeface="Liberation Sans"/>
                          <a:ea typeface="Liberation Sans"/>
                          <a:cs typeface="Liberation Sans"/>
                        </a:rPr>
                        <a:t>Incoming field</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Proposed target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Review question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Pol_No</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Policy identifier</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Is it unique within the source system?</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Comm %</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Commission rate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Percentage, decimal or amount?</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Paid_To_Date</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Cumulative paid</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Does the source include expenses?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Currency</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Original currency</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Is every amount on this row in that currency?</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0B31BE33-DA5F-48EF-BBD5-2AD1E26F0CAC}"/>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B09C1CB-03E3-49E2-8E8E-EF6ECB20A9CE}"/>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8" name="">
            <a:extLst xmlns:a="http://schemas.openxmlformats.org/drawingml/2006/main">
              <a:ext uri="{FF2B5EF4-FFF2-40B4-BE49-F238E27FC236}">
                <a16:creationId xmlns:a16="http://schemas.microsoft.com/office/drawing/2014/main" id="{A32B11DD-5C1C-46F4-BB42-C31BE3F385C2}"/>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7919259-95EE-4FD8-8DBD-5DCDABDFEBB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59094D05-60B5-4B13-8390-C0E528CB375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58</a:t>
            </a:r>
          </a:p>
        </p:txBody>
      </p:sp>
    </p:spTree>
    <p:extLst>
      <p:ext uri="{BB962C8B-B14F-4D97-AF65-F5344CB8AC3E}">
        <p14:creationId xmlns:p14="http://schemas.microsoft.com/office/powerpoint/2010/main" val="1262449447"/>
      </p:ext>
    </p:extLst>
  </p:cSld>
</p:sld>
</file>

<file path=ppt/slides/slide1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024979de6254fc9"/>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893665-3ED5-46C6-93E5-EBD017D9163A}"/>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Validation before financial use</a:t>
            </a:r>
          </a:p>
        </p:txBody>
      </p:sp>
      <p:sp>
        <p:nvSpPr>
          <p:cNvPr id="3" name="">
            <a:extLst xmlns:a="http://schemas.openxmlformats.org/drawingml/2006/main">
              <a:ext uri="{FF2B5EF4-FFF2-40B4-BE49-F238E27FC236}">
                <a16:creationId xmlns:a16="http://schemas.microsoft.com/office/drawing/2014/main" id="{332B415C-E18A-4321-8978-52C615660E3A}"/>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C612728-0617-4C05-B987-4E7C5432A225}"/>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Separate invalid data from genuine business exceptions.</a:t>
            </a:r>
          </a:p>
        </p:txBody>
      </p:sp>
      <p:sp>
        <p:nvSpPr>
          <p:cNvPr id="5" name="">
            <a:extLst xmlns:a="http://schemas.openxmlformats.org/drawingml/2006/main">
              <a:ext uri="{FF2B5EF4-FFF2-40B4-BE49-F238E27FC236}">
                <a16:creationId xmlns:a16="http://schemas.microsoft.com/office/drawing/2014/main" id="{F5EEC963-AF08-4C99-A45A-7C7B85EBA23A}"/>
              </a:ext>
            </a:extLst>
          </p:cNvPr>
          <p:cNvSpPr>
            <a:spLocks xmlns:a="http://schemas.openxmlformats.org/drawingml/2006/main" noGrp="1"/>
          </p:cNvSpPr>
          <p:nvPr/>
        </p:nvSpPr>
        <p:spPr>
          <a:xfrm xmlns:a="http://schemas.openxmlformats.org/drawingml/2006/main">
            <a:off x="6953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6F6173F-8F65-4C0F-9DB6-0B5AA7E1DE74}"/>
              </a:ext>
            </a:extLst>
          </p:cNvPr>
          <p:cNvSpPr>
            <a:spLocks xmlns:a="http://schemas.openxmlformats.org/drawingml/2006/main" noGrp="1"/>
          </p:cNvSpPr>
          <p:nvPr/>
        </p:nvSpPr>
        <p:spPr>
          <a:xfrm xmlns:a="http://schemas.openxmlformats.org/drawingml/2006/main">
            <a:off x="6953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Structural checks</a:t>
            </a:r>
          </a:p>
        </p:txBody>
      </p:sp>
      <p:sp>
        <p:nvSpPr>
          <p:cNvPr id="7" name="">
            <a:extLst xmlns:a="http://schemas.openxmlformats.org/drawingml/2006/main">
              <a:ext uri="{FF2B5EF4-FFF2-40B4-BE49-F238E27FC236}">
                <a16:creationId xmlns:a16="http://schemas.microsoft.com/office/drawing/2014/main" id="{A912F9DA-6323-42BF-B079-AE7956D29CD4}"/>
              </a:ext>
            </a:extLst>
          </p:cNvPr>
          <p:cNvSpPr>
            <a:spLocks xmlns:a="http://schemas.openxmlformats.org/drawingml/2006/main" noGrp="1"/>
          </p:cNvSpPr>
          <p:nvPr/>
        </p:nvSpPr>
        <p:spPr>
          <a:xfrm xmlns:a="http://schemas.openxmlformats.org/drawingml/2006/main">
            <a:off x="6953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Required fields, valid types and duplicate transaction IDs.</a:t>
            </a:r>
          </a:p>
        </p:txBody>
      </p:sp>
      <p:sp>
        <p:nvSpPr>
          <p:cNvPr id="8" name="">
            <a:extLst xmlns:a="http://schemas.openxmlformats.org/drawingml/2006/main">
              <a:ext uri="{FF2B5EF4-FFF2-40B4-BE49-F238E27FC236}">
                <a16:creationId xmlns:a16="http://schemas.microsoft.com/office/drawing/2014/main" id="{31BDAB30-A2D7-451D-B835-0E5670AC1E22}"/>
              </a:ext>
            </a:extLst>
          </p:cNvPr>
          <p:cNvSpPr>
            <a:spLocks xmlns:a="http://schemas.openxmlformats.org/drawingml/2006/main" noGrp="1"/>
          </p:cNvSpPr>
          <p:nvPr/>
        </p:nvSpPr>
        <p:spPr>
          <a:xfrm xmlns:a="http://schemas.openxmlformats.org/drawingml/2006/main">
            <a:off x="43910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8F03064-4A3A-47E0-A527-97CA969BBE0F}"/>
              </a:ext>
            </a:extLst>
          </p:cNvPr>
          <p:cNvSpPr>
            <a:spLocks xmlns:a="http://schemas.openxmlformats.org/drawingml/2006/main" noGrp="1"/>
          </p:cNvSpPr>
          <p:nvPr/>
        </p:nvSpPr>
        <p:spPr>
          <a:xfrm xmlns:a="http://schemas.openxmlformats.org/drawingml/2006/main">
            <a:off x="43910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Business checks</a:t>
            </a:r>
          </a:p>
        </p:txBody>
      </p:sp>
      <p:sp>
        <p:nvSpPr>
          <p:cNvPr id="10" name="">
            <a:extLst xmlns:a="http://schemas.openxmlformats.org/drawingml/2006/main">
              <a:ext uri="{FF2B5EF4-FFF2-40B4-BE49-F238E27FC236}">
                <a16:creationId xmlns:a16="http://schemas.microsoft.com/office/drawing/2014/main" id="{EF2ED4C3-1008-429E-BA27-3FA31F75888C}"/>
              </a:ext>
            </a:extLst>
          </p:cNvPr>
          <p:cNvSpPr>
            <a:spLocks xmlns:a="http://schemas.openxmlformats.org/drawingml/2006/main" noGrp="1"/>
          </p:cNvSpPr>
          <p:nvPr/>
        </p:nvSpPr>
        <p:spPr>
          <a:xfrm xmlns:a="http://schemas.openxmlformats.org/drawingml/2006/main">
            <a:off x="43910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Dates, authority, share totals and permitted currencies.</a:t>
            </a:r>
          </a:p>
        </p:txBody>
      </p:sp>
      <p:sp>
        <p:nvSpPr>
          <p:cNvPr id="11" name="">
            <a:extLst xmlns:a="http://schemas.openxmlformats.org/drawingml/2006/main">
              <a:ext uri="{FF2B5EF4-FFF2-40B4-BE49-F238E27FC236}">
                <a16:creationId xmlns:a16="http://schemas.microsoft.com/office/drawing/2014/main" id="{2FAC6B20-65B5-4C54-A8D5-118F07AD9DBE}"/>
              </a:ext>
            </a:extLst>
          </p:cNvPr>
          <p:cNvSpPr>
            <a:spLocks xmlns:a="http://schemas.openxmlformats.org/drawingml/2006/main" noGrp="1"/>
          </p:cNvSpPr>
          <p:nvPr/>
        </p:nvSpPr>
        <p:spPr>
          <a:xfrm xmlns:a="http://schemas.openxmlformats.org/drawingml/2006/main">
            <a:off x="80867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5B213DD-96FB-4A80-B467-93564C37F059}"/>
              </a:ext>
            </a:extLst>
          </p:cNvPr>
          <p:cNvSpPr>
            <a:spLocks xmlns:a="http://schemas.openxmlformats.org/drawingml/2006/main" noGrp="1"/>
          </p:cNvSpPr>
          <p:nvPr/>
        </p:nvSpPr>
        <p:spPr>
          <a:xfrm xmlns:a="http://schemas.openxmlformats.org/drawingml/2006/main">
            <a:off x="80867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Financial checks</a:t>
            </a:r>
          </a:p>
        </p:txBody>
      </p:sp>
      <p:sp>
        <p:nvSpPr>
          <p:cNvPr id="13" name="">
            <a:extLst xmlns:a="http://schemas.openxmlformats.org/drawingml/2006/main">
              <a:ext uri="{FF2B5EF4-FFF2-40B4-BE49-F238E27FC236}">
                <a16:creationId xmlns:a16="http://schemas.microsoft.com/office/drawing/2014/main" id="{403E3107-CF85-4F2A-B9B8-3601343CFF50}"/>
              </a:ext>
            </a:extLst>
          </p:cNvPr>
          <p:cNvSpPr>
            <a:spLocks xmlns:a="http://schemas.openxmlformats.org/drawingml/2006/main" noGrp="1"/>
          </p:cNvSpPr>
          <p:nvPr/>
        </p:nvSpPr>
        <p:spPr>
          <a:xfrm xmlns:a="http://schemas.openxmlformats.org/drawingml/2006/main">
            <a:off x="80867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Sign conventions, totals and reconciliation to the agreed ledger.</a:t>
            </a:r>
          </a:p>
        </p:txBody>
      </p:sp>
      <p:sp>
        <p:nvSpPr>
          <p:cNvPr id="14" name="">
            <a:extLst xmlns:a="http://schemas.openxmlformats.org/drawingml/2006/main">
              <a:ext uri="{FF2B5EF4-FFF2-40B4-BE49-F238E27FC236}">
                <a16:creationId xmlns:a16="http://schemas.microsoft.com/office/drawing/2014/main" id="{A83CA4EE-5116-4C76-A564-0B690B729CB0}"/>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15" name="">
            <a:extLst xmlns:a="http://schemas.openxmlformats.org/drawingml/2006/main">
              <a:ext uri="{FF2B5EF4-FFF2-40B4-BE49-F238E27FC236}">
                <a16:creationId xmlns:a16="http://schemas.microsoft.com/office/drawing/2014/main" id="{1FB27434-A88B-40CA-913E-3E48633B65E0}"/>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58D22E4-2744-4A27-9CCD-0113C4CCDF9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2B22BE4F-7ED0-419A-A4A5-BD3C5B6865B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12 / 58</a:t>
            </a:r>
          </a:p>
        </p:txBody>
      </p:sp>
    </p:spTree>
    <p:extLst>
      <p:ext uri="{BB962C8B-B14F-4D97-AF65-F5344CB8AC3E}">
        <p14:creationId xmlns:p14="http://schemas.microsoft.com/office/powerpoint/2010/main" val="1502606442"/>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4d73a634e024ec6"/>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FA3A4FB-E20F-40B1-A370-2B7B398EAE11}"/>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review queue that explains the work</a:t>
            </a:r>
          </a:p>
        </p:txBody>
      </p:sp>
      <p:sp>
        <p:nvSpPr>
          <p:cNvPr id="3" name="">
            <a:extLst xmlns:a="http://schemas.openxmlformats.org/drawingml/2006/main">
              <a:ext uri="{FF2B5EF4-FFF2-40B4-BE49-F238E27FC236}">
                <a16:creationId xmlns:a16="http://schemas.microsoft.com/office/drawing/2014/main" id="{A9DDB999-5007-48FF-A138-C08997C86E04}"/>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68A0970-CBC3-41D6-B8BB-9C157E4058CD}"/>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One illustrative batch contains 1,000 rows and 120 uniquely classified exceptions.</a:t>
            </a:r>
          </a:p>
        </p:txBody>
      </p:sp>
      <p:sp>
        <p:nvSpPr>
          <p:cNvPr id="5" name="">
            <a:extLst xmlns:a="http://schemas.openxmlformats.org/drawingml/2006/main">
              <a:ext uri="{FF2B5EF4-FFF2-40B4-BE49-F238E27FC236}">
                <a16:creationId xmlns:a16="http://schemas.microsoft.com/office/drawing/2014/main" id="{39509F9C-1D49-40C9-8D66-0D7B6CE626E3}"/>
              </a:ext>
            </a:extLst>
          </p:cNvPr>
          <p:cNvSpPr>
            <a:spLocks xmlns:a="http://schemas.openxmlformats.org/drawingml/2006/main" noGrp="1"/>
          </p:cNvSpPr>
          <p:nvPr/>
        </p:nvSpPr>
        <p:spPr>
          <a:xfrm xmlns:a="http://schemas.openxmlformats.org/drawingml/2006/main">
            <a:off x="695325" y="2933700"/>
            <a:ext cx="7715250" cy="31623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FC6559F-4C9F-4DDB-90D0-21C62CDE6DF5}"/>
              </a:ext>
            </a:extLst>
          </p:cNvPr>
          <p:cNvSpPr>
            <a:spLocks xmlns:a="http://schemas.openxmlformats.org/drawingml/2006/main" noGrp="1"/>
          </p:cNvSpPr>
          <p:nvPr/>
        </p:nvSpPr>
        <p:spPr>
          <a:xfrm xmlns:a="http://schemas.openxmlformats.org/drawingml/2006/main">
            <a:off x="8572500" y="2933700"/>
            <a:ext cx="2981325" cy="3162300"/>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3220384-C8A8-427F-9BD5-AA7DA4F478E7}"/>
              </a:ext>
            </a:extLst>
          </p:cNvPr>
          <p:cNvSpPr>
            <a:spLocks xmlns:a="http://schemas.openxmlformats.org/drawingml/2006/main" noGrp="1"/>
          </p:cNvSpPr>
          <p:nvPr/>
        </p:nvSpPr>
        <p:spPr>
          <a:xfrm xmlns:a="http://schemas.openxmlformats.org/drawingml/2006/main">
            <a:off x="8572500" y="2933700"/>
            <a:ext cx="47625" cy="3162300"/>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EBABE70-29A9-4A25-99E9-D845713E21D0}"/>
              </a:ext>
            </a:extLst>
          </p:cNvPr>
          <p:cNvSpPr>
            <a:spLocks xmlns:a="http://schemas.openxmlformats.org/drawingml/2006/main" noGrp="1"/>
          </p:cNvSpPr>
          <p:nvPr/>
        </p:nvSpPr>
        <p:spPr>
          <a:xfrm xmlns:a="http://schemas.openxmlformats.org/drawingml/2006/main">
            <a:off x="866775" y="3057525"/>
            <a:ext cx="7239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47606F"/>
                </a:solidFill>
                <a:latin typeface="Liberation Sans"/>
                <a:ea typeface="Liberation Sans"/>
                <a:cs typeface="Liberation Sans"/>
              </a:defRPr>
            </a:pPr>
            <a:r>
              <a:rPr sz="1050" b="1">
                <a:solidFill>
                  <a:srgbClr val="47606F"/>
                </a:solidFill>
                <a:latin typeface="Liberation Sans"/>
                <a:ea typeface="Liberation Sans"/>
                <a:cs typeface="Liberation Sans"/>
              </a:rPr>
              <a:t>EXCEPTION ROWS</a:t>
            </a:r>
          </a:p>
        </p:txBody>
      </p:sp>
      <p:graphicFrame>
        <p:nvGraphicFramePr>
          <p:cNvPr id="26" name="Chart"/>
          <p:cNvGraphicFramePr/>
          <p:nvPr/>
        </p:nvGraphicFramePr>
        <p:xfrm>
          <a:off xmlns:a="http://schemas.openxmlformats.org/drawingml/2006/main" x="828675" y="3343275"/>
          <a:ext xmlns:a="http://schemas.openxmlformats.org/drawingml/2006/main" cx="7381875" cy="2609850"/>
        </p:xfrm>
        <a:graphic xmlns:a="http://schemas.openxmlformats.org/drawingml/2006/main">
          <a:graphicData uri="http://schemas.openxmlformats.org/drawingml/2006/chart">
            <c:chart xmlns:r="http://schemas.openxmlformats.org/officeDocument/2006/relationships" xmlns:c="http://schemas.openxmlformats.org/drawingml/2006/chart" r:id="Rb759303f62f64f86"/>
          </a:graphicData>
        </a:graphic>
      </p:graphicFrame>
      <p:sp>
        <p:nvSpPr>
          <p:cNvPr id="10" name="">
            <a:extLst xmlns:a="http://schemas.openxmlformats.org/drawingml/2006/main">
              <a:ext uri="{FF2B5EF4-FFF2-40B4-BE49-F238E27FC236}">
                <a16:creationId xmlns:a16="http://schemas.microsoft.com/office/drawing/2014/main" id="{F7364187-4294-48BF-B9EA-CCF36539E1B0}"/>
              </a:ext>
            </a:extLst>
          </p:cNvPr>
          <p:cNvSpPr>
            <a:spLocks xmlns:a="http://schemas.openxmlformats.org/drawingml/2006/main" noGrp="1"/>
          </p:cNvSpPr>
          <p:nvPr/>
        </p:nvSpPr>
        <p:spPr>
          <a:xfrm xmlns:a="http://schemas.openxmlformats.org/drawingml/2006/main">
            <a:off x="8772525" y="3114675"/>
            <a:ext cx="25622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DCE8ED"/>
                </a:solidFill>
                <a:latin typeface="Liberation Sans"/>
                <a:ea typeface="Liberation Sans"/>
                <a:cs typeface="Liberation Sans"/>
              </a:defRPr>
            </a:pPr>
            <a:r>
              <a:rPr sz="1050" b="1">
                <a:solidFill>
                  <a:srgbClr val="DCE8ED"/>
                </a:solidFill>
                <a:latin typeface="Liberation Sans"/>
                <a:ea typeface="Liberation Sans"/>
                <a:cs typeface="Liberation Sans"/>
              </a:rPr>
              <a:t>DECISION VIEW</a:t>
            </a:r>
          </a:p>
        </p:txBody>
      </p:sp>
      <p:sp>
        <p:nvSpPr>
          <p:cNvPr id="11" name="">
            <a:extLst xmlns:a="http://schemas.openxmlformats.org/drawingml/2006/main">
              <a:ext uri="{FF2B5EF4-FFF2-40B4-BE49-F238E27FC236}">
                <a16:creationId xmlns:a16="http://schemas.microsoft.com/office/drawing/2014/main" id="{07567509-0EFA-44F6-BA11-51933695A4ED}"/>
              </a:ext>
            </a:extLst>
          </p:cNvPr>
          <p:cNvSpPr>
            <a:spLocks xmlns:a="http://schemas.openxmlformats.org/drawingml/2006/main" noGrp="1"/>
          </p:cNvSpPr>
          <p:nvPr/>
        </p:nvSpPr>
        <p:spPr>
          <a:xfrm xmlns:a="http://schemas.openxmlformats.org/drawingml/2006/main">
            <a:off x="8772525" y="3543300"/>
            <a:ext cx="2562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FFFFFF"/>
                </a:solidFill>
                <a:latin typeface="Liberation Sans"/>
                <a:ea typeface="Liberation Sans"/>
                <a:cs typeface="Liberation Sans"/>
              </a:defRPr>
            </a:pPr>
            <a:r>
              <a:rPr sz="2925" b="1">
                <a:solidFill>
                  <a:srgbClr val="FFFFFF"/>
                </a:solidFill>
                <a:latin typeface="Liberation Sans"/>
                <a:ea typeface="Liberation Sans"/>
                <a:cs typeface="Liberation Sans"/>
              </a:rPr>
              <a:t>880 / 1,000</a:t>
            </a:r>
          </a:p>
        </p:txBody>
      </p:sp>
      <p:sp>
        <p:nvSpPr>
          <p:cNvPr id="12" name="">
            <a:extLst xmlns:a="http://schemas.openxmlformats.org/drawingml/2006/main">
              <a:ext uri="{FF2B5EF4-FFF2-40B4-BE49-F238E27FC236}">
                <a16:creationId xmlns:a16="http://schemas.microsoft.com/office/drawing/2014/main" id="{9052CB52-B7EE-467B-985F-D5F1728422CC}"/>
              </a:ext>
            </a:extLst>
          </p:cNvPr>
          <p:cNvSpPr>
            <a:spLocks xmlns:a="http://schemas.openxmlformats.org/drawingml/2006/main" noGrp="1"/>
          </p:cNvSpPr>
          <p:nvPr/>
        </p:nvSpPr>
        <p:spPr>
          <a:xfrm xmlns:a="http://schemas.openxmlformats.org/drawingml/2006/main">
            <a:off x="8772525" y="4305300"/>
            <a:ext cx="25622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Rows without these exceptions</a:t>
            </a:r>
          </a:p>
        </p:txBody>
      </p:sp>
      <p:sp>
        <p:nvSpPr>
          <p:cNvPr id="13" name="">
            <a:extLst xmlns:a="http://schemas.openxmlformats.org/drawingml/2006/main">
              <a:ext uri="{FF2B5EF4-FFF2-40B4-BE49-F238E27FC236}">
                <a16:creationId xmlns:a16="http://schemas.microsoft.com/office/drawing/2014/main" id="{55869480-2E96-443F-B843-1A3A3C49A204}"/>
              </a:ext>
            </a:extLst>
          </p:cNvPr>
          <p:cNvSpPr>
            <a:spLocks xmlns:a="http://schemas.openxmlformats.org/drawingml/2006/main" noGrp="1"/>
          </p:cNvSpPr>
          <p:nvPr/>
        </p:nvSpPr>
        <p:spPr>
          <a:xfrm xmlns:a="http://schemas.openxmlformats.org/drawingml/2006/main">
            <a:off x="8772525" y="5038725"/>
            <a:ext cx="25622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The remaining 120 rows need correction or an authorised disposition.</a:t>
            </a:r>
          </a:p>
        </p:txBody>
      </p:sp>
      <p:sp>
        <p:nvSpPr>
          <p:cNvPr id="14" name="">
            <a:extLst xmlns:a="http://schemas.openxmlformats.org/drawingml/2006/main">
              <a:ext uri="{FF2B5EF4-FFF2-40B4-BE49-F238E27FC236}">
                <a16:creationId xmlns:a16="http://schemas.microsoft.com/office/drawing/2014/main" id="{5EB9B7A7-ED42-4D50-9DD0-238B147DF730}"/>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data and assumptions, not measured customer results.</a:t>
            </a:r>
          </a:p>
        </p:txBody>
      </p:sp>
      <p:sp>
        <p:nvSpPr>
          <p:cNvPr id="15" name="">
            <a:extLst xmlns:a="http://schemas.openxmlformats.org/drawingml/2006/main">
              <a:ext uri="{FF2B5EF4-FFF2-40B4-BE49-F238E27FC236}">
                <a16:creationId xmlns:a16="http://schemas.microsoft.com/office/drawing/2014/main" id="{D266CA0D-9813-4B0D-83E2-0F26B0B5FFEA}"/>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DB77A2D-B987-40B5-8003-AE10D0897BA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CF6B691A-EE41-4B3E-B188-BAB74876595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58</a:t>
            </a:r>
          </a:p>
        </p:txBody>
      </p:sp>
    </p:spTree>
    <p:extLst>
      <p:ext uri="{BB962C8B-B14F-4D97-AF65-F5344CB8AC3E}">
        <p14:creationId xmlns:p14="http://schemas.microsoft.com/office/powerpoint/2010/main" val="72337453"/>
      </p:ext>
    </p:extLst>
  </p:cSld>
</p:sld>
</file>

<file path=ppt/slides/slide1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7e908b95d8b24bb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530C19C-9355-40FB-8935-3850B9C85E8A}"/>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Human review at the points that matter</a:t>
            </a:r>
          </a:p>
        </p:txBody>
      </p:sp>
      <p:sp>
        <p:nvSpPr>
          <p:cNvPr id="3" name="">
            <a:extLst xmlns:a="http://schemas.openxmlformats.org/drawingml/2006/main">
              <a:ext uri="{FF2B5EF4-FFF2-40B4-BE49-F238E27FC236}">
                <a16:creationId xmlns:a16="http://schemas.microsoft.com/office/drawing/2014/main" id="{6B4F1CCB-46B9-41D7-A131-F1F548EB6F05}"/>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F587C05-9A03-401E-BE4B-9A724D2CE01A}"/>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AI can prepare an explanation. Named owners decide how the record changes.</a:t>
            </a:r>
          </a:p>
        </p:txBody>
      </p:sp>
      <p:sp>
        <p:nvSpPr>
          <p:cNvPr id="5" name="">
            <a:extLst xmlns:a="http://schemas.openxmlformats.org/drawingml/2006/main">
              <a:ext uri="{FF2B5EF4-FFF2-40B4-BE49-F238E27FC236}">
                <a16:creationId xmlns:a16="http://schemas.microsoft.com/office/drawing/2014/main" id="{CF1E9F3A-E3AC-4C68-8DAF-E00BB5022E0C}"/>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404F0358-4DA1-4F6D-AB15-B08E563ECD93}"/>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B9B00067-1BE5-40AB-9105-A98AABC43757}"/>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Data steward</a:t>
            </a:r>
          </a:p>
        </p:txBody>
      </p:sp>
      <p:sp>
        <p:nvSpPr>
          <p:cNvPr id="8" name="">
            <a:extLst xmlns:a="http://schemas.openxmlformats.org/drawingml/2006/main">
              <a:ext uri="{FF2B5EF4-FFF2-40B4-BE49-F238E27FC236}">
                <a16:creationId xmlns:a16="http://schemas.microsoft.com/office/drawing/2014/main" id="{DAEEA26E-C964-483F-8502-E22DEF33EF3E}"/>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Approves a mapping or correction</a:t>
            </a:r>
          </a:p>
        </p:txBody>
      </p:sp>
      <p:sp>
        <p:nvSpPr>
          <p:cNvPr id="9" name="">
            <a:extLst xmlns:a="http://schemas.openxmlformats.org/drawingml/2006/main">
              <a:ext uri="{FF2B5EF4-FFF2-40B4-BE49-F238E27FC236}">
                <a16:creationId xmlns:a16="http://schemas.microsoft.com/office/drawing/2014/main" id="{7893A753-DB85-4CFC-9596-2EA78690E6D1}"/>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19D72E90-0B58-4B20-957F-602391D2FF82}"/>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EDA6B9F0-6A02-4CD1-821A-30961516A93C}"/>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Underwriter</a:t>
            </a:r>
          </a:p>
        </p:txBody>
      </p:sp>
      <p:sp>
        <p:nvSpPr>
          <p:cNvPr id="12" name="">
            <a:extLst xmlns:a="http://schemas.openxmlformats.org/drawingml/2006/main">
              <a:ext uri="{FF2B5EF4-FFF2-40B4-BE49-F238E27FC236}">
                <a16:creationId xmlns:a16="http://schemas.microsoft.com/office/drawing/2014/main" id="{7C4F6551-14CE-47FB-85D7-3A301100CEDC}"/>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Reviews an authority exception</a:t>
            </a:r>
          </a:p>
        </p:txBody>
      </p:sp>
      <p:sp>
        <p:nvSpPr>
          <p:cNvPr id="13" name="">
            <a:extLst xmlns:a="http://schemas.openxmlformats.org/drawingml/2006/main">
              <a:ext uri="{FF2B5EF4-FFF2-40B4-BE49-F238E27FC236}">
                <a16:creationId xmlns:a16="http://schemas.microsoft.com/office/drawing/2014/main" id="{7550C8BD-88F0-4ADC-89AB-AE7F68761298}"/>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927E863D-1EB7-4A53-80F1-E940BE89670F}"/>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1A5D5FDD-75EF-4FEC-8E0A-EC384B433000}"/>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Finance owner</a:t>
            </a:r>
          </a:p>
        </p:txBody>
      </p:sp>
      <p:sp>
        <p:nvSpPr>
          <p:cNvPr id="16" name="">
            <a:extLst xmlns:a="http://schemas.openxmlformats.org/drawingml/2006/main">
              <a:ext uri="{FF2B5EF4-FFF2-40B4-BE49-F238E27FC236}">
                <a16:creationId xmlns:a16="http://schemas.microsoft.com/office/drawing/2014/main" id="{52D8B097-97CE-4E4F-A92C-0F8AF03CBA8D}"/>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Approves financial treatment</a:t>
            </a:r>
          </a:p>
        </p:txBody>
      </p:sp>
      <p:sp>
        <p:nvSpPr>
          <p:cNvPr id="17" name="">
            <a:extLst xmlns:a="http://schemas.openxmlformats.org/drawingml/2006/main">
              <a:ext uri="{FF2B5EF4-FFF2-40B4-BE49-F238E27FC236}">
                <a16:creationId xmlns:a16="http://schemas.microsoft.com/office/drawing/2014/main" id="{743C187C-FFF6-41EC-B557-7B0F09BE2C8B}"/>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7272DCA0-2896-4FFC-AA6D-2AF409FFA18F}"/>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5C06CE6C-2E00-44B0-9C8F-C56E1A8B1C2E}"/>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Report approver</a:t>
            </a:r>
          </a:p>
        </p:txBody>
      </p:sp>
      <p:sp>
        <p:nvSpPr>
          <p:cNvPr id="20" name="">
            <a:extLst xmlns:a="http://schemas.openxmlformats.org/drawingml/2006/main">
              <a:ext uri="{FF2B5EF4-FFF2-40B4-BE49-F238E27FC236}">
                <a16:creationId xmlns:a16="http://schemas.microsoft.com/office/drawing/2014/main" id="{E53D824A-7015-41BF-B176-E5A00CA96478}"/>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Authorizes submission</a:t>
            </a:r>
          </a:p>
        </p:txBody>
      </p:sp>
      <p:sp>
        <p:nvSpPr>
          <p:cNvPr id="24" name="">
            <a:extLst xmlns:a="http://schemas.openxmlformats.org/drawingml/2006/main">
              <a:ext uri="{FF2B5EF4-FFF2-40B4-BE49-F238E27FC236}">
                <a16:creationId xmlns:a16="http://schemas.microsoft.com/office/drawing/2014/main" id="{0A14D40A-FDE9-4A50-B519-EA42C7783407}"/>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Record the evidence, decision, reviewer and rationale before changing approved data.</a:t>
            </a:r>
          </a:p>
        </p:txBody>
      </p:sp>
      <p:sp>
        <p:nvSpPr>
          <p:cNvPr id="25" name="">
            <a:extLst xmlns:a="http://schemas.openxmlformats.org/drawingml/2006/main">
              <a:ext uri="{FF2B5EF4-FFF2-40B4-BE49-F238E27FC236}">
                <a16:creationId xmlns:a16="http://schemas.microsoft.com/office/drawing/2014/main" id="{E4192F69-D95C-4D12-AC14-F7523FEB2DD2}"/>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26" name="">
            <a:extLst xmlns:a="http://schemas.openxmlformats.org/drawingml/2006/main">
              <a:ext uri="{FF2B5EF4-FFF2-40B4-BE49-F238E27FC236}">
                <a16:creationId xmlns:a16="http://schemas.microsoft.com/office/drawing/2014/main" id="{8B0C3023-C6D5-4D83-B3B9-87309AE42011}"/>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522BE822-70B4-4086-A3E6-2D0EB635DF2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3D124744-E45A-44E9-BF6E-C2C1D823125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14 / 58</a:t>
            </a:r>
          </a:p>
        </p:txBody>
      </p:sp>
    </p:spTree>
    <p:extLst>
      <p:ext uri="{BB962C8B-B14F-4D97-AF65-F5344CB8AC3E}">
        <p14:creationId xmlns:p14="http://schemas.microsoft.com/office/powerpoint/2010/main" val="1455401494"/>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43c9ce63dba45cf"/>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2459D61-8CEE-42E2-8C36-C6C46264A10F}"/>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Managing-agent oversight and referral controls</a:t>
            </a:r>
          </a:p>
        </p:txBody>
      </p:sp>
      <p:sp>
        <p:nvSpPr>
          <p:cNvPr id="3" name="">
            <a:extLst xmlns:a="http://schemas.openxmlformats.org/drawingml/2006/main">
              <a:ext uri="{FF2B5EF4-FFF2-40B4-BE49-F238E27FC236}">
                <a16:creationId xmlns:a16="http://schemas.microsoft.com/office/drawing/2014/main" id="{F59331E5-3379-4490-B06B-7C3834687F47}"/>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D0A8431-B2C8-4E21-9C66-78F51DFCE4AF}"/>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Contract authority, reporting quality and exception ownership belong in one review process.</a:t>
            </a:r>
          </a:p>
        </p:txBody>
      </p:sp>
      <p:sp>
        <p:nvSpPr>
          <p:cNvPr id="5" name="">
            <a:extLst xmlns:a="http://schemas.openxmlformats.org/drawingml/2006/main">
              <a:ext uri="{FF2B5EF4-FFF2-40B4-BE49-F238E27FC236}">
                <a16:creationId xmlns:a16="http://schemas.microsoft.com/office/drawing/2014/main" id="{B2B1444F-5CCF-4148-BA3A-98F2483E6773}"/>
              </a:ext>
            </a:extLst>
          </p:cNvPr>
          <p:cNvSpPr>
            <a:spLocks xmlns:a="http://schemas.openxmlformats.org/drawingml/2006/main" noGrp="1"/>
          </p:cNvSpPr>
          <p:nvPr/>
        </p:nvSpPr>
        <p:spPr>
          <a:xfrm xmlns:a="http://schemas.openxmlformats.org/drawingml/2006/main">
            <a:off x="6953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FC838FE-7F21-4428-956D-AEEC6DD9F2EB}"/>
              </a:ext>
            </a:extLst>
          </p:cNvPr>
          <p:cNvSpPr>
            <a:spLocks xmlns:a="http://schemas.openxmlformats.org/drawingml/2006/main" noGrp="1"/>
          </p:cNvSpPr>
          <p:nvPr/>
        </p:nvSpPr>
        <p:spPr>
          <a:xfrm xmlns:a="http://schemas.openxmlformats.org/drawingml/2006/main">
            <a:off x="6953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Authority checks</a:t>
            </a:r>
          </a:p>
        </p:txBody>
      </p:sp>
      <p:sp>
        <p:nvSpPr>
          <p:cNvPr id="7" name="">
            <a:extLst xmlns:a="http://schemas.openxmlformats.org/drawingml/2006/main">
              <a:ext uri="{FF2B5EF4-FFF2-40B4-BE49-F238E27FC236}">
                <a16:creationId xmlns:a16="http://schemas.microsoft.com/office/drawing/2014/main" id="{C01EE671-2DAC-4B6C-BC7C-AA82D8B7FC37}"/>
              </a:ext>
            </a:extLst>
          </p:cNvPr>
          <p:cNvSpPr>
            <a:spLocks xmlns:a="http://schemas.openxmlformats.org/drawingml/2006/main" noGrp="1"/>
          </p:cNvSpPr>
          <p:nvPr/>
        </p:nvSpPr>
        <p:spPr>
          <a:xfrm xmlns:a="http://schemas.openxmlformats.org/drawingml/2006/main">
            <a:off x="6953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Check territory, class and limits against the agreement in force.</a:t>
            </a:r>
          </a:p>
        </p:txBody>
      </p:sp>
      <p:sp>
        <p:nvSpPr>
          <p:cNvPr id="8" name="">
            <a:extLst xmlns:a="http://schemas.openxmlformats.org/drawingml/2006/main">
              <a:ext uri="{FF2B5EF4-FFF2-40B4-BE49-F238E27FC236}">
                <a16:creationId xmlns:a16="http://schemas.microsoft.com/office/drawing/2014/main" id="{8198674E-2887-459A-B9A3-79A92E17209F}"/>
              </a:ext>
            </a:extLst>
          </p:cNvPr>
          <p:cNvSpPr>
            <a:spLocks xmlns:a="http://schemas.openxmlformats.org/drawingml/2006/main" noGrp="1"/>
          </p:cNvSpPr>
          <p:nvPr/>
        </p:nvSpPr>
        <p:spPr>
          <a:xfrm xmlns:a="http://schemas.openxmlformats.org/drawingml/2006/main">
            <a:off x="43910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39DFF5BE-A8D1-4AD0-8F4C-04CFBE41D037}"/>
              </a:ext>
            </a:extLst>
          </p:cNvPr>
          <p:cNvSpPr>
            <a:spLocks xmlns:a="http://schemas.openxmlformats.org/drawingml/2006/main" noGrp="1"/>
          </p:cNvSpPr>
          <p:nvPr/>
        </p:nvSpPr>
        <p:spPr>
          <a:xfrm xmlns:a="http://schemas.openxmlformats.org/drawingml/2006/main">
            <a:off x="43910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Referral ownership</a:t>
            </a:r>
          </a:p>
        </p:txBody>
      </p:sp>
      <p:sp>
        <p:nvSpPr>
          <p:cNvPr id="10" name="">
            <a:extLst xmlns:a="http://schemas.openxmlformats.org/drawingml/2006/main">
              <a:ext uri="{FF2B5EF4-FFF2-40B4-BE49-F238E27FC236}">
                <a16:creationId xmlns:a16="http://schemas.microsoft.com/office/drawing/2014/main" id="{FB4810E1-8B62-4135-91EF-EF2158E333D9}"/>
              </a:ext>
            </a:extLst>
          </p:cNvPr>
          <p:cNvSpPr>
            <a:spLocks xmlns:a="http://schemas.openxmlformats.org/drawingml/2006/main" noGrp="1"/>
          </p:cNvSpPr>
          <p:nvPr/>
        </p:nvSpPr>
        <p:spPr>
          <a:xfrm xmlns:a="http://schemas.openxmlformats.org/drawingml/2006/main">
            <a:off x="43910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Route out-of-authority items to the named business decision-maker.</a:t>
            </a:r>
          </a:p>
        </p:txBody>
      </p:sp>
      <p:sp>
        <p:nvSpPr>
          <p:cNvPr id="11" name="">
            <a:extLst xmlns:a="http://schemas.openxmlformats.org/drawingml/2006/main">
              <a:ext uri="{FF2B5EF4-FFF2-40B4-BE49-F238E27FC236}">
                <a16:creationId xmlns:a16="http://schemas.microsoft.com/office/drawing/2014/main" id="{7B708407-C750-4E16-9A6D-A88C38F8AEE1}"/>
              </a:ext>
            </a:extLst>
          </p:cNvPr>
          <p:cNvSpPr>
            <a:spLocks xmlns:a="http://schemas.openxmlformats.org/drawingml/2006/main" noGrp="1"/>
          </p:cNvSpPr>
          <p:nvPr/>
        </p:nvSpPr>
        <p:spPr>
          <a:xfrm xmlns:a="http://schemas.openxmlformats.org/drawingml/2006/main">
            <a:off x="80867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6801F9A0-22B8-4BF7-A694-7C813343220C}"/>
              </a:ext>
            </a:extLst>
          </p:cNvPr>
          <p:cNvSpPr>
            <a:spLocks xmlns:a="http://schemas.openxmlformats.org/drawingml/2006/main" noGrp="1"/>
          </p:cNvSpPr>
          <p:nvPr/>
        </p:nvSpPr>
        <p:spPr>
          <a:xfrm xmlns:a="http://schemas.openxmlformats.org/drawingml/2006/main">
            <a:off x="80867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Evidence retained</a:t>
            </a:r>
          </a:p>
        </p:txBody>
      </p:sp>
      <p:sp>
        <p:nvSpPr>
          <p:cNvPr id="13" name="">
            <a:extLst xmlns:a="http://schemas.openxmlformats.org/drawingml/2006/main">
              <a:ext uri="{FF2B5EF4-FFF2-40B4-BE49-F238E27FC236}">
                <a16:creationId xmlns:a16="http://schemas.microsoft.com/office/drawing/2014/main" id="{91975DD9-348A-45E9-9F38-710E6C1CA2F9}"/>
              </a:ext>
            </a:extLst>
          </p:cNvPr>
          <p:cNvSpPr>
            <a:spLocks xmlns:a="http://schemas.openxmlformats.org/drawingml/2006/main" noGrp="1"/>
          </p:cNvSpPr>
          <p:nvPr/>
        </p:nvSpPr>
        <p:spPr>
          <a:xfrm xmlns:a="http://schemas.openxmlformats.org/drawingml/2006/main">
            <a:off x="80867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Keep the decision, approval and relevant contract version together.</a:t>
            </a:r>
          </a:p>
        </p:txBody>
      </p:sp>
      <p:sp>
        <p:nvSpPr>
          <p:cNvPr id="14" name="">
            <a:extLst xmlns:a="http://schemas.openxmlformats.org/drawingml/2006/main">
              <a:ext uri="{FF2B5EF4-FFF2-40B4-BE49-F238E27FC236}">
                <a16:creationId xmlns:a16="http://schemas.microsoft.com/office/drawing/2014/main" id="{D980D852-6BE1-4BFE-A5BC-F9163AC88328}"/>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15" name="">
            <a:extLst xmlns:a="http://schemas.openxmlformats.org/drawingml/2006/main">
              <a:ext uri="{FF2B5EF4-FFF2-40B4-BE49-F238E27FC236}">
                <a16:creationId xmlns:a16="http://schemas.microsoft.com/office/drawing/2014/main" id="{BFB66E18-24B5-485B-9B55-C0DAE89B6C8F}"/>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996B7F01-51B2-4B4F-92FF-F85F9B1430E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3DB97CA8-A15F-4602-A6C1-94E52D7BB6F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58</a:t>
            </a:r>
          </a:p>
        </p:txBody>
      </p:sp>
    </p:spTree>
    <p:extLst>
      <p:ext uri="{BB962C8B-B14F-4D97-AF65-F5344CB8AC3E}">
        <p14:creationId xmlns:p14="http://schemas.microsoft.com/office/powerpoint/2010/main" val="1095365926"/>
      </p:ext>
    </p:extLst>
  </p:cSld>
</p:sld>
</file>

<file path=ppt/slides/slide1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89a5d10376c42b4"/>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22B4751-3656-412A-9521-3E364BD32F77}"/>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Premium economics made explicit</a:t>
            </a:r>
          </a:p>
        </p:txBody>
      </p:sp>
      <p:sp>
        <p:nvSpPr>
          <p:cNvPr id="3" name="">
            <a:extLst xmlns:a="http://schemas.openxmlformats.org/drawingml/2006/main">
              <a:ext uri="{FF2B5EF4-FFF2-40B4-BE49-F238E27FC236}">
                <a16:creationId xmlns:a16="http://schemas.microsoft.com/office/drawing/2014/main" id="{73B07814-D0A8-423C-A135-9C673806EC0F}"/>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5A26859-8D67-43F7-913C-C912820E15A2}"/>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premium statement. Amounts in GBP thousands.</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4048125"/>
                <a:gridCol w="1524000"/>
                <a:gridCol w="5286375"/>
              </a:tblGrid>
              <a:tr h="506413">
                <a:tc>
                  <a:txBody>
                    <a:bodyPr>
                      <a:noAutofit/>
                    </a:bodyPr>
                    <a:lstStyle/>
                    <a:p>
                      <a:pPr algn="l"/>
                      <a:r>
                        <a:rPr sz="1650" b="1">
                          <a:solidFill>
                            <a:srgbClr val="FFFFFF"/>
                          </a:solidFill>
                          <a:latin typeface="Liberation Sans"/>
                          <a:ea typeface="Liberation Sans"/>
                          <a:cs typeface="Liberation Sans"/>
                        </a:rPr>
                        <a:t>Premium statement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GBP ’000</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Treatment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Gross premium, excluding tax</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1,000</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Agreed premium basis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Tax collected for remittance</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30</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Separate illustrative tax amount</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Total collected</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1,030</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Premium plus tax</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Broker / coverholder remuneration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200</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150 brokerage + 50 coverholder</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27D85"/>
                          </a:solidFill>
                          <a:latin typeface="Liberation Sans"/>
                          <a:ea typeface="Liberation Sans"/>
                          <a:cs typeface="Liberation Sans"/>
                        </a:rPr>
                        <a:t>Net premium to capacity</a:t>
                      </a:r>
                    </a:p>
                  </a:txBody>
                  <a:tcPr marL="152400" marR="152400" marT="76200" marB="76200" anchor="ctr">
                    <a:solidFill>
                      <a:srgbClr val="DCEAE4"/>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27D85"/>
                          </a:solidFill>
                          <a:latin typeface="Liberation Sans"/>
                          <a:ea typeface="Liberation Sans"/>
                          <a:cs typeface="Liberation Sans"/>
                        </a:rPr>
                        <a:t>800</a:t>
                      </a:r>
                    </a:p>
                  </a:txBody>
                  <a:tcPr marL="152400" marR="152400" marT="76200" marB="76200" anchor="ctr">
                    <a:solidFill>
                      <a:srgbClr val="DCEAE4"/>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127D85"/>
                          </a:solidFill>
                          <a:latin typeface="Liberation Sans"/>
                          <a:ea typeface="Liberation Sans"/>
                          <a:cs typeface="Liberation Sans"/>
                        </a:rPr>
                        <a:t>1,030 − 30 − 150 − 50</a:t>
                      </a:r>
                    </a:p>
                  </a:txBody>
                  <a:tcPr marL="152400" marR="152400" marT="76200" marB="76200" anchor="ctr">
                    <a:solidFill>
                      <a:srgbClr val="DCEAE4"/>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5843CC77-4017-428C-822B-188505066E8D}"/>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4510620-5EEB-4E65-B454-CE9EA9ADF78B}"/>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agreement only. The tax amount is not an assumed UK IPT rate.</a:t>
            </a:r>
          </a:p>
        </p:txBody>
      </p:sp>
      <p:sp>
        <p:nvSpPr>
          <p:cNvPr id="8" name="">
            <a:extLst xmlns:a="http://schemas.openxmlformats.org/drawingml/2006/main">
              <a:ext uri="{FF2B5EF4-FFF2-40B4-BE49-F238E27FC236}">
                <a16:creationId xmlns:a16="http://schemas.microsoft.com/office/drawing/2014/main" id="{9B322543-A839-470A-B5EE-14B3DCE782FF}"/>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A58493F8-690C-4B6B-9586-928F825E681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7BB2EBDA-8CD8-46B7-9B38-08D10DD67CB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16 / 58</a:t>
            </a:r>
          </a:p>
        </p:txBody>
      </p:sp>
    </p:spTree>
    <p:extLst>
      <p:ext uri="{BB962C8B-B14F-4D97-AF65-F5344CB8AC3E}">
        <p14:creationId xmlns:p14="http://schemas.microsoft.com/office/powerpoint/2010/main" val="1559782440"/>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76fb4afb616c4957"/>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A651518-CC17-420C-A132-22F37A039665}"/>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Capacity shares reconcile to the agreed basis</a:t>
            </a:r>
          </a:p>
        </p:txBody>
      </p:sp>
      <p:sp>
        <p:nvSpPr>
          <p:cNvPr id="3" name="">
            <a:extLst xmlns:a="http://schemas.openxmlformats.org/drawingml/2006/main">
              <a:ext uri="{FF2B5EF4-FFF2-40B4-BE49-F238E27FC236}">
                <a16:creationId xmlns:a16="http://schemas.microsoft.com/office/drawing/2014/main" id="{0CE9200C-0425-47F1-820B-5896C29ED83E}"/>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64B1C42-3E96-4B83-BA77-212F918719F8}"/>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net premium of £800,000 allocated across three capacity participants.</a:t>
            </a:r>
          </a:p>
        </p:txBody>
      </p:sp>
      <p:sp>
        <p:nvSpPr>
          <p:cNvPr id="5" name="">
            <a:extLst xmlns:a="http://schemas.openxmlformats.org/drawingml/2006/main">
              <a:ext uri="{FF2B5EF4-FFF2-40B4-BE49-F238E27FC236}">
                <a16:creationId xmlns:a16="http://schemas.microsoft.com/office/drawing/2014/main" id="{05A6788E-5449-470D-A8C8-142DDEA258D5}"/>
              </a:ext>
            </a:extLst>
          </p:cNvPr>
          <p:cNvSpPr>
            <a:spLocks xmlns:a="http://schemas.openxmlformats.org/drawingml/2006/main" noGrp="1"/>
          </p:cNvSpPr>
          <p:nvPr/>
        </p:nvSpPr>
        <p:spPr>
          <a:xfrm xmlns:a="http://schemas.openxmlformats.org/drawingml/2006/main">
            <a:off x="695325" y="2933700"/>
            <a:ext cx="7715250" cy="31623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9F24F7C-4D15-4EAF-A544-AF274EF10014}"/>
              </a:ext>
            </a:extLst>
          </p:cNvPr>
          <p:cNvSpPr>
            <a:spLocks xmlns:a="http://schemas.openxmlformats.org/drawingml/2006/main" noGrp="1"/>
          </p:cNvSpPr>
          <p:nvPr/>
        </p:nvSpPr>
        <p:spPr>
          <a:xfrm xmlns:a="http://schemas.openxmlformats.org/drawingml/2006/main">
            <a:off x="8572500" y="2933700"/>
            <a:ext cx="2981325" cy="3162300"/>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C56C76D-4965-46B7-8823-14856C8C37AA}"/>
              </a:ext>
            </a:extLst>
          </p:cNvPr>
          <p:cNvSpPr>
            <a:spLocks xmlns:a="http://schemas.openxmlformats.org/drawingml/2006/main" noGrp="1"/>
          </p:cNvSpPr>
          <p:nvPr/>
        </p:nvSpPr>
        <p:spPr>
          <a:xfrm xmlns:a="http://schemas.openxmlformats.org/drawingml/2006/main">
            <a:off x="8572500" y="2933700"/>
            <a:ext cx="47625" cy="3162300"/>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7BD050A-FF0F-46A7-957C-BA3ED6F5649C}"/>
              </a:ext>
            </a:extLst>
          </p:cNvPr>
          <p:cNvSpPr>
            <a:spLocks xmlns:a="http://schemas.openxmlformats.org/drawingml/2006/main" noGrp="1"/>
          </p:cNvSpPr>
          <p:nvPr/>
        </p:nvSpPr>
        <p:spPr>
          <a:xfrm xmlns:a="http://schemas.openxmlformats.org/drawingml/2006/main">
            <a:off x="866775" y="3057525"/>
            <a:ext cx="7239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47606F"/>
                </a:solidFill>
                <a:latin typeface="Liberation Sans"/>
                <a:ea typeface="Liberation Sans"/>
                <a:cs typeface="Liberation Sans"/>
              </a:defRPr>
            </a:pPr>
            <a:r>
              <a:rPr sz="1050" b="1">
                <a:solidFill>
                  <a:srgbClr val="47606F"/>
                </a:solidFill>
                <a:latin typeface="Liberation Sans"/>
                <a:ea typeface="Liberation Sans"/>
                <a:cs typeface="Liberation Sans"/>
              </a:rPr>
              <a:t>GBP THOUSANDS</a:t>
            </a:r>
          </a:p>
        </p:txBody>
      </p:sp>
      <p:graphicFrame>
        <p:nvGraphicFramePr>
          <p:cNvPr id="37" name="Chart"/>
          <p:cNvGraphicFramePr/>
          <p:nvPr/>
        </p:nvGraphicFramePr>
        <p:xfrm>
          <a:off xmlns:a="http://schemas.openxmlformats.org/drawingml/2006/main" x="828675" y="3343275"/>
          <a:ext xmlns:a="http://schemas.openxmlformats.org/drawingml/2006/main" cx="4429125" cy="2609850"/>
        </p:xfrm>
        <a:graphic xmlns:a="http://schemas.openxmlformats.org/drawingml/2006/main">
          <a:graphicData uri="http://schemas.openxmlformats.org/drawingml/2006/chart">
            <c:chart xmlns:r="http://schemas.openxmlformats.org/officeDocument/2006/relationships" xmlns:c="http://schemas.openxmlformats.org/drawingml/2006/chart" r:id="R5292c34b72f24277"/>
          </a:graphicData>
        </a:graphic>
      </p:graphicFrame>
      <p:sp>
        <p:nvSpPr>
          <p:cNvPr id="10" name="">
            <a:extLst xmlns:a="http://schemas.openxmlformats.org/drawingml/2006/main">
              <a:ext uri="{FF2B5EF4-FFF2-40B4-BE49-F238E27FC236}">
                <a16:creationId xmlns:a16="http://schemas.microsoft.com/office/drawing/2014/main" id="{D430335D-B5C3-41F9-B078-3CD50EA98F5F}"/>
              </a:ext>
            </a:extLst>
          </p:cNvPr>
          <p:cNvSpPr>
            <a:spLocks xmlns:a="http://schemas.openxmlformats.org/drawingml/2006/main" noGrp="1"/>
          </p:cNvSpPr>
          <p:nvPr/>
        </p:nvSpPr>
        <p:spPr>
          <a:xfrm xmlns:a="http://schemas.openxmlformats.org/drawingml/2006/main">
            <a:off x="2543175" y="4295775"/>
            <a:ext cx="13906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102C43"/>
                </a:solidFill>
                <a:latin typeface="Liberation Sans"/>
                <a:ea typeface="Liberation Sans"/>
                <a:cs typeface="Liberation Sans"/>
              </a:defRPr>
            </a:pPr>
            <a:r>
              <a:rPr sz="2775" b="1">
                <a:solidFill>
                  <a:srgbClr val="102C43"/>
                </a:solidFill>
                <a:latin typeface="Liberation Sans"/>
                <a:ea typeface="Liberation Sans"/>
                <a:cs typeface="Liberation Sans"/>
              </a:rPr>
              <a:t>100%</a:t>
            </a:r>
          </a:p>
        </p:txBody>
      </p:sp>
      <p:sp>
        <p:nvSpPr>
          <p:cNvPr id="11" name="">
            <a:extLst xmlns:a="http://schemas.openxmlformats.org/drawingml/2006/main">
              <a:ext uri="{FF2B5EF4-FFF2-40B4-BE49-F238E27FC236}">
                <a16:creationId xmlns:a16="http://schemas.microsoft.com/office/drawing/2014/main" id="{56B4387C-221F-4E3F-BEE6-5BA8D4FD1408}"/>
              </a:ext>
            </a:extLst>
          </p:cNvPr>
          <p:cNvSpPr>
            <a:spLocks xmlns:a="http://schemas.openxmlformats.org/drawingml/2006/main" noGrp="1"/>
          </p:cNvSpPr>
          <p:nvPr/>
        </p:nvSpPr>
        <p:spPr>
          <a:xfrm xmlns:a="http://schemas.openxmlformats.org/drawingml/2006/main">
            <a:off x="2619375" y="4733925"/>
            <a:ext cx="13906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47606F"/>
                </a:solidFill>
                <a:latin typeface="Liberation Sans"/>
                <a:ea typeface="Liberation Sans"/>
                <a:cs typeface="Liberation Sans"/>
              </a:defRPr>
            </a:pPr>
            <a:r>
              <a:rPr sz="1350" b="0">
                <a:solidFill>
                  <a:srgbClr val="47606F"/>
                </a:solidFill>
                <a:latin typeface="Liberation Sans"/>
                <a:ea typeface="Liberation Sans"/>
                <a:cs typeface="Liberation Sans"/>
              </a:rPr>
              <a:t>allocated</a:t>
            </a:r>
          </a:p>
        </p:txBody>
      </p:sp>
      <p:sp>
        <p:nvSpPr>
          <p:cNvPr id="12" name="">
            <a:extLst xmlns:a="http://schemas.openxmlformats.org/drawingml/2006/main">
              <a:ext uri="{FF2B5EF4-FFF2-40B4-BE49-F238E27FC236}">
                <a16:creationId xmlns:a16="http://schemas.microsoft.com/office/drawing/2014/main" id="{14DC5BF1-B4C3-4DCD-8427-B8EAFF891F91}"/>
              </a:ext>
            </a:extLst>
          </p:cNvPr>
          <p:cNvSpPr>
            <a:spLocks xmlns:a="http://schemas.openxmlformats.org/drawingml/2006/main" noGrp="1"/>
          </p:cNvSpPr>
          <p:nvPr/>
        </p:nvSpPr>
        <p:spPr>
          <a:xfrm xmlns:a="http://schemas.openxmlformats.org/drawingml/2006/main">
            <a:off x="5381625" y="3571875"/>
            <a:ext cx="76200" cy="428625"/>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48E4F0B-1968-4F86-B2FF-C2B4CD27C847}"/>
              </a:ext>
            </a:extLst>
          </p:cNvPr>
          <p:cNvSpPr>
            <a:spLocks xmlns:a="http://schemas.openxmlformats.org/drawingml/2006/main" noGrp="1"/>
          </p:cNvSpPr>
          <p:nvPr/>
        </p:nvSpPr>
        <p:spPr>
          <a:xfrm xmlns:a="http://schemas.openxmlformats.org/drawingml/2006/main">
            <a:off x="5591175" y="3552825"/>
            <a:ext cx="23526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Market A</a:t>
            </a:r>
          </a:p>
        </p:txBody>
      </p:sp>
      <p:sp>
        <p:nvSpPr>
          <p:cNvPr id="14" name="">
            <a:extLst xmlns:a="http://schemas.openxmlformats.org/drawingml/2006/main">
              <a:ext uri="{FF2B5EF4-FFF2-40B4-BE49-F238E27FC236}">
                <a16:creationId xmlns:a16="http://schemas.microsoft.com/office/drawing/2014/main" id="{4358FC12-4C7A-467E-9287-F592B85228DB}"/>
              </a:ext>
            </a:extLst>
          </p:cNvPr>
          <p:cNvSpPr>
            <a:spLocks xmlns:a="http://schemas.openxmlformats.org/drawingml/2006/main" noGrp="1"/>
          </p:cNvSpPr>
          <p:nvPr/>
        </p:nvSpPr>
        <p:spPr>
          <a:xfrm xmlns:a="http://schemas.openxmlformats.org/drawingml/2006/main">
            <a:off x="5591175" y="3810000"/>
            <a:ext cx="23526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02C43"/>
                </a:solidFill>
                <a:latin typeface="Liberation Sans"/>
                <a:ea typeface="Liberation Sans"/>
                <a:cs typeface="Liberation Sans"/>
              </a:defRPr>
            </a:pPr>
            <a:r>
              <a:rPr sz="1800" b="1">
                <a:solidFill>
                  <a:srgbClr val="102C43"/>
                </a:solidFill>
                <a:latin typeface="Liberation Sans"/>
                <a:ea typeface="Liberation Sans"/>
                <a:cs typeface="Liberation Sans"/>
              </a:rPr>
              <a:t>40% · £320k</a:t>
            </a:r>
          </a:p>
        </p:txBody>
      </p:sp>
      <p:sp>
        <p:nvSpPr>
          <p:cNvPr id="15" name="">
            <a:extLst xmlns:a="http://schemas.openxmlformats.org/drawingml/2006/main">
              <a:ext uri="{FF2B5EF4-FFF2-40B4-BE49-F238E27FC236}">
                <a16:creationId xmlns:a16="http://schemas.microsoft.com/office/drawing/2014/main" id="{DC192804-3175-4316-9845-CF2DB05F56FC}"/>
              </a:ext>
            </a:extLst>
          </p:cNvPr>
          <p:cNvSpPr>
            <a:spLocks xmlns:a="http://schemas.openxmlformats.org/drawingml/2006/main" noGrp="1"/>
          </p:cNvSpPr>
          <p:nvPr/>
        </p:nvSpPr>
        <p:spPr>
          <a:xfrm xmlns:a="http://schemas.openxmlformats.org/drawingml/2006/main">
            <a:off x="5381625" y="4286250"/>
            <a:ext cx="76200" cy="42862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7483C7A8-1805-45A3-83F5-326A93C5A652}"/>
              </a:ext>
            </a:extLst>
          </p:cNvPr>
          <p:cNvSpPr>
            <a:spLocks xmlns:a="http://schemas.openxmlformats.org/drawingml/2006/main" noGrp="1"/>
          </p:cNvSpPr>
          <p:nvPr/>
        </p:nvSpPr>
        <p:spPr>
          <a:xfrm xmlns:a="http://schemas.openxmlformats.org/drawingml/2006/main">
            <a:off x="5591175" y="4267200"/>
            <a:ext cx="23526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Market B</a:t>
            </a:r>
          </a:p>
        </p:txBody>
      </p:sp>
      <p:sp>
        <p:nvSpPr>
          <p:cNvPr id="17" name="">
            <a:extLst xmlns:a="http://schemas.openxmlformats.org/drawingml/2006/main">
              <a:ext uri="{FF2B5EF4-FFF2-40B4-BE49-F238E27FC236}">
                <a16:creationId xmlns:a16="http://schemas.microsoft.com/office/drawing/2014/main" id="{4419AEAF-8EA9-4D2D-8C26-C95694059D6D}"/>
              </a:ext>
            </a:extLst>
          </p:cNvPr>
          <p:cNvSpPr>
            <a:spLocks xmlns:a="http://schemas.openxmlformats.org/drawingml/2006/main" noGrp="1"/>
          </p:cNvSpPr>
          <p:nvPr/>
        </p:nvSpPr>
        <p:spPr>
          <a:xfrm xmlns:a="http://schemas.openxmlformats.org/drawingml/2006/main">
            <a:off x="5591175" y="4524375"/>
            <a:ext cx="23526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02C43"/>
                </a:solidFill>
                <a:latin typeface="Liberation Sans"/>
                <a:ea typeface="Liberation Sans"/>
                <a:cs typeface="Liberation Sans"/>
              </a:defRPr>
            </a:pPr>
            <a:r>
              <a:rPr sz="1800" b="1">
                <a:solidFill>
                  <a:srgbClr val="102C43"/>
                </a:solidFill>
                <a:latin typeface="Liberation Sans"/>
                <a:ea typeface="Liberation Sans"/>
                <a:cs typeface="Liberation Sans"/>
              </a:rPr>
              <a:t>35% · £280k</a:t>
            </a:r>
          </a:p>
        </p:txBody>
      </p:sp>
      <p:sp>
        <p:nvSpPr>
          <p:cNvPr id="18" name="">
            <a:extLst xmlns:a="http://schemas.openxmlformats.org/drawingml/2006/main">
              <a:ext uri="{FF2B5EF4-FFF2-40B4-BE49-F238E27FC236}">
                <a16:creationId xmlns:a16="http://schemas.microsoft.com/office/drawing/2014/main" id="{23AECA23-C664-4CC4-B3AE-17DFE49D4126}"/>
              </a:ext>
            </a:extLst>
          </p:cNvPr>
          <p:cNvSpPr>
            <a:spLocks xmlns:a="http://schemas.openxmlformats.org/drawingml/2006/main" noGrp="1"/>
          </p:cNvSpPr>
          <p:nvPr/>
        </p:nvSpPr>
        <p:spPr>
          <a:xfrm xmlns:a="http://schemas.openxmlformats.org/drawingml/2006/main">
            <a:off x="5381625" y="5000625"/>
            <a:ext cx="76200" cy="428625"/>
          </a:xfrm>
          <a:prstGeom xmlns:a="http://schemas.openxmlformats.org/drawingml/2006/main" prst="rect">
            <a:avLst/>
          </a:prstGeom>
          <a:solidFill xmlns:a="http://schemas.openxmlformats.org/drawingml/2006/main">
            <a:srgbClr val="859AA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30A761F3-4403-43BA-A8A9-91CDF87B570A}"/>
              </a:ext>
            </a:extLst>
          </p:cNvPr>
          <p:cNvSpPr>
            <a:spLocks xmlns:a="http://schemas.openxmlformats.org/drawingml/2006/main" noGrp="1"/>
          </p:cNvSpPr>
          <p:nvPr/>
        </p:nvSpPr>
        <p:spPr>
          <a:xfrm xmlns:a="http://schemas.openxmlformats.org/drawingml/2006/main">
            <a:off x="5591175" y="4981575"/>
            <a:ext cx="23526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Market C</a:t>
            </a:r>
          </a:p>
        </p:txBody>
      </p:sp>
      <p:sp>
        <p:nvSpPr>
          <p:cNvPr id="20" name="">
            <a:extLst xmlns:a="http://schemas.openxmlformats.org/drawingml/2006/main">
              <a:ext uri="{FF2B5EF4-FFF2-40B4-BE49-F238E27FC236}">
                <a16:creationId xmlns:a16="http://schemas.microsoft.com/office/drawing/2014/main" id="{A677BDA1-3D10-4F7A-9235-0C0509D259ED}"/>
              </a:ext>
            </a:extLst>
          </p:cNvPr>
          <p:cNvSpPr>
            <a:spLocks xmlns:a="http://schemas.openxmlformats.org/drawingml/2006/main" noGrp="1"/>
          </p:cNvSpPr>
          <p:nvPr/>
        </p:nvSpPr>
        <p:spPr>
          <a:xfrm xmlns:a="http://schemas.openxmlformats.org/drawingml/2006/main">
            <a:off x="5591175" y="5238750"/>
            <a:ext cx="23526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02C43"/>
                </a:solidFill>
                <a:latin typeface="Liberation Sans"/>
                <a:ea typeface="Liberation Sans"/>
                <a:cs typeface="Liberation Sans"/>
              </a:defRPr>
            </a:pPr>
            <a:r>
              <a:rPr sz="1800" b="1">
                <a:solidFill>
                  <a:srgbClr val="102C43"/>
                </a:solidFill>
                <a:latin typeface="Liberation Sans"/>
                <a:ea typeface="Liberation Sans"/>
                <a:cs typeface="Liberation Sans"/>
              </a:rPr>
              <a:t>25% · £200k</a:t>
            </a:r>
          </a:p>
        </p:txBody>
      </p:sp>
      <p:sp>
        <p:nvSpPr>
          <p:cNvPr id="21" name="">
            <a:extLst xmlns:a="http://schemas.openxmlformats.org/drawingml/2006/main">
              <a:ext uri="{FF2B5EF4-FFF2-40B4-BE49-F238E27FC236}">
                <a16:creationId xmlns:a16="http://schemas.microsoft.com/office/drawing/2014/main" id="{03E07570-FF93-492D-A08E-A97A00191138}"/>
              </a:ext>
            </a:extLst>
          </p:cNvPr>
          <p:cNvSpPr>
            <a:spLocks xmlns:a="http://schemas.openxmlformats.org/drawingml/2006/main" noGrp="1"/>
          </p:cNvSpPr>
          <p:nvPr/>
        </p:nvSpPr>
        <p:spPr>
          <a:xfrm xmlns:a="http://schemas.openxmlformats.org/drawingml/2006/main">
            <a:off x="8772525" y="3114675"/>
            <a:ext cx="25622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DCE8ED"/>
                </a:solidFill>
                <a:latin typeface="Liberation Sans"/>
                <a:ea typeface="Liberation Sans"/>
                <a:cs typeface="Liberation Sans"/>
              </a:defRPr>
            </a:pPr>
            <a:r>
              <a:rPr sz="1050" b="1">
                <a:solidFill>
                  <a:srgbClr val="DCE8ED"/>
                </a:solidFill>
                <a:latin typeface="Liberation Sans"/>
                <a:ea typeface="Liberation Sans"/>
                <a:cs typeface="Liberation Sans"/>
              </a:rPr>
              <a:t>DECISION VIEW</a:t>
            </a:r>
          </a:p>
        </p:txBody>
      </p:sp>
      <p:sp>
        <p:nvSpPr>
          <p:cNvPr id="22" name="">
            <a:extLst xmlns:a="http://schemas.openxmlformats.org/drawingml/2006/main">
              <a:ext uri="{FF2B5EF4-FFF2-40B4-BE49-F238E27FC236}">
                <a16:creationId xmlns:a16="http://schemas.microsoft.com/office/drawing/2014/main" id="{51002742-5EB3-4181-BC74-A959FC3C452E}"/>
              </a:ext>
            </a:extLst>
          </p:cNvPr>
          <p:cNvSpPr>
            <a:spLocks xmlns:a="http://schemas.openxmlformats.org/drawingml/2006/main" noGrp="1"/>
          </p:cNvSpPr>
          <p:nvPr/>
        </p:nvSpPr>
        <p:spPr>
          <a:xfrm xmlns:a="http://schemas.openxmlformats.org/drawingml/2006/main">
            <a:off x="8772525" y="3543300"/>
            <a:ext cx="2562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FFFFFF"/>
                </a:solidFill>
                <a:latin typeface="Liberation Sans"/>
                <a:ea typeface="Liberation Sans"/>
                <a:cs typeface="Liberation Sans"/>
              </a:defRPr>
            </a:pPr>
            <a:r>
              <a:rPr sz="2925" b="1">
                <a:solidFill>
                  <a:srgbClr val="FFFFFF"/>
                </a:solidFill>
                <a:latin typeface="Liberation Sans"/>
                <a:ea typeface="Liberation Sans"/>
                <a:cs typeface="Liberation Sans"/>
              </a:rPr>
              <a:t>£800k</a:t>
            </a:r>
          </a:p>
        </p:txBody>
      </p:sp>
      <p:sp>
        <p:nvSpPr>
          <p:cNvPr id="23" name="">
            <a:extLst xmlns:a="http://schemas.openxmlformats.org/drawingml/2006/main">
              <a:ext uri="{FF2B5EF4-FFF2-40B4-BE49-F238E27FC236}">
                <a16:creationId xmlns:a16="http://schemas.microsoft.com/office/drawing/2014/main" id="{11236719-5C38-465C-A79C-9E8334EEFD3F}"/>
              </a:ext>
            </a:extLst>
          </p:cNvPr>
          <p:cNvSpPr>
            <a:spLocks xmlns:a="http://schemas.openxmlformats.org/drawingml/2006/main" noGrp="1"/>
          </p:cNvSpPr>
          <p:nvPr/>
        </p:nvSpPr>
        <p:spPr>
          <a:xfrm xmlns:a="http://schemas.openxmlformats.org/drawingml/2006/main">
            <a:off x="8772525" y="4305300"/>
            <a:ext cx="25622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Reconciled capacity allocation</a:t>
            </a:r>
          </a:p>
        </p:txBody>
      </p:sp>
      <p:sp>
        <p:nvSpPr>
          <p:cNvPr id="24" name="">
            <a:extLst xmlns:a="http://schemas.openxmlformats.org/drawingml/2006/main">
              <a:ext uri="{FF2B5EF4-FFF2-40B4-BE49-F238E27FC236}">
                <a16:creationId xmlns:a16="http://schemas.microsoft.com/office/drawing/2014/main" id="{8489754F-C40B-424A-9240-B25DF031BD02}"/>
              </a:ext>
            </a:extLst>
          </p:cNvPr>
          <p:cNvSpPr>
            <a:spLocks xmlns:a="http://schemas.openxmlformats.org/drawingml/2006/main" noGrp="1"/>
          </p:cNvSpPr>
          <p:nvPr/>
        </p:nvSpPr>
        <p:spPr>
          <a:xfrm xmlns:a="http://schemas.openxmlformats.org/drawingml/2006/main">
            <a:off x="8772525" y="5038725"/>
            <a:ext cx="25622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40% / 35% / 25% agreed shares. Retain the contractual allocation and rounding basis.</a:t>
            </a:r>
          </a:p>
        </p:txBody>
      </p:sp>
      <p:sp>
        <p:nvSpPr>
          <p:cNvPr id="25" name="">
            <a:extLst xmlns:a="http://schemas.openxmlformats.org/drawingml/2006/main">
              <a:ext uri="{FF2B5EF4-FFF2-40B4-BE49-F238E27FC236}">
                <a16:creationId xmlns:a16="http://schemas.microsoft.com/office/drawing/2014/main" id="{10A9ED4D-8350-4736-8890-7992A09CF8BF}"/>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data and assumptions, not measured customer results.</a:t>
            </a:r>
          </a:p>
        </p:txBody>
      </p:sp>
      <p:sp>
        <p:nvSpPr>
          <p:cNvPr id="26" name="">
            <a:extLst xmlns:a="http://schemas.openxmlformats.org/drawingml/2006/main">
              <a:ext uri="{FF2B5EF4-FFF2-40B4-BE49-F238E27FC236}">
                <a16:creationId xmlns:a16="http://schemas.microsoft.com/office/drawing/2014/main" id="{E86CF487-9BF4-4D57-935E-D4077144CE59}"/>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1D72FA99-766F-43ED-AABE-655069317D5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4347F0EA-BD20-4A7B-BF7A-75B6CAE78AA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58</a:t>
            </a:r>
          </a:p>
        </p:txBody>
      </p:sp>
    </p:spTree>
    <p:extLst>
      <p:ext uri="{BB962C8B-B14F-4D97-AF65-F5344CB8AC3E}">
        <p14:creationId xmlns:p14="http://schemas.microsoft.com/office/powerpoint/2010/main" val="136977368"/>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89aa5454e404732"/>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3B656D6-28C7-4C2C-9E1D-3BF84BE5E1C9}"/>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Claims movement: paid and case outstanding</a:t>
            </a:r>
          </a:p>
        </p:txBody>
      </p:sp>
      <p:sp>
        <p:nvSpPr>
          <p:cNvPr id="3" name="">
            <a:extLst xmlns:a="http://schemas.openxmlformats.org/drawingml/2006/main">
              <a:ext uri="{FF2B5EF4-FFF2-40B4-BE49-F238E27FC236}">
                <a16:creationId xmlns:a16="http://schemas.microsoft.com/office/drawing/2014/main" id="{179CA9C7-650D-4CFF-8446-759941FF4956}"/>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306A70D-0762-4FC6-BD00-4BD37C6363CB}"/>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gross position, GBP ’000. The components sum to paid plus case outstanding.</a:t>
            </a:r>
          </a:p>
        </p:txBody>
      </p:sp>
      <p:sp>
        <p:nvSpPr>
          <p:cNvPr id="5" name="">
            <a:extLst xmlns:a="http://schemas.openxmlformats.org/drawingml/2006/main">
              <a:ext uri="{FF2B5EF4-FFF2-40B4-BE49-F238E27FC236}">
                <a16:creationId xmlns:a16="http://schemas.microsoft.com/office/drawing/2014/main" id="{8306BD43-B50A-4192-84E5-F9517CED766B}"/>
              </a:ext>
            </a:extLst>
          </p:cNvPr>
          <p:cNvSpPr>
            <a:spLocks xmlns:a="http://schemas.openxmlformats.org/drawingml/2006/main" noGrp="1"/>
          </p:cNvSpPr>
          <p:nvPr/>
        </p:nvSpPr>
        <p:spPr>
          <a:xfrm xmlns:a="http://schemas.openxmlformats.org/drawingml/2006/main">
            <a:off x="695325" y="2933700"/>
            <a:ext cx="7715250" cy="31623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33A89CB-DE49-45A7-8A5E-BE8960567BE7}"/>
              </a:ext>
            </a:extLst>
          </p:cNvPr>
          <p:cNvSpPr>
            <a:spLocks xmlns:a="http://schemas.openxmlformats.org/drawingml/2006/main" noGrp="1"/>
          </p:cNvSpPr>
          <p:nvPr/>
        </p:nvSpPr>
        <p:spPr>
          <a:xfrm xmlns:a="http://schemas.openxmlformats.org/drawingml/2006/main">
            <a:off x="8572500" y="2933700"/>
            <a:ext cx="2981325" cy="3162300"/>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056C5C5-5157-41A5-AF1F-E3FEC6FA3126}"/>
              </a:ext>
            </a:extLst>
          </p:cNvPr>
          <p:cNvSpPr>
            <a:spLocks xmlns:a="http://schemas.openxmlformats.org/drawingml/2006/main" noGrp="1"/>
          </p:cNvSpPr>
          <p:nvPr/>
        </p:nvSpPr>
        <p:spPr>
          <a:xfrm xmlns:a="http://schemas.openxmlformats.org/drawingml/2006/main">
            <a:off x="8572500" y="2933700"/>
            <a:ext cx="47625" cy="3162300"/>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D93C521-56DF-4B9F-8185-CFA7F7F52A93}"/>
              </a:ext>
            </a:extLst>
          </p:cNvPr>
          <p:cNvSpPr>
            <a:spLocks xmlns:a="http://schemas.openxmlformats.org/drawingml/2006/main" noGrp="1"/>
          </p:cNvSpPr>
          <p:nvPr/>
        </p:nvSpPr>
        <p:spPr>
          <a:xfrm xmlns:a="http://schemas.openxmlformats.org/drawingml/2006/main">
            <a:off x="866775" y="3057525"/>
            <a:ext cx="7239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47606F"/>
                </a:solidFill>
                <a:latin typeface="Liberation Sans"/>
                <a:ea typeface="Liberation Sans"/>
                <a:cs typeface="Liberation Sans"/>
              </a:defRPr>
            </a:pPr>
            <a:r>
              <a:rPr sz="1050" b="1">
                <a:solidFill>
                  <a:srgbClr val="47606F"/>
                </a:solidFill>
                <a:latin typeface="Liberation Sans"/>
                <a:ea typeface="Liberation Sans"/>
                <a:cs typeface="Liberation Sans"/>
              </a:rPr>
              <a:t>GBP THOUSANDS</a:t>
            </a:r>
          </a:p>
        </p:txBody>
      </p:sp>
      <p:graphicFrame>
        <p:nvGraphicFramePr>
          <p:cNvPr id="26" name="Chart"/>
          <p:cNvGraphicFramePr/>
          <p:nvPr/>
        </p:nvGraphicFramePr>
        <p:xfrm>
          <a:off xmlns:a="http://schemas.openxmlformats.org/drawingml/2006/main" x="828675" y="3343275"/>
          <a:ext xmlns:a="http://schemas.openxmlformats.org/drawingml/2006/main" cx="7381875" cy="2609850"/>
        </p:xfrm>
        <a:graphic xmlns:a="http://schemas.openxmlformats.org/drawingml/2006/main">
          <a:graphicData uri="http://schemas.openxmlformats.org/drawingml/2006/chart">
            <c:chart xmlns:r="http://schemas.openxmlformats.org/officeDocument/2006/relationships" xmlns:c="http://schemas.openxmlformats.org/drawingml/2006/chart" r:id="R81e4b4363edc4b13"/>
          </a:graphicData>
        </a:graphic>
      </p:graphicFrame>
      <p:sp>
        <p:nvSpPr>
          <p:cNvPr id="10" name="">
            <a:extLst xmlns:a="http://schemas.openxmlformats.org/drawingml/2006/main">
              <a:ext uri="{FF2B5EF4-FFF2-40B4-BE49-F238E27FC236}">
                <a16:creationId xmlns:a16="http://schemas.microsoft.com/office/drawing/2014/main" id="{1BFA6E15-21E3-4231-AC34-22FD9FF54AE0}"/>
              </a:ext>
            </a:extLst>
          </p:cNvPr>
          <p:cNvSpPr>
            <a:spLocks xmlns:a="http://schemas.openxmlformats.org/drawingml/2006/main" noGrp="1"/>
          </p:cNvSpPr>
          <p:nvPr/>
        </p:nvSpPr>
        <p:spPr>
          <a:xfrm xmlns:a="http://schemas.openxmlformats.org/drawingml/2006/main">
            <a:off x="8772525" y="3114675"/>
            <a:ext cx="25622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DCE8ED"/>
                </a:solidFill>
                <a:latin typeface="Liberation Sans"/>
                <a:ea typeface="Liberation Sans"/>
                <a:cs typeface="Liberation Sans"/>
              </a:defRPr>
            </a:pPr>
            <a:r>
              <a:rPr sz="1050" b="1">
                <a:solidFill>
                  <a:srgbClr val="DCE8ED"/>
                </a:solidFill>
                <a:latin typeface="Liberation Sans"/>
                <a:ea typeface="Liberation Sans"/>
                <a:cs typeface="Liberation Sans"/>
              </a:rPr>
              <a:t>DECISION VIEW</a:t>
            </a:r>
          </a:p>
        </p:txBody>
      </p:sp>
      <p:sp>
        <p:nvSpPr>
          <p:cNvPr id="11" name="">
            <a:extLst xmlns:a="http://schemas.openxmlformats.org/drawingml/2006/main">
              <a:ext uri="{FF2B5EF4-FFF2-40B4-BE49-F238E27FC236}">
                <a16:creationId xmlns:a16="http://schemas.microsoft.com/office/drawing/2014/main" id="{3264A73B-0775-4910-B560-26E689120060}"/>
              </a:ext>
            </a:extLst>
          </p:cNvPr>
          <p:cNvSpPr>
            <a:spLocks xmlns:a="http://schemas.openxmlformats.org/drawingml/2006/main" noGrp="1"/>
          </p:cNvSpPr>
          <p:nvPr/>
        </p:nvSpPr>
        <p:spPr>
          <a:xfrm xmlns:a="http://schemas.openxmlformats.org/drawingml/2006/main">
            <a:off x="8772525" y="3543300"/>
            <a:ext cx="2562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FFFFFF"/>
                </a:solidFill>
                <a:latin typeface="Liberation Sans"/>
                <a:ea typeface="Liberation Sans"/>
                <a:cs typeface="Liberation Sans"/>
              </a:defRPr>
            </a:pPr>
            <a:r>
              <a:rPr sz="2925" b="1">
                <a:solidFill>
                  <a:srgbClr val="FFFFFF"/>
                </a:solidFill>
                <a:latin typeface="Liberation Sans"/>
                <a:ea typeface="Liberation Sans"/>
                <a:cs typeface="Liberation Sans"/>
              </a:rPr>
              <a:t>370k</a:t>
            </a:r>
          </a:p>
        </p:txBody>
      </p:sp>
      <p:sp>
        <p:nvSpPr>
          <p:cNvPr id="12" name="">
            <a:extLst xmlns:a="http://schemas.openxmlformats.org/drawingml/2006/main">
              <a:ext uri="{FF2B5EF4-FFF2-40B4-BE49-F238E27FC236}">
                <a16:creationId xmlns:a16="http://schemas.microsoft.com/office/drawing/2014/main" id="{75036363-74CE-45EF-8D45-D3607CF05BA3}"/>
              </a:ext>
            </a:extLst>
          </p:cNvPr>
          <p:cNvSpPr>
            <a:spLocks xmlns:a="http://schemas.openxmlformats.org/drawingml/2006/main" noGrp="1"/>
          </p:cNvSpPr>
          <p:nvPr/>
        </p:nvSpPr>
        <p:spPr>
          <a:xfrm xmlns:a="http://schemas.openxmlformats.org/drawingml/2006/main">
            <a:off x="8772525" y="4305300"/>
            <a:ext cx="25622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April paid plus case outstanding</a:t>
            </a:r>
          </a:p>
        </p:txBody>
      </p:sp>
      <p:sp>
        <p:nvSpPr>
          <p:cNvPr id="13" name="">
            <a:extLst xmlns:a="http://schemas.openxmlformats.org/drawingml/2006/main">
              <a:ext uri="{FF2B5EF4-FFF2-40B4-BE49-F238E27FC236}">
                <a16:creationId xmlns:a16="http://schemas.microsoft.com/office/drawing/2014/main" id="{5605A68B-7F70-4F0C-A3E1-92E6242E2A5B}"/>
              </a:ext>
            </a:extLst>
          </p:cNvPr>
          <p:cNvSpPr>
            <a:spLocks xmlns:a="http://schemas.openxmlformats.org/drawingml/2006/main" noGrp="1"/>
          </p:cNvSpPr>
          <p:nvPr/>
        </p:nvSpPr>
        <p:spPr>
          <a:xfrm xmlns:a="http://schemas.openxmlformats.org/drawingml/2006/main">
            <a:off x="8772525" y="5038725"/>
            <a:ext cx="25622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This simplified incurred view excludes IBNR and expenses. It is not an actuarial reserve estimate.</a:t>
            </a:r>
          </a:p>
        </p:txBody>
      </p:sp>
      <p:sp>
        <p:nvSpPr>
          <p:cNvPr id="14" name="">
            <a:extLst xmlns:a="http://schemas.openxmlformats.org/drawingml/2006/main">
              <a:ext uri="{FF2B5EF4-FFF2-40B4-BE49-F238E27FC236}">
                <a16:creationId xmlns:a16="http://schemas.microsoft.com/office/drawing/2014/main" id="{05569C8C-FD95-48EB-A21A-9EF07A470560}"/>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data and assumptions, not measured customer results.</a:t>
            </a:r>
          </a:p>
        </p:txBody>
      </p:sp>
      <p:sp>
        <p:nvSpPr>
          <p:cNvPr id="15" name="">
            <a:extLst xmlns:a="http://schemas.openxmlformats.org/drawingml/2006/main">
              <a:ext uri="{FF2B5EF4-FFF2-40B4-BE49-F238E27FC236}">
                <a16:creationId xmlns:a16="http://schemas.microsoft.com/office/drawing/2014/main" id="{4FA04E55-AFCB-4E52-99AE-6E049A49B6E7}"/>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AE96781-56B9-4963-91A0-382B3A3DAC5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B93DF810-0E58-4329-9589-244F5B02484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58</a:t>
            </a:r>
          </a:p>
        </p:txBody>
      </p:sp>
    </p:spTree>
    <p:extLst>
      <p:ext uri="{BB962C8B-B14F-4D97-AF65-F5344CB8AC3E}">
        <p14:creationId xmlns:p14="http://schemas.microsoft.com/office/powerpoint/2010/main" val="1687744607"/>
      </p:ext>
    </p:extLst>
  </p:cSld>
</p:sld>
</file>

<file path=ppt/slides/slide1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18b308dce9d4b31"/>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94939E3-D70F-41CD-841E-8215906AFDF9}"/>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Life insurance bordereaux</a:t>
            </a:r>
          </a:p>
        </p:txBody>
      </p:sp>
      <p:sp>
        <p:nvSpPr>
          <p:cNvPr id="3" name="">
            <a:extLst xmlns:a="http://schemas.openxmlformats.org/drawingml/2006/main">
              <a:ext uri="{FF2B5EF4-FFF2-40B4-BE49-F238E27FC236}">
                <a16:creationId xmlns:a16="http://schemas.microsoft.com/office/drawing/2014/main" id="{29BED062-95BC-4A7D-B7EF-DD543059A744}"/>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5C0B9D3-1ED8-4190-A814-D327B243EF1A}"/>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Life reporting needs its own exposure and benefit definitions.</a:t>
            </a:r>
          </a:p>
        </p:txBody>
      </p:sp>
      <p:sp>
        <p:nvSpPr>
          <p:cNvPr id="5" name="">
            <a:extLst xmlns:a="http://schemas.openxmlformats.org/drawingml/2006/main">
              <a:ext uri="{FF2B5EF4-FFF2-40B4-BE49-F238E27FC236}">
                <a16:creationId xmlns:a16="http://schemas.microsoft.com/office/drawing/2014/main" id="{0FEBB3A6-DD92-4DC5-BF96-7DDE83EE79E4}"/>
              </a:ext>
            </a:extLst>
          </p:cNvPr>
          <p:cNvSpPr>
            <a:spLocks xmlns:a="http://schemas.openxmlformats.org/drawingml/2006/main" noGrp="1"/>
          </p:cNvSpPr>
          <p:nvPr/>
        </p:nvSpPr>
        <p:spPr>
          <a:xfrm xmlns:a="http://schemas.openxmlformats.org/drawingml/2006/main">
            <a:off x="6953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0D85B45-EAD3-4471-BC4B-6C11AF720050}"/>
              </a:ext>
            </a:extLst>
          </p:cNvPr>
          <p:cNvSpPr>
            <a:spLocks xmlns:a="http://schemas.openxmlformats.org/drawingml/2006/main" noGrp="1"/>
          </p:cNvSpPr>
          <p:nvPr/>
        </p:nvSpPr>
        <p:spPr>
          <a:xfrm xmlns:a="http://schemas.openxmlformats.org/drawingml/2006/main">
            <a:off x="6953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Exposure record</a:t>
            </a:r>
          </a:p>
        </p:txBody>
      </p:sp>
      <p:sp>
        <p:nvSpPr>
          <p:cNvPr id="7" name="">
            <a:extLst xmlns:a="http://schemas.openxmlformats.org/drawingml/2006/main">
              <a:ext uri="{FF2B5EF4-FFF2-40B4-BE49-F238E27FC236}">
                <a16:creationId xmlns:a16="http://schemas.microsoft.com/office/drawing/2014/main" id="{89E4DFFF-D4F3-457E-99F2-447F885C03AD}"/>
              </a:ext>
            </a:extLst>
          </p:cNvPr>
          <p:cNvSpPr>
            <a:spLocks xmlns:a="http://schemas.openxmlformats.org/drawingml/2006/main" noGrp="1"/>
          </p:cNvSpPr>
          <p:nvPr/>
        </p:nvSpPr>
        <p:spPr>
          <a:xfrm xmlns:a="http://schemas.openxmlformats.org/drawingml/2006/main">
            <a:off x="6953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Policy status, sum assured, coverage dates and reinsured share.</a:t>
            </a:r>
          </a:p>
        </p:txBody>
      </p:sp>
      <p:sp>
        <p:nvSpPr>
          <p:cNvPr id="8" name="">
            <a:extLst xmlns:a="http://schemas.openxmlformats.org/drawingml/2006/main">
              <a:ext uri="{FF2B5EF4-FFF2-40B4-BE49-F238E27FC236}">
                <a16:creationId xmlns:a16="http://schemas.microsoft.com/office/drawing/2014/main" id="{53B6E27D-31F8-4E20-B2DA-3F644EC480D2}"/>
              </a:ext>
            </a:extLst>
          </p:cNvPr>
          <p:cNvSpPr>
            <a:spLocks xmlns:a="http://schemas.openxmlformats.org/drawingml/2006/main" noGrp="1"/>
          </p:cNvSpPr>
          <p:nvPr/>
        </p:nvSpPr>
        <p:spPr>
          <a:xfrm xmlns:a="http://schemas.openxmlformats.org/drawingml/2006/main">
            <a:off x="43910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C94FD4C-884F-400F-B6CB-64787C3D3348}"/>
              </a:ext>
            </a:extLst>
          </p:cNvPr>
          <p:cNvSpPr>
            <a:spLocks xmlns:a="http://schemas.openxmlformats.org/drawingml/2006/main" noGrp="1"/>
          </p:cNvSpPr>
          <p:nvPr/>
        </p:nvSpPr>
        <p:spPr>
          <a:xfrm xmlns:a="http://schemas.openxmlformats.org/drawingml/2006/main">
            <a:off x="43910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Claim reporting</a:t>
            </a:r>
          </a:p>
        </p:txBody>
      </p:sp>
      <p:sp>
        <p:nvSpPr>
          <p:cNvPr id="10" name="">
            <a:extLst xmlns:a="http://schemas.openxmlformats.org/drawingml/2006/main">
              <a:ext uri="{FF2B5EF4-FFF2-40B4-BE49-F238E27FC236}">
                <a16:creationId xmlns:a16="http://schemas.microsoft.com/office/drawing/2014/main" id="{B0F4CC0F-FEBE-4484-BB1A-67EFCFE1AEEF}"/>
              </a:ext>
            </a:extLst>
          </p:cNvPr>
          <p:cNvSpPr>
            <a:spLocks xmlns:a="http://schemas.openxmlformats.org/drawingml/2006/main" noGrp="1"/>
          </p:cNvSpPr>
          <p:nvPr/>
        </p:nvSpPr>
        <p:spPr>
          <a:xfrm xmlns:a="http://schemas.openxmlformats.org/drawingml/2006/main">
            <a:off x="43910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Benefit type, insured-event date, paid benefit and recovery status.</a:t>
            </a:r>
          </a:p>
        </p:txBody>
      </p:sp>
      <p:sp>
        <p:nvSpPr>
          <p:cNvPr id="11" name="">
            <a:extLst xmlns:a="http://schemas.openxmlformats.org/drawingml/2006/main">
              <a:ext uri="{FF2B5EF4-FFF2-40B4-BE49-F238E27FC236}">
                <a16:creationId xmlns:a16="http://schemas.microsoft.com/office/drawing/2014/main" id="{11BDFA18-F0ED-49E3-8454-2A9C299121AA}"/>
              </a:ext>
            </a:extLst>
          </p:cNvPr>
          <p:cNvSpPr>
            <a:spLocks xmlns:a="http://schemas.openxmlformats.org/drawingml/2006/main" noGrp="1"/>
          </p:cNvSpPr>
          <p:nvPr/>
        </p:nvSpPr>
        <p:spPr>
          <a:xfrm xmlns:a="http://schemas.openxmlformats.org/drawingml/2006/main">
            <a:off x="80867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B3591C0-0201-4561-82CA-AB08E97E10B3}"/>
              </a:ext>
            </a:extLst>
          </p:cNvPr>
          <p:cNvSpPr>
            <a:spLocks xmlns:a="http://schemas.openxmlformats.org/drawingml/2006/main" noGrp="1"/>
          </p:cNvSpPr>
          <p:nvPr/>
        </p:nvSpPr>
        <p:spPr>
          <a:xfrm xmlns:a="http://schemas.openxmlformats.org/drawingml/2006/main">
            <a:off x="80867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Control emphasis</a:t>
            </a:r>
          </a:p>
        </p:txBody>
      </p:sp>
      <p:sp>
        <p:nvSpPr>
          <p:cNvPr id="13" name="">
            <a:extLst xmlns:a="http://schemas.openxmlformats.org/drawingml/2006/main">
              <a:ext uri="{FF2B5EF4-FFF2-40B4-BE49-F238E27FC236}">
                <a16:creationId xmlns:a16="http://schemas.microsoft.com/office/drawing/2014/main" id="{9C16DCB7-505C-448D-A287-43077CF103C4}"/>
              </a:ext>
            </a:extLst>
          </p:cNvPr>
          <p:cNvSpPr>
            <a:spLocks xmlns:a="http://schemas.openxmlformats.org/drawingml/2006/main" noGrp="1"/>
          </p:cNvSpPr>
          <p:nvPr/>
        </p:nvSpPr>
        <p:spPr>
          <a:xfrm xmlns:a="http://schemas.openxmlformats.org/drawingml/2006/main">
            <a:off x="80867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Sensitive data minimization and reviewed beneficiary or entitlement discrepancies.</a:t>
            </a:r>
          </a:p>
        </p:txBody>
      </p:sp>
      <p:sp>
        <p:nvSpPr>
          <p:cNvPr id="14" name="">
            <a:extLst xmlns:a="http://schemas.openxmlformats.org/drawingml/2006/main">
              <a:ext uri="{FF2B5EF4-FFF2-40B4-BE49-F238E27FC236}">
                <a16:creationId xmlns:a16="http://schemas.microsoft.com/office/drawing/2014/main" id="{1787043F-A3A3-4201-9842-92C06B210894}"/>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15" name="">
            <a:extLst xmlns:a="http://schemas.openxmlformats.org/drawingml/2006/main">
              <a:ext uri="{FF2B5EF4-FFF2-40B4-BE49-F238E27FC236}">
                <a16:creationId xmlns:a16="http://schemas.microsoft.com/office/drawing/2014/main" id="{C89F1FDB-7B47-479B-8D52-B83012BB6CEA}"/>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0AF2F2CC-F3AE-40E1-87CE-02E6BC30711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97654DDB-7229-426B-990D-89CD6D7F2AC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19 / 58</a:t>
            </a:r>
          </a:p>
        </p:txBody>
      </p:sp>
    </p:spTree>
    <p:extLst>
      <p:ext uri="{BB962C8B-B14F-4D97-AF65-F5344CB8AC3E}">
        <p14:creationId xmlns:p14="http://schemas.microsoft.com/office/powerpoint/2010/main" val="540338840"/>
      </p:ext>
    </p:extLst>
  </p:cSld>
</p:sld>
</file>

<file path=ppt/slides/slide2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0f66e024b0249dc"/>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f3c41a0a8a9466c"/>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C2B9777-4FCD-4969-86EC-AEAEB02E0C25}"/>
              </a:ext>
            </a:extLst>
          </p:cNvPr>
          <p:cNvSpPr>
            <a:spLocks xmlns:a="http://schemas.openxmlformats.org/drawingml/2006/main" noGrp="1"/>
          </p:cNvSpPr>
          <p:nvPr/>
        </p:nvSpPr>
        <p:spPr>
          <a:xfrm xmlns:a="http://schemas.openxmlformats.org/drawingml/2006/main">
            <a:off x="666750" y="1343025"/>
            <a:ext cx="700087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Portfolio context</a:t>
            </a:r>
          </a:p>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across markets</a:t>
            </a:r>
          </a:p>
        </p:txBody>
      </p:sp>
      <p:sp>
        <p:nvSpPr>
          <p:cNvPr id="4" name="">
            <a:extLst xmlns:a="http://schemas.openxmlformats.org/drawingml/2006/main">
              <a:ext uri="{FF2B5EF4-FFF2-40B4-BE49-F238E27FC236}">
                <a16:creationId xmlns:a16="http://schemas.microsoft.com/office/drawing/2014/main" id="{13AFA133-453A-4EB6-8EBC-5C027A3A9801}"/>
              </a:ext>
            </a:extLst>
          </p:cNvPr>
          <p:cNvSpPr>
            <a:spLocks xmlns:a="http://schemas.openxmlformats.org/drawingml/2006/main" noGrp="1"/>
          </p:cNvSpPr>
          <p:nvPr/>
        </p:nvSpPr>
        <p:spPr>
          <a:xfrm xmlns:a="http://schemas.openxmlformats.org/drawingml/2006/main">
            <a:off x="695325" y="3124200"/>
            <a:ext cx="6286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DCE8ED"/>
                </a:solidFill>
                <a:latin typeface="Liberation Sans"/>
                <a:ea typeface="Liberation Sans"/>
                <a:cs typeface="Liberation Sans"/>
              </a:defRPr>
            </a:pPr>
            <a:r>
              <a:rPr sz="2175" b="0">
                <a:solidFill>
                  <a:srgbClr val="DCE8ED"/>
                </a:solidFill>
                <a:latin typeface="Liberation Sans"/>
                <a:ea typeface="Liberation Sans"/>
                <a:cs typeface="Liberation Sans"/>
              </a:rPr>
              <a:t>Bordereaux reporting also serves P&amp;C and specialty portfolios with different exposure structures.</a:t>
            </a:r>
          </a:p>
        </p:txBody>
      </p:sp>
      <p:sp>
        <p:nvSpPr>
          <p:cNvPr id="5" name="">
            <a:extLst xmlns:a="http://schemas.openxmlformats.org/drawingml/2006/main">
              <a:ext uri="{FF2B5EF4-FFF2-40B4-BE49-F238E27FC236}">
                <a16:creationId xmlns:a16="http://schemas.microsoft.com/office/drawing/2014/main" id="{F3CD1335-A736-4D4F-8D9A-F927EC070A9C}"/>
              </a:ext>
            </a:extLst>
          </p:cNvPr>
          <p:cNvSpPr>
            <a:spLocks xmlns:a="http://schemas.openxmlformats.org/drawingml/2006/main" noGrp="1"/>
          </p:cNvSpPr>
          <p:nvPr/>
        </p:nvSpPr>
        <p:spPr>
          <a:xfrm xmlns:a="http://schemas.openxmlformats.org/drawingml/2006/main">
            <a:off x="695325" y="4429125"/>
            <a:ext cx="6238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Exposure detail</a:t>
            </a:r>
          </a:p>
        </p:txBody>
      </p:sp>
      <p:sp>
        <p:nvSpPr>
          <p:cNvPr id="6" name="">
            <a:extLst xmlns:a="http://schemas.openxmlformats.org/drawingml/2006/main">
              <a:ext uri="{FF2B5EF4-FFF2-40B4-BE49-F238E27FC236}">
                <a16:creationId xmlns:a16="http://schemas.microsoft.com/office/drawing/2014/main" id="{17FA8B47-5CEA-447A-B978-E01774D36504}"/>
              </a:ext>
            </a:extLst>
          </p:cNvPr>
          <p:cNvSpPr>
            <a:spLocks xmlns:a="http://schemas.openxmlformats.org/drawingml/2006/main" noGrp="1"/>
          </p:cNvSpPr>
          <p:nvPr/>
        </p:nvSpPr>
        <p:spPr>
          <a:xfrm xmlns:a="http://schemas.openxmlformats.org/drawingml/2006/main">
            <a:off x="695325" y="4791075"/>
            <a:ext cx="63341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CE8ED"/>
                </a:solidFill>
                <a:latin typeface="Liberation Sans"/>
                <a:ea typeface="Liberation Sans"/>
                <a:cs typeface="Liberation Sans"/>
              </a:defRPr>
            </a:pPr>
            <a:r>
              <a:rPr sz="1800" b="0">
                <a:solidFill>
                  <a:srgbClr val="DCE8ED"/>
                </a:solidFill>
                <a:latin typeface="Liberation Sans"/>
                <a:ea typeface="Liberation Sans"/>
                <a:cs typeface="Liberation Sans"/>
              </a:rPr>
              <a:t>Location, insured values and relevant class attributes</a:t>
            </a:r>
          </a:p>
        </p:txBody>
      </p:sp>
      <p:sp>
        <p:nvSpPr>
          <p:cNvPr id="7" name="">
            <a:extLst xmlns:a="http://schemas.openxmlformats.org/drawingml/2006/main">
              <a:ext uri="{FF2B5EF4-FFF2-40B4-BE49-F238E27FC236}">
                <a16:creationId xmlns:a16="http://schemas.microsoft.com/office/drawing/2014/main" id="{CBA030F9-6D34-4099-98DD-C6C68BBE6F83}"/>
              </a:ext>
            </a:extLst>
          </p:cNvPr>
          <p:cNvSpPr>
            <a:spLocks xmlns:a="http://schemas.openxmlformats.org/drawingml/2006/main" noGrp="1"/>
          </p:cNvSpPr>
          <p:nvPr/>
        </p:nvSpPr>
        <p:spPr>
          <a:xfrm xmlns:a="http://schemas.openxmlformats.org/drawingml/2006/main">
            <a:off x="695325" y="5305425"/>
            <a:ext cx="6238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Aggregation</a:t>
            </a:r>
          </a:p>
        </p:txBody>
      </p:sp>
      <p:sp>
        <p:nvSpPr>
          <p:cNvPr id="8" name="">
            <a:extLst xmlns:a="http://schemas.openxmlformats.org/drawingml/2006/main">
              <a:ext uri="{FF2B5EF4-FFF2-40B4-BE49-F238E27FC236}">
                <a16:creationId xmlns:a16="http://schemas.microsoft.com/office/drawing/2014/main" id="{3CAF6E1F-5071-4699-88C6-CE921FD75FB6}"/>
              </a:ext>
            </a:extLst>
          </p:cNvPr>
          <p:cNvSpPr>
            <a:spLocks xmlns:a="http://schemas.openxmlformats.org/drawingml/2006/main" noGrp="1"/>
          </p:cNvSpPr>
          <p:nvPr/>
        </p:nvSpPr>
        <p:spPr>
          <a:xfrm xmlns:a="http://schemas.openxmlformats.org/drawingml/2006/main">
            <a:off x="695325" y="5667375"/>
            <a:ext cx="63341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CE8ED"/>
                </a:solidFill>
                <a:latin typeface="Liberation Sans"/>
                <a:ea typeface="Liberation Sans"/>
                <a:cs typeface="Liberation Sans"/>
              </a:defRPr>
            </a:pPr>
            <a:r>
              <a:rPr sz="1800" b="0">
                <a:solidFill>
                  <a:srgbClr val="DCE8ED"/>
                </a:solidFill>
                <a:latin typeface="Liberation Sans"/>
                <a:ea typeface="Liberation Sans"/>
                <a:cs typeface="Liberation Sans"/>
              </a:rPr>
              <a:t>A consistent reporting date and agreed gross / net basis</a:t>
            </a:r>
          </a:p>
        </p:txBody>
      </p:sp>
      <p:sp>
        <p:nvSpPr>
          <p:cNvPr id="9" name="">
            <a:extLst xmlns:a="http://schemas.openxmlformats.org/drawingml/2006/main">
              <a:ext uri="{FF2B5EF4-FFF2-40B4-BE49-F238E27FC236}">
                <a16:creationId xmlns:a16="http://schemas.microsoft.com/office/drawing/2014/main" id="{ECB2A85A-1491-4924-9FBB-98ABB6270884}"/>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Solution design. Confirm scope and acceptance criteria for each implementation.</a:t>
            </a:r>
          </a:p>
        </p:txBody>
      </p:sp>
      <p:sp>
        <p:nvSpPr>
          <p:cNvPr id="10" name="">
            <a:extLst xmlns:a="http://schemas.openxmlformats.org/drawingml/2006/main">
              <a:ext uri="{FF2B5EF4-FFF2-40B4-BE49-F238E27FC236}">
                <a16:creationId xmlns:a16="http://schemas.microsoft.com/office/drawing/2014/main" id="{8D76CB7A-CA20-43C0-A5DE-2A793A8AE91C}"/>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24F185F3-1EB1-4F0F-B52D-26C2204AA35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2" name="">
            <a:extLst xmlns:a="http://schemas.openxmlformats.org/drawingml/2006/main">
              <a:ext uri="{FF2B5EF4-FFF2-40B4-BE49-F238E27FC236}">
                <a16:creationId xmlns:a16="http://schemas.microsoft.com/office/drawing/2014/main" id="{7C9DAAC6-2BD4-4EBE-959A-8EAFC09C446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20 / 58</a:t>
            </a:r>
          </a:p>
        </p:txBody>
      </p:sp>
    </p:spTree>
    <p:extLst>
      <p:ext uri="{BB962C8B-B14F-4D97-AF65-F5344CB8AC3E}">
        <p14:creationId xmlns:p14="http://schemas.microsoft.com/office/powerpoint/2010/main" val="45325964"/>
      </p:ext>
    </p:extLst>
  </p:cSld>
</p:sld>
</file>

<file path=ppt/slides/slide2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b76eb1dcc8d4ef3"/>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4A85524-2351-4FAB-B64A-EF028A636742}"/>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Quota share follows a stated percentage</a:t>
            </a:r>
          </a:p>
        </p:txBody>
      </p:sp>
      <p:sp>
        <p:nvSpPr>
          <p:cNvPr id="3" name="">
            <a:extLst xmlns:a="http://schemas.openxmlformats.org/drawingml/2006/main">
              <a:ext uri="{FF2B5EF4-FFF2-40B4-BE49-F238E27FC236}">
                <a16:creationId xmlns:a16="http://schemas.microsoft.com/office/drawing/2014/main" id="{BD0A6BAC-09C8-499E-856B-BEB5E9E59B1C}"/>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56195D1-0693-4C88-A29F-C4C9BE483188}"/>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40% cession. GBP thousands, before commissions and other treaty terms.</a:t>
            </a:r>
          </a:p>
        </p:txBody>
      </p:sp>
      <p:sp>
        <p:nvSpPr>
          <p:cNvPr id="5" name="">
            <a:extLst xmlns:a="http://schemas.openxmlformats.org/drawingml/2006/main">
              <a:ext uri="{FF2B5EF4-FFF2-40B4-BE49-F238E27FC236}">
                <a16:creationId xmlns:a16="http://schemas.microsoft.com/office/drawing/2014/main" id="{21BA4D6F-6FAB-466D-B64C-C29A7551040C}"/>
              </a:ext>
            </a:extLst>
          </p:cNvPr>
          <p:cNvSpPr>
            <a:spLocks xmlns:a="http://schemas.openxmlformats.org/drawingml/2006/main" noGrp="1"/>
          </p:cNvSpPr>
          <p:nvPr/>
        </p:nvSpPr>
        <p:spPr>
          <a:xfrm xmlns:a="http://schemas.openxmlformats.org/drawingml/2006/main">
            <a:off x="695325" y="2933700"/>
            <a:ext cx="7715250" cy="31623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2FA4694-692D-45E9-B689-A612F1107BAB}"/>
              </a:ext>
            </a:extLst>
          </p:cNvPr>
          <p:cNvSpPr>
            <a:spLocks xmlns:a="http://schemas.openxmlformats.org/drawingml/2006/main" noGrp="1"/>
          </p:cNvSpPr>
          <p:nvPr/>
        </p:nvSpPr>
        <p:spPr>
          <a:xfrm xmlns:a="http://schemas.openxmlformats.org/drawingml/2006/main">
            <a:off x="8572500" y="2933700"/>
            <a:ext cx="2981325" cy="3162300"/>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F01C0432-3070-44FB-88F6-17E68CA7BD23}"/>
              </a:ext>
            </a:extLst>
          </p:cNvPr>
          <p:cNvSpPr>
            <a:spLocks xmlns:a="http://schemas.openxmlformats.org/drawingml/2006/main" noGrp="1"/>
          </p:cNvSpPr>
          <p:nvPr/>
        </p:nvSpPr>
        <p:spPr>
          <a:xfrm xmlns:a="http://schemas.openxmlformats.org/drawingml/2006/main">
            <a:off x="8572500" y="2933700"/>
            <a:ext cx="47625" cy="3162300"/>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10ECD05-1F3A-4BF1-A357-70BB12B8A83B}"/>
              </a:ext>
            </a:extLst>
          </p:cNvPr>
          <p:cNvSpPr>
            <a:spLocks xmlns:a="http://schemas.openxmlformats.org/drawingml/2006/main" noGrp="1"/>
          </p:cNvSpPr>
          <p:nvPr/>
        </p:nvSpPr>
        <p:spPr>
          <a:xfrm xmlns:a="http://schemas.openxmlformats.org/drawingml/2006/main">
            <a:off x="866775" y="3057525"/>
            <a:ext cx="7239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47606F"/>
                </a:solidFill>
                <a:latin typeface="Liberation Sans"/>
                <a:ea typeface="Liberation Sans"/>
                <a:cs typeface="Liberation Sans"/>
              </a:defRPr>
            </a:pPr>
            <a:r>
              <a:rPr sz="1050" b="1">
                <a:solidFill>
                  <a:srgbClr val="47606F"/>
                </a:solidFill>
                <a:latin typeface="Liberation Sans"/>
                <a:ea typeface="Liberation Sans"/>
                <a:cs typeface="Liberation Sans"/>
              </a:rPr>
              <a:t>GBP THOUSANDS</a:t>
            </a:r>
          </a:p>
        </p:txBody>
      </p:sp>
      <p:graphicFrame>
        <p:nvGraphicFramePr>
          <p:cNvPr id="26" name="Chart"/>
          <p:cNvGraphicFramePr/>
          <p:nvPr/>
        </p:nvGraphicFramePr>
        <p:xfrm>
          <a:off xmlns:a="http://schemas.openxmlformats.org/drawingml/2006/main" x="828675" y="3343275"/>
          <a:ext xmlns:a="http://schemas.openxmlformats.org/drawingml/2006/main" cx="7381875" cy="2609850"/>
        </p:xfrm>
        <a:graphic xmlns:a="http://schemas.openxmlformats.org/drawingml/2006/main">
          <a:graphicData uri="http://schemas.openxmlformats.org/drawingml/2006/chart">
            <c:chart xmlns:r="http://schemas.openxmlformats.org/officeDocument/2006/relationships" xmlns:c="http://schemas.openxmlformats.org/drawingml/2006/chart" r:id="Rd544836170d94642"/>
          </a:graphicData>
        </a:graphic>
      </p:graphicFrame>
      <p:sp>
        <p:nvSpPr>
          <p:cNvPr id="10" name="">
            <a:extLst xmlns:a="http://schemas.openxmlformats.org/drawingml/2006/main">
              <a:ext uri="{FF2B5EF4-FFF2-40B4-BE49-F238E27FC236}">
                <a16:creationId xmlns:a16="http://schemas.microsoft.com/office/drawing/2014/main" id="{5DA4DE0B-855C-4372-B478-32EE14FD1331}"/>
              </a:ext>
            </a:extLst>
          </p:cNvPr>
          <p:cNvSpPr>
            <a:spLocks xmlns:a="http://schemas.openxmlformats.org/drawingml/2006/main" noGrp="1"/>
          </p:cNvSpPr>
          <p:nvPr/>
        </p:nvSpPr>
        <p:spPr>
          <a:xfrm xmlns:a="http://schemas.openxmlformats.org/drawingml/2006/main">
            <a:off x="8772525" y="3114675"/>
            <a:ext cx="25622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DCE8ED"/>
                </a:solidFill>
                <a:latin typeface="Liberation Sans"/>
                <a:ea typeface="Liberation Sans"/>
                <a:cs typeface="Liberation Sans"/>
              </a:defRPr>
            </a:pPr>
            <a:r>
              <a:rPr sz="1050" b="1">
                <a:solidFill>
                  <a:srgbClr val="DCE8ED"/>
                </a:solidFill>
                <a:latin typeface="Liberation Sans"/>
                <a:ea typeface="Liberation Sans"/>
                <a:cs typeface="Liberation Sans"/>
              </a:rPr>
              <a:t>DECISION VIEW</a:t>
            </a:r>
          </a:p>
        </p:txBody>
      </p:sp>
      <p:sp>
        <p:nvSpPr>
          <p:cNvPr id="11" name="">
            <a:extLst xmlns:a="http://schemas.openxmlformats.org/drawingml/2006/main">
              <a:ext uri="{FF2B5EF4-FFF2-40B4-BE49-F238E27FC236}">
                <a16:creationId xmlns:a16="http://schemas.microsoft.com/office/drawing/2014/main" id="{3BCEECA0-3C30-4472-BF0B-B0357D99CAFB}"/>
              </a:ext>
            </a:extLst>
          </p:cNvPr>
          <p:cNvSpPr>
            <a:spLocks xmlns:a="http://schemas.openxmlformats.org/drawingml/2006/main" noGrp="1"/>
          </p:cNvSpPr>
          <p:nvPr/>
        </p:nvSpPr>
        <p:spPr>
          <a:xfrm xmlns:a="http://schemas.openxmlformats.org/drawingml/2006/main">
            <a:off x="8772525" y="3543300"/>
            <a:ext cx="2562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FFFFFF"/>
                </a:solidFill>
                <a:latin typeface="Liberation Sans"/>
                <a:ea typeface="Liberation Sans"/>
                <a:cs typeface="Liberation Sans"/>
              </a:defRPr>
            </a:pPr>
            <a:r>
              <a:rPr sz="2925" b="1">
                <a:solidFill>
                  <a:srgbClr val="FFFFFF"/>
                </a:solidFill>
                <a:latin typeface="Liberation Sans"/>
                <a:ea typeface="Liberation Sans"/>
                <a:cs typeface="Liberation Sans"/>
              </a:rPr>
              <a:t>40%</a:t>
            </a:r>
          </a:p>
        </p:txBody>
      </p:sp>
      <p:sp>
        <p:nvSpPr>
          <p:cNvPr id="12" name="">
            <a:extLst xmlns:a="http://schemas.openxmlformats.org/drawingml/2006/main">
              <a:ext uri="{FF2B5EF4-FFF2-40B4-BE49-F238E27FC236}">
                <a16:creationId xmlns:a16="http://schemas.microsoft.com/office/drawing/2014/main" id="{E7BC6CB5-D9BA-4D7F-9BF9-55F4BA459B47}"/>
              </a:ext>
            </a:extLst>
          </p:cNvPr>
          <p:cNvSpPr>
            <a:spLocks xmlns:a="http://schemas.openxmlformats.org/drawingml/2006/main" noGrp="1"/>
          </p:cNvSpPr>
          <p:nvPr/>
        </p:nvSpPr>
        <p:spPr>
          <a:xfrm xmlns:a="http://schemas.openxmlformats.org/drawingml/2006/main">
            <a:off x="8772525" y="4305300"/>
            <a:ext cx="25622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Illustrative treaty share</a:t>
            </a:r>
          </a:p>
        </p:txBody>
      </p:sp>
      <p:sp>
        <p:nvSpPr>
          <p:cNvPr id="13" name="">
            <a:extLst xmlns:a="http://schemas.openxmlformats.org/drawingml/2006/main">
              <a:ext uri="{FF2B5EF4-FFF2-40B4-BE49-F238E27FC236}">
                <a16:creationId xmlns:a16="http://schemas.microsoft.com/office/drawing/2014/main" id="{413AA5D4-9DE8-424A-8B7F-2E9A8C86AA1C}"/>
              </a:ext>
            </a:extLst>
          </p:cNvPr>
          <p:cNvSpPr>
            <a:spLocks xmlns:a="http://schemas.openxmlformats.org/drawingml/2006/main" noGrp="1"/>
          </p:cNvSpPr>
          <p:nvPr/>
        </p:nvSpPr>
        <p:spPr>
          <a:xfrm xmlns:a="http://schemas.openxmlformats.org/drawingml/2006/main">
            <a:off x="8772525" y="5038725"/>
            <a:ext cx="25622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GBP 1,000k premium and GBP 250k covered loss use the same example share.</a:t>
            </a:r>
          </a:p>
        </p:txBody>
      </p:sp>
      <p:sp>
        <p:nvSpPr>
          <p:cNvPr id="14" name="">
            <a:extLst xmlns:a="http://schemas.openxmlformats.org/drawingml/2006/main">
              <a:ext uri="{FF2B5EF4-FFF2-40B4-BE49-F238E27FC236}">
                <a16:creationId xmlns:a16="http://schemas.microsoft.com/office/drawing/2014/main" id="{47F70780-CBF5-4843-8E40-EB40759C3FC2}"/>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data and assumptions, not measured customer results.</a:t>
            </a:r>
          </a:p>
        </p:txBody>
      </p:sp>
      <p:sp>
        <p:nvSpPr>
          <p:cNvPr id="15" name="">
            <a:extLst xmlns:a="http://schemas.openxmlformats.org/drawingml/2006/main">
              <a:ext uri="{FF2B5EF4-FFF2-40B4-BE49-F238E27FC236}">
                <a16:creationId xmlns:a16="http://schemas.microsoft.com/office/drawing/2014/main" id="{3352204D-9B5E-4A0E-9EB9-0D96ECBB0742}"/>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7B7335E-57E1-4E55-8A80-44BC3F6A96A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EB5F7959-136D-4E73-8A59-A71E9FE6DCA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21 / 58</a:t>
            </a:r>
          </a:p>
        </p:txBody>
      </p:sp>
    </p:spTree>
    <p:extLst>
      <p:ext uri="{BB962C8B-B14F-4D97-AF65-F5344CB8AC3E}">
        <p14:creationId xmlns:p14="http://schemas.microsoft.com/office/powerpoint/2010/main" val="26833478"/>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be2977dfb224474"/>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FFDD539-D86C-478F-898F-33395F3719FE}"/>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Excess of loss responds within a layer</a:t>
            </a:r>
          </a:p>
        </p:txBody>
      </p:sp>
      <p:sp>
        <p:nvSpPr>
          <p:cNvPr id="3" name="">
            <a:extLst xmlns:a="http://schemas.openxmlformats.org/drawingml/2006/main">
              <a:ext uri="{FF2B5EF4-FFF2-40B4-BE49-F238E27FC236}">
                <a16:creationId xmlns:a16="http://schemas.microsoft.com/office/drawing/2014/main" id="{AB125AB5-9A5A-479A-8B99-070776D8713E}"/>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C781CA8-50B9-4E00-AEDA-5E1E6B5FFD1E}"/>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covered loss of GBP 12m against a GBP 6m layer attaching at GBP 5m.</a:t>
            </a:r>
          </a:p>
        </p:txBody>
      </p:sp>
      <p:sp>
        <p:nvSpPr>
          <p:cNvPr id="5" name="">
            <a:extLst xmlns:a="http://schemas.openxmlformats.org/drawingml/2006/main">
              <a:ext uri="{FF2B5EF4-FFF2-40B4-BE49-F238E27FC236}">
                <a16:creationId xmlns:a16="http://schemas.microsoft.com/office/drawing/2014/main" id="{9C323DC7-44EB-497F-A7FC-429D298366AC}"/>
              </a:ext>
            </a:extLst>
          </p:cNvPr>
          <p:cNvSpPr>
            <a:spLocks xmlns:a="http://schemas.openxmlformats.org/drawingml/2006/main" noGrp="1"/>
          </p:cNvSpPr>
          <p:nvPr/>
        </p:nvSpPr>
        <p:spPr>
          <a:xfrm xmlns:a="http://schemas.openxmlformats.org/drawingml/2006/main">
            <a:off x="695325" y="2933700"/>
            <a:ext cx="7715250" cy="31623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0516DD7-7F46-4E1F-9EDF-CF08E0C2626A}"/>
              </a:ext>
            </a:extLst>
          </p:cNvPr>
          <p:cNvSpPr>
            <a:spLocks xmlns:a="http://schemas.openxmlformats.org/drawingml/2006/main" noGrp="1"/>
          </p:cNvSpPr>
          <p:nvPr/>
        </p:nvSpPr>
        <p:spPr>
          <a:xfrm xmlns:a="http://schemas.openxmlformats.org/drawingml/2006/main">
            <a:off x="8572500" y="2933700"/>
            <a:ext cx="2981325" cy="3162300"/>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AE8A626-6203-4AE8-A82B-EA2E28681016}"/>
              </a:ext>
            </a:extLst>
          </p:cNvPr>
          <p:cNvSpPr>
            <a:spLocks xmlns:a="http://schemas.openxmlformats.org/drawingml/2006/main" noGrp="1"/>
          </p:cNvSpPr>
          <p:nvPr/>
        </p:nvSpPr>
        <p:spPr>
          <a:xfrm xmlns:a="http://schemas.openxmlformats.org/drawingml/2006/main">
            <a:off x="8572500" y="2933700"/>
            <a:ext cx="47625" cy="3162300"/>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110EE15-56F3-4145-8A65-065DBD1CB36E}"/>
              </a:ext>
            </a:extLst>
          </p:cNvPr>
          <p:cNvSpPr>
            <a:spLocks xmlns:a="http://schemas.openxmlformats.org/drawingml/2006/main" noGrp="1"/>
          </p:cNvSpPr>
          <p:nvPr/>
        </p:nvSpPr>
        <p:spPr>
          <a:xfrm xmlns:a="http://schemas.openxmlformats.org/drawingml/2006/main">
            <a:off x="866775" y="3057525"/>
            <a:ext cx="7239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47606F"/>
                </a:solidFill>
                <a:latin typeface="Liberation Sans"/>
                <a:ea typeface="Liberation Sans"/>
                <a:cs typeface="Liberation Sans"/>
              </a:defRPr>
            </a:pPr>
            <a:r>
              <a:rPr sz="1050" b="1">
                <a:solidFill>
                  <a:srgbClr val="47606F"/>
                </a:solidFill>
                <a:latin typeface="Liberation Sans"/>
                <a:ea typeface="Liberation Sans"/>
                <a:cs typeface="Liberation Sans"/>
              </a:rPr>
              <a:t>GBP MILLIONS</a:t>
            </a:r>
          </a:p>
        </p:txBody>
      </p:sp>
      <p:graphicFrame>
        <p:nvGraphicFramePr>
          <p:cNvPr id="26" name="Chart"/>
          <p:cNvGraphicFramePr/>
          <p:nvPr/>
        </p:nvGraphicFramePr>
        <p:xfrm>
          <a:off xmlns:a="http://schemas.openxmlformats.org/drawingml/2006/main" x="828675" y="3343275"/>
          <a:ext xmlns:a="http://schemas.openxmlformats.org/drawingml/2006/main" cx="7381875" cy="2609850"/>
        </p:xfrm>
        <a:graphic xmlns:a="http://schemas.openxmlformats.org/drawingml/2006/main">
          <a:graphicData uri="http://schemas.openxmlformats.org/drawingml/2006/chart">
            <c:chart xmlns:r="http://schemas.openxmlformats.org/officeDocument/2006/relationships" xmlns:c="http://schemas.openxmlformats.org/drawingml/2006/chart" r:id="R57172604fa4847fb"/>
          </a:graphicData>
        </a:graphic>
      </p:graphicFrame>
      <p:sp>
        <p:nvSpPr>
          <p:cNvPr id="10" name="">
            <a:extLst xmlns:a="http://schemas.openxmlformats.org/drawingml/2006/main">
              <a:ext uri="{FF2B5EF4-FFF2-40B4-BE49-F238E27FC236}">
                <a16:creationId xmlns:a16="http://schemas.microsoft.com/office/drawing/2014/main" id="{3AB55DEA-4B68-4C30-A51D-7188D798E62A}"/>
              </a:ext>
            </a:extLst>
          </p:cNvPr>
          <p:cNvSpPr>
            <a:spLocks xmlns:a="http://schemas.openxmlformats.org/drawingml/2006/main" noGrp="1"/>
          </p:cNvSpPr>
          <p:nvPr/>
        </p:nvSpPr>
        <p:spPr>
          <a:xfrm xmlns:a="http://schemas.openxmlformats.org/drawingml/2006/main">
            <a:off x="8772525" y="3114675"/>
            <a:ext cx="25622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DCE8ED"/>
                </a:solidFill>
                <a:latin typeface="Liberation Sans"/>
                <a:ea typeface="Liberation Sans"/>
                <a:cs typeface="Liberation Sans"/>
              </a:defRPr>
            </a:pPr>
            <a:r>
              <a:rPr sz="1050" b="1">
                <a:solidFill>
                  <a:srgbClr val="DCE8ED"/>
                </a:solidFill>
                <a:latin typeface="Liberation Sans"/>
                <a:ea typeface="Liberation Sans"/>
                <a:cs typeface="Liberation Sans"/>
              </a:rPr>
              <a:t>DECISION VIEW</a:t>
            </a:r>
          </a:p>
        </p:txBody>
      </p:sp>
      <p:sp>
        <p:nvSpPr>
          <p:cNvPr id="11" name="">
            <a:extLst xmlns:a="http://schemas.openxmlformats.org/drawingml/2006/main">
              <a:ext uri="{FF2B5EF4-FFF2-40B4-BE49-F238E27FC236}">
                <a16:creationId xmlns:a16="http://schemas.microsoft.com/office/drawing/2014/main" id="{F91BE4B2-AEB5-4C01-B056-5044FF004D29}"/>
              </a:ext>
            </a:extLst>
          </p:cNvPr>
          <p:cNvSpPr>
            <a:spLocks xmlns:a="http://schemas.openxmlformats.org/drawingml/2006/main" noGrp="1"/>
          </p:cNvSpPr>
          <p:nvPr/>
        </p:nvSpPr>
        <p:spPr>
          <a:xfrm xmlns:a="http://schemas.openxmlformats.org/drawingml/2006/main">
            <a:off x="8772525" y="3543300"/>
            <a:ext cx="2562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FFFFFF"/>
                </a:solidFill>
                <a:latin typeface="Liberation Sans"/>
                <a:ea typeface="Liberation Sans"/>
                <a:cs typeface="Liberation Sans"/>
              </a:defRPr>
            </a:pPr>
            <a:r>
              <a:rPr sz="2925" b="1">
                <a:solidFill>
                  <a:srgbClr val="FFFFFF"/>
                </a:solidFill>
                <a:latin typeface="Liberation Sans"/>
                <a:ea typeface="Liberation Sans"/>
                <a:cs typeface="Liberation Sans"/>
              </a:rPr>
              <a:t>£6m</a:t>
            </a:r>
          </a:p>
        </p:txBody>
      </p:sp>
      <p:sp>
        <p:nvSpPr>
          <p:cNvPr id="12" name="">
            <a:extLst xmlns:a="http://schemas.openxmlformats.org/drawingml/2006/main">
              <a:ext uri="{FF2B5EF4-FFF2-40B4-BE49-F238E27FC236}">
                <a16:creationId xmlns:a16="http://schemas.microsoft.com/office/drawing/2014/main" id="{4E0EDB07-D156-4935-87FE-4E757B542BCF}"/>
              </a:ext>
            </a:extLst>
          </p:cNvPr>
          <p:cNvSpPr>
            <a:spLocks xmlns:a="http://schemas.openxmlformats.org/drawingml/2006/main" noGrp="1"/>
          </p:cNvSpPr>
          <p:nvPr/>
        </p:nvSpPr>
        <p:spPr>
          <a:xfrm xmlns:a="http://schemas.openxmlformats.org/drawingml/2006/main">
            <a:off x="8772525" y="4305300"/>
            <a:ext cx="25622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Ceded in this example</a:t>
            </a:r>
          </a:p>
        </p:txBody>
      </p:sp>
      <p:sp>
        <p:nvSpPr>
          <p:cNvPr id="13" name="">
            <a:extLst xmlns:a="http://schemas.openxmlformats.org/drawingml/2006/main">
              <a:ext uri="{FF2B5EF4-FFF2-40B4-BE49-F238E27FC236}">
                <a16:creationId xmlns:a16="http://schemas.microsoft.com/office/drawing/2014/main" id="{CE7BC8B8-1096-4600-A3A0-3B0B2374348F}"/>
              </a:ext>
            </a:extLst>
          </p:cNvPr>
          <p:cNvSpPr>
            <a:spLocks xmlns:a="http://schemas.openxmlformats.org/drawingml/2006/main" noGrp="1"/>
          </p:cNvSpPr>
          <p:nvPr/>
        </p:nvSpPr>
        <p:spPr>
          <a:xfrm xmlns:a="http://schemas.openxmlformats.org/drawingml/2006/main">
            <a:off x="8772525" y="5038725"/>
            <a:ext cx="25622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GBP 5m below attachment plus GBP 1m above the limit remains retained.</a:t>
            </a:r>
          </a:p>
        </p:txBody>
      </p:sp>
      <p:sp>
        <p:nvSpPr>
          <p:cNvPr id="14" name="">
            <a:extLst xmlns:a="http://schemas.openxmlformats.org/drawingml/2006/main">
              <a:ext uri="{FF2B5EF4-FFF2-40B4-BE49-F238E27FC236}">
                <a16:creationId xmlns:a16="http://schemas.microsoft.com/office/drawing/2014/main" id="{F8D1673C-8352-44B0-9A0B-B27057E0B5C1}"/>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data and assumptions, not measured customer results.</a:t>
            </a:r>
          </a:p>
        </p:txBody>
      </p:sp>
      <p:sp>
        <p:nvSpPr>
          <p:cNvPr id="15" name="">
            <a:extLst xmlns:a="http://schemas.openxmlformats.org/drawingml/2006/main">
              <a:ext uri="{FF2B5EF4-FFF2-40B4-BE49-F238E27FC236}">
                <a16:creationId xmlns:a16="http://schemas.microsoft.com/office/drawing/2014/main" id="{B9FFB68E-540D-4CE0-B5CE-89A5FEE25E2D}"/>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2ECD405-165A-4911-88EE-6BB15C1CD75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5EBF20CB-BAE0-432C-B498-5E04529B45A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58</a:t>
            </a:r>
          </a:p>
        </p:txBody>
      </p:sp>
    </p:spTree>
    <p:extLst>
      <p:ext uri="{BB962C8B-B14F-4D97-AF65-F5344CB8AC3E}">
        <p14:creationId xmlns:p14="http://schemas.microsoft.com/office/powerpoint/2010/main" val="2002904551"/>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90b0dd217574452"/>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162D99B-FE18-4AC1-8E86-9218F72E9C62}"/>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Aggregate cover needs period accumulation</a:t>
            </a:r>
          </a:p>
        </p:txBody>
      </p:sp>
      <p:sp>
        <p:nvSpPr>
          <p:cNvPr id="3" name="">
            <a:extLst xmlns:a="http://schemas.openxmlformats.org/drawingml/2006/main">
              <a:ext uri="{FF2B5EF4-FFF2-40B4-BE49-F238E27FC236}">
                <a16:creationId xmlns:a16="http://schemas.microsoft.com/office/drawing/2014/main" id="{D68D4F37-C62F-40C0-86AE-6BD54FFBF2BB}"/>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BD41D2F-265C-4427-BA1F-90EAC133A116}"/>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aggregate stop loss: GBP 6m limit above GBP 10m of covered annual losses.</a:t>
            </a:r>
          </a:p>
        </p:txBody>
      </p:sp>
      <p:sp>
        <p:nvSpPr>
          <p:cNvPr id="5" name="">
            <a:extLst xmlns:a="http://schemas.openxmlformats.org/drawingml/2006/main">
              <a:ext uri="{FF2B5EF4-FFF2-40B4-BE49-F238E27FC236}">
                <a16:creationId xmlns:a16="http://schemas.microsoft.com/office/drawing/2014/main" id="{D124CE9D-6073-420C-8D55-BC4AB257A76E}"/>
              </a:ext>
            </a:extLst>
          </p:cNvPr>
          <p:cNvSpPr>
            <a:spLocks xmlns:a="http://schemas.openxmlformats.org/drawingml/2006/main" noGrp="1"/>
          </p:cNvSpPr>
          <p:nvPr/>
        </p:nvSpPr>
        <p:spPr>
          <a:xfrm xmlns:a="http://schemas.openxmlformats.org/drawingml/2006/main">
            <a:off x="695325" y="2933700"/>
            <a:ext cx="7715250" cy="31623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3B269D8-D6E4-49C9-BE9B-2F91930759B4}"/>
              </a:ext>
            </a:extLst>
          </p:cNvPr>
          <p:cNvSpPr>
            <a:spLocks xmlns:a="http://schemas.openxmlformats.org/drawingml/2006/main" noGrp="1"/>
          </p:cNvSpPr>
          <p:nvPr/>
        </p:nvSpPr>
        <p:spPr>
          <a:xfrm xmlns:a="http://schemas.openxmlformats.org/drawingml/2006/main">
            <a:off x="8572500" y="2933700"/>
            <a:ext cx="2981325" cy="3162300"/>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C4394F0-50FD-4600-9E2F-9AECB2D9E441}"/>
              </a:ext>
            </a:extLst>
          </p:cNvPr>
          <p:cNvSpPr>
            <a:spLocks xmlns:a="http://schemas.openxmlformats.org/drawingml/2006/main" noGrp="1"/>
          </p:cNvSpPr>
          <p:nvPr/>
        </p:nvSpPr>
        <p:spPr>
          <a:xfrm xmlns:a="http://schemas.openxmlformats.org/drawingml/2006/main">
            <a:off x="8572500" y="2933700"/>
            <a:ext cx="47625" cy="3162300"/>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C24933D-EA97-4D66-A522-F5DBEC670A85}"/>
              </a:ext>
            </a:extLst>
          </p:cNvPr>
          <p:cNvSpPr>
            <a:spLocks xmlns:a="http://schemas.openxmlformats.org/drawingml/2006/main" noGrp="1"/>
          </p:cNvSpPr>
          <p:nvPr/>
        </p:nvSpPr>
        <p:spPr>
          <a:xfrm xmlns:a="http://schemas.openxmlformats.org/drawingml/2006/main">
            <a:off x="866775" y="3057525"/>
            <a:ext cx="7239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47606F"/>
                </a:solidFill>
                <a:latin typeface="Liberation Sans"/>
                <a:ea typeface="Liberation Sans"/>
                <a:cs typeface="Liberation Sans"/>
              </a:defRPr>
            </a:pPr>
            <a:r>
              <a:rPr sz="1050" b="1">
                <a:solidFill>
                  <a:srgbClr val="47606F"/>
                </a:solidFill>
                <a:latin typeface="Liberation Sans"/>
                <a:ea typeface="Liberation Sans"/>
                <a:cs typeface="Liberation Sans"/>
              </a:rPr>
              <a:t>GBP MILLIONS</a:t>
            </a:r>
          </a:p>
        </p:txBody>
      </p:sp>
      <p:graphicFrame>
        <p:nvGraphicFramePr>
          <p:cNvPr id="26" name="Chart"/>
          <p:cNvGraphicFramePr/>
          <p:nvPr/>
        </p:nvGraphicFramePr>
        <p:xfrm>
          <a:off xmlns:a="http://schemas.openxmlformats.org/drawingml/2006/main" x="828675" y="3343275"/>
          <a:ext xmlns:a="http://schemas.openxmlformats.org/drawingml/2006/main" cx="7381875" cy="2609850"/>
        </p:xfrm>
        <a:graphic xmlns:a="http://schemas.openxmlformats.org/drawingml/2006/main">
          <a:graphicData uri="http://schemas.openxmlformats.org/drawingml/2006/chart">
            <c:chart xmlns:r="http://schemas.openxmlformats.org/officeDocument/2006/relationships" xmlns:c="http://schemas.openxmlformats.org/drawingml/2006/chart" r:id="Rb1bb540be029450c"/>
          </a:graphicData>
        </a:graphic>
      </p:graphicFrame>
      <p:sp>
        <p:nvSpPr>
          <p:cNvPr id="10" name="">
            <a:extLst xmlns:a="http://schemas.openxmlformats.org/drawingml/2006/main">
              <a:ext uri="{FF2B5EF4-FFF2-40B4-BE49-F238E27FC236}">
                <a16:creationId xmlns:a16="http://schemas.microsoft.com/office/drawing/2014/main" id="{A14E2EC7-D1F8-4357-A691-2675665E326B}"/>
              </a:ext>
            </a:extLst>
          </p:cNvPr>
          <p:cNvSpPr>
            <a:spLocks xmlns:a="http://schemas.openxmlformats.org/drawingml/2006/main" noGrp="1"/>
          </p:cNvSpPr>
          <p:nvPr/>
        </p:nvSpPr>
        <p:spPr>
          <a:xfrm xmlns:a="http://schemas.openxmlformats.org/drawingml/2006/main">
            <a:off x="8772525" y="3114675"/>
            <a:ext cx="25622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DCE8ED"/>
                </a:solidFill>
                <a:latin typeface="Liberation Sans"/>
                <a:ea typeface="Liberation Sans"/>
                <a:cs typeface="Liberation Sans"/>
              </a:defRPr>
            </a:pPr>
            <a:r>
              <a:rPr sz="1050" b="1">
                <a:solidFill>
                  <a:srgbClr val="DCE8ED"/>
                </a:solidFill>
                <a:latin typeface="Liberation Sans"/>
                <a:ea typeface="Liberation Sans"/>
                <a:cs typeface="Liberation Sans"/>
              </a:rPr>
              <a:t>DECISION VIEW</a:t>
            </a:r>
          </a:p>
        </p:txBody>
      </p:sp>
      <p:sp>
        <p:nvSpPr>
          <p:cNvPr id="11" name="">
            <a:extLst xmlns:a="http://schemas.openxmlformats.org/drawingml/2006/main">
              <a:ext uri="{FF2B5EF4-FFF2-40B4-BE49-F238E27FC236}">
                <a16:creationId xmlns:a16="http://schemas.microsoft.com/office/drawing/2014/main" id="{D4047078-0272-4331-BE25-63598FC13B5C}"/>
              </a:ext>
            </a:extLst>
          </p:cNvPr>
          <p:cNvSpPr>
            <a:spLocks xmlns:a="http://schemas.openxmlformats.org/drawingml/2006/main" noGrp="1"/>
          </p:cNvSpPr>
          <p:nvPr/>
        </p:nvSpPr>
        <p:spPr>
          <a:xfrm xmlns:a="http://schemas.openxmlformats.org/drawingml/2006/main">
            <a:off x="8772525" y="3543300"/>
            <a:ext cx="2562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FFFFFF"/>
                </a:solidFill>
                <a:latin typeface="Liberation Sans"/>
                <a:ea typeface="Liberation Sans"/>
                <a:cs typeface="Liberation Sans"/>
              </a:defRPr>
            </a:pPr>
            <a:r>
              <a:rPr sz="2925" b="1">
                <a:solidFill>
                  <a:srgbClr val="FFFFFF"/>
                </a:solidFill>
                <a:latin typeface="Liberation Sans"/>
                <a:ea typeface="Liberation Sans"/>
                <a:cs typeface="Liberation Sans"/>
              </a:rPr>
              <a:t>£6m</a:t>
            </a:r>
          </a:p>
        </p:txBody>
      </p:sp>
      <p:sp>
        <p:nvSpPr>
          <p:cNvPr id="12" name="">
            <a:extLst xmlns:a="http://schemas.openxmlformats.org/drawingml/2006/main">
              <a:ext uri="{FF2B5EF4-FFF2-40B4-BE49-F238E27FC236}">
                <a16:creationId xmlns:a16="http://schemas.microsoft.com/office/drawing/2014/main" id="{44FB3522-E8C7-48D5-BEA3-3858E3BB11CB}"/>
              </a:ext>
            </a:extLst>
          </p:cNvPr>
          <p:cNvSpPr>
            <a:spLocks xmlns:a="http://schemas.openxmlformats.org/drawingml/2006/main" noGrp="1"/>
          </p:cNvSpPr>
          <p:nvPr/>
        </p:nvSpPr>
        <p:spPr>
          <a:xfrm xmlns:a="http://schemas.openxmlformats.org/drawingml/2006/main">
            <a:off x="8772525" y="4305300"/>
            <a:ext cx="25622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Maximum cumulative recovery</a:t>
            </a:r>
          </a:p>
        </p:txBody>
      </p:sp>
      <p:sp>
        <p:nvSpPr>
          <p:cNvPr id="13" name="">
            <a:extLst xmlns:a="http://schemas.openxmlformats.org/drawingml/2006/main">
              <a:ext uri="{FF2B5EF4-FFF2-40B4-BE49-F238E27FC236}">
                <a16:creationId xmlns:a16="http://schemas.microsoft.com/office/drawing/2014/main" id="{4F58F555-1246-45EF-8119-B0DEB9B19A94}"/>
              </a:ext>
            </a:extLst>
          </p:cNvPr>
          <p:cNvSpPr>
            <a:spLocks xmlns:a="http://schemas.openxmlformats.org/drawingml/2006/main" noGrp="1"/>
          </p:cNvSpPr>
          <p:nvPr/>
        </p:nvSpPr>
        <p:spPr>
          <a:xfrm xmlns:a="http://schemas.openxmlformats.org/drawingml/2006/main">
            <a:off x="8772525" y="5038725"/>
            <a:ext cx="25622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The example calculates cumulative recovery, then derives each period movement.</a:t>
            </a:r>
          </a:p>
        </p:txBody>
      </p:sp>
      <p:sp>
        <p:nvSpPr>
          <p:cNvPr id="14" name="">
            <a:extLst xmlns:a="http://schemas.openxmlformats.org/drawingml/2006/main">
              <a:ext uri="{FF2B5EF4-FFF2-40B4-BE49-F238E27FC236}">
                <a16:creationId xmlns:a16="http://schemas.microsoft.com/office/drawing/2014/main" id="{AF13B6D1-3841-4FF1-AE16-7B2F3866F5C7}"/>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data and assumptions, not measured customer results.</a:t>
            </a:r>
          </a:p>
        </p:txBody>
      </p:sp>
      <p:sp>
        <p:nvSpPr>
          <p:cNvPr id="15" name="">
            <a:extLst xmlns:a="http://schemas.openxmlformats.org/drawingml/2006/main">
              <a:ext uri="{FF2B5EF4-FFF2-40B4-BE49-F238E27FC236}">
                <a16:creationId xmlns:a16="http://schemas.microsoft.com/office/drawing/2014/main" id="{84C09877-070B-4020-A3A8-7EBAE363217E}"/>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1AD8540-BEFD-46FE-8A82-886A02B8FE6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BF31A544-ACFF-403B-97CE-AD2D317336F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58</a:t>
            </a:r>
          </a:p>
        </p:txBody>
      </p:sp>
    </p:spTree>
    <p:extLst>
      <p:ext uri="{BB962C8B-B14F-4D97-AF65-F5344CB8AC3E}">
        <p14:creationId xmlns:p14="http://schemas.microsoft.com/office/powerpoint/2010/main" val="2024643611"/>
      </p:ext>
    </p:extLst>
  </p:cSld>
</p:sld>
</file>

<file path=ppt/slides/slide2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35b0e83584b4e18"/>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c9a58e537d5433b"/>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0E46201-697D-4CA4-9CB2-E17F8FFA43FA}"/>
              </a:ext>
            </a:extLst>
          </p:cNvPr>
          <p:cNvSpPr>
            <a:spLocks xmlns:a="http://schemas.openxmlformats.org/drawingml/2006/main" noGrp="1"/>
          </p:cNvSpPr>
          <p:nvPr/>
        </p:nvSpPr>
        <p:spPr>
          <a:xfrm xmlns:a="http://schemas.openxmlformats.org/drawingml/2006/main">
            <a:off x="666750" y="1343025"/>
            <a:ext cx="700087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Financial reconciliation</a:t>
            </a:r>
          </a:p>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with an explanation</a:t>
            </a:r>
          </a:p>
        </p:txBody>
      </p:sp>
      <p:sp>
        <p:nvSpPr>
          <p:cNvPr id="4" name="">
            <a:extLst xmlns:a="http://schemas.openxmlformats.org/drawingml/2006/main">
              <a:ext uri="{FF2B5EF4-FFF2-40B4-BE49-F238E27FC236}">
                <a16:creationId xmlns:a16="http://schemas.microsoft.com/office/drawing/2014/main" id="{14622330-12AA-4533-AA4A-F35BFC36AA26}"/>
              </a:ext>
            </a:extLst>
          </p:cNvPr>
          <p:cNvSpPr>
            <a:spLocks xmlns:a="http://schemas.openxmlformats.org/drawingml/2006/main" noGrp="1"/>
          </p:cNvSpPr>
          <p:nvPr/>
        </p:nvSpPr>
        <p:spPr>
          <a:xfrm xmlns:a="http://schemas.openxmlformats.org/drawingml/2006/main">
            <a:off x="695325" y="3124200"/>
            <a:ext cx="6286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DCE8ED"/>
                </a:solidFill>
                <a:latin typeface="Liberation Sans"/>
                <a:ea typeface="Liberation Sans"/>
                <a:cs typeface="Liberation Sans"/>
              </a:defRPr>
            </a:pPr>
            <a:r>
              <a:rPr sz="2175" b="0">
                <a:solidFill>
                  <a:srgbClr val="DCE8ED"/>
                </a:solidFill>
                <a:latin typeface="Liberation Sans"/>
                <a:ea typeface="Liberation Sans"/>
                <a:cs typeface="Liberation Sans"/>
              </a:rPr>
              <a:t>Agreement on a report should follow evidence that the business and the money reconcile.</a:t>
            </a:r>
          </a:p>
        </p:txBody>
      </p:sp>
      <p:sp>
        <p:nvSpPr>
          <p:cNvPr id="5" name="">
            <a:extLst xmlns:a="http://schemas.openxmlformats.org/drawingml/2006/main">
              <a:ext uri="{FF2B5EF4-FFF2-40B4-BE49-F238E27FC236}">
                <a16:creationId xmlns:a16="http://schemas.microsoft.com/office/drawing/2014/main" id="{01C048F0-4846-4919-98B1-59500A4652A9}"/>
              </a:ext>
            </a:extLst>
          </p:cNvPr>
          <p:cNvSpPr>
            <a:spLocks xmlns:a="http://schemas.openxmlformats.org/drawingml/2006/main" noGrp="1"/>
          </p:cNvSpPr>
          <p:nvPr/>
        </p:nvSpPr>
        <p:spPr>
          <a:xfrm xmlns:a="http://schemas.openxmlformats.org/drawingml/2006/main">
            <a:off x="695325" y="4429125"/>
            <a:ext cx="6238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Control totals</a:t>
            </a:r>
          </a:p>
        </p:txBody>
      </p:sp>
      <p:sp>
        <p:nvSpPr>
          <p:cNvPr id="6" name="">
            <a:extLst xmlns:a="http://schemas.openxmlformats.org/drawingml/2006/main">
              <a:ext uri="{FF2B5EF4-FFF2-40B4-BE49-F238E27FC236}">
                <a16:creationId xmlns:a16="http://schemas.microsoft.com/office/drawing/2014/main" id="{152CFCAA-AC5D-4435-AB06-4BFA942E9738}"/>
              </a:ext>
            </a:extLst>
          </p:cNvPr>
          <p:cNvSpPr>
            <a:spLocks xmlns:a="http://schemas.openxmlformats.org/drawingml/2006/main" noGrp="1"/>
          </p:cNvSpPr>
          <p:nvPr/>
        </p:nvSpPr>
        <p:spPr>
          <a:xfrm xmlns:a="http://schemas.openxmlformats.org/drawingml/2006/main">
            <a:off x="695325" y="4791075"/>
            <a:ext cx="63341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CE8ED"/>
                </a:solidFill>
                <a:latin typeface="Liberation Sans"/>
                <a:ea typeface="Liberation Sans"/>
                <a:cs typeface="Liberation Sans"/>
              </a:defRPr>
            </a:pPr>
            <a:r>
              <a:rPr sz="1800" b="0">
                <a:solidFill>
                  <a:srgbClr val="DCE8ED"/>
                </a:solidFill>
                <a:latin typeface="Liberation Sans"/>
                <a:ea typeface="Liberation Sans"/>
                <a:cs typeface="Liberation Sans"/>
              </a:rPr>
              <a:t>Counts and amounts on the same basis</a:t>
            </a:r>
          </a:p>
        </p:txBody>
      </p:sp>
      <p:sp>
        <p:nvSpPr>
          <p:cNvPr id="7" name="">
            <a:extLst xmlns:a="http://schemas.openxmlformats.org/drawingml/2006/main">
              <a:ext uri="{FF2B5EF4-FFF2-40B4-BE49-F238E27FC236}">
                <a16:creationId xmlns:a16="http://schemas.microsoft.com/office/drawing/2014/main" id="{E2568079-70D5-47B1-A38A-530BB9C2615E}"/>
              </a:ext>
            </a:extLst>
          </p:cNvPr>
          <p:cNvSpPr>
            <a:spLocks xmlns:a="http://schemas.openxmlformats.org/drawingml/2006/main" noGrp="1"/>
          </p:cNvSpPr>
          <p:nvPr/>
        </p:nvSpPr>
        <p:spPr>
          <a:xfrm xmlns:a="http://schemas.openxmlformats.org/drawingml/2006/main">
            <a:off x="695325" y="5305425"/>
            <a:ext cx="6238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Difference resolution</a:t>
            </a:r>
          </a:p>
        </p:txBody>
      </p:sp>
      <p:sp>
        <p:nvSpPr>
          <p:cNvPr id="8" name="">
            <a:extLst xmlns:a="http://schemas.openxmlformats.org/drawingml/2006/main">
              <a:ext uri="{FF2B5EF4-FFF2-40B4-BE49-F238E27FC236}">
                <a16:creationId xmlns:a16="http://schemas.microsoft.com/office/drawing/2014/main" id="{6E72EB80-6A84-45F9-9656-E137A87D20A7}"/>
              </a:ext>
            </a:extLst>
          </p:cNvPr>
          <p:cNvSpPr>
            <a:spLocks xmlns:a="http://schemas.openxmlformats.org/drawingml/2006/main" noGrp="1"/>
          </p:cNvSpPr>
          <p:nvPr/>
        </p:nvSpPr>
        <p:spPr>
          <a:xfrm xmlns:a="http://schemas.openxmlformats.org/drawingml/2006/main">
            <a:off x="695325" y="5667375"/>
            <a:ext cx="63341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CE8ED"/>
                </a:solidFill>
                <a:latin typeface="Liberation Sans"/>
                <a:ea typeface="Liberation Sans"/>
                <a:cs typeface="Liberation Sans"/>
              </a:defRPr>
            </a:pPr>
            <a:r>
              <a:rPr sz="1800" b="0">
                <a:solidFill>
                  <a:srgbClr val="DCE8ED"/>
                </a:solidFill>
                <a:latin typeface="Liberation Sans"/>
                <a:ea typeface="Liberation Sans"/>
                <a:cs typeface="Liberation Sans"/>
              </a:rPr>
              <a:t>An owner and explanation for every material variance</a:t>
            </a:r>
          </a:p>
        </p:txBody>
      </p:sp>
      <p:sp>
        <p:nvSpPr>
          <p:cNvPr id="9" name="">
            <a:extLst xmlns:a="http://schemas.openxmlformats.org/drawingml/2006/main">
              <a:ext uri="{FF2B5EF4-FFF2-40B4-BE49-F238E27FC236}">
                <a16:creationId xmlns:a16="http://schemas.microsoft.com/office/drawing/2014/main" id="{59C1E1D1-C7AA-4C8D-A3BD-07625E27F7B5}"/>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Solution design. Confirm scope and acceptance criteria for each implementation.</a:t>
            </a:r>
          </a:p>
        </p:txBody>
      </p:sp>
      <p:sp>
        <p:nvSpPr>
          <p:cNvPr id="10" name="">
            <a:extLst xmlns:a="http://schemas.openxmlformats.org/drawingml/2006/main">
              <a:ext uri="{FF2B5EF4-FFF2-40B4-BE49-F238E27FC236}">
                <a16:creationId xmlns:a16="http://schemas.microsoft.com/office/drawing/2014/main" id="{EC4BBE10-26E9-44C7-91B3-63A5CCA8794B}"/>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75D6D912-A5A0-4758-B067-B7F9751025D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2" name="">
            <a:extLst xmlns:a="http://schemas.openxmlformats.org/drawingml/2006/main">
              <a:ext uri="{FF2B5EF4-FFF2-40B4-BE49-F238E27FC236}">
                <a16:creationId xmlns:a16="http://schemas.microsoft.com/office/drawing/2014/main" id="{D7A70D08-BB3B-475E-807A-F48D96B746B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24 / 58</a:t>
            </a:r>
          </a:p>
        </p:txBody>
      </p:sp>
    </p:spTree>
    <p:extLst>
      <p:ext uri="{BB962C8B-B14F-4D97-AF65-F5344CB8AC3E}">
        <p14:creationId xmlns:p14="http://schemas.microsoft.com/office/powerpoint/2010/main" val="2132088544"/>
      </p:ext>
    </p:extLst>
  </p:cSld>
</p:sld>
</file>

<file path=ppt/slides/slide2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533fca556554564"/>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8B8855C-F361-4402-91B7-285AB3F6A1AF}"/>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Reconciliation: explain the break before approval</a:t>
            </a:r>
          </a:p>
        </p:txBody>
      </p:sp>
      <p:sp>
        <p:nvSpPr>
          <p:cNvPr id="3" name="">
            <a:extLst xmlns:a="http://schemas.openxmlformats.org/drawingml/2006/main">
              <a:ext uri="{FF2B5EF4-FFF2-40B4-BE49-F238E27FC236}">
                <a16:creationId xmlns:a16="http://schemas.microsoft.com/office/drawing/2014/main" id="{4FC10CE4-F5DB-4B9D-BD30-47625E2314A4}"/>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B306EB9-D3EB-405A-82A9-ED43AAF169B1}"/>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GBP ’000 reconciliation; transaction counts are checked separately.</a:t>
            </a:r>
          </a:p>
        </p:txBody>
      </p:sp>
      <p:sp>
        <p:nvSpPr>
          <p:cNvPr id="5" name="">
            <a:extLst xmlns:a="http://schemas.openxmlformats.org/drawingml/2006/main">
              <a:ext uri="{FF2B5EF4-FFF2-40B4-BE49-F238E27FC236}">
                <a16:creationId xmlns:a16="http://schemas.microsoft.com/office/drawing/2014/main" id="{91E4A2B5-7A1E-4240-AC12-2D0111E98F3F}"/>
              </a:ext>
            </a:extLst>
          </p:cNvPr>
          <p:cNvSpPr>
            <a:spLocks xmlns:a="http://schemas.openxmlformats.org/drawingml/2006/main" noGrp="1"/>
          </p:cNvSpPr>
          <p:nvPr/>
        </p:nvSpPr>
        <p:spPr>
          <a:xfrm xmlns:a="http://schemas.openxmlformats.org/drawingml/2006/main">
            <a:off x="695325" y="2943225"/>
            <a:ext cx="3495675" cy="866775"/>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7A3CCA3-FF63-474F-8A85-B8B0AC9F7171}"/>
              </a:ext>
            </a:extLst>
          </p:cNvPr>
          <p:cNvSpPr>
            <a:spLocks xmlns:a="http://schemas.openxmlformats.org/drawingml/2006/main" noGrp="1"/>
          </p:cNvSpPr>
          <p:nvPr/>
        </p:nvSpPr>
        <p:spPr>
          <a:xfrm xmlns:a="http://schemas.openxmlformats.org/drawingml/2006/main">
            <a:off x="857250" y="3067050"/>
            <a:ext cx="3190875"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DCE8ED"/>
                </a:solidFill>
                <a:latin typeface="Liberation Sans"/>
                <a:ea typeface="Liberation Sans"/>
                <a:cs typeface="Liberation Sans"/>
              </a:defRPr>
            </a:pPr>
            <a:r>
              <a:rPr sz="1125" b="1">
                <a:solidFill>
                  <a:srgbClr val="DCE8ED"/>
                </a:solidFill>
                <a:latin typeface="Liberation Sans"/>
                <a:ea typeface="Liberation Sans"/>
                <a:cs typeface="Liberation Sans"/>
              </a:rPr>
              <a:t>SOURCE PREMIUM</a:t>
            </a:r>
          </a:p>
        </p:txBody>
      </p:sp>
      <p:sp>
        <p:nvSpPr>
          <p:cNvPr id="7" name="">
            <a:extLst xmlns:a="http://schemas.openxmlformats.org/drawingml/2006/main">
              <a:ext uri="{FF2B5EF4-FFF2-40B4-BE49-F238E27FC236}">
                <a16:creationId xmlns:a16="http://schemas.microsoft.com/office/drawing/2014/main" id="{E8E40C66-B7AA-427F-9EB4-58AC7B0105D9}"/>
              </a:ext>
            </a:extLst>
          </p:cNvPr>
          <p:cNvSpPr>
            <a:spLocks xmlns:a="http://schemas.openxmlformats.org/drawingml/2006/main" noGrp="1"/>
          </p:cNvSpPr>
          <p:nvPr/>
        </p:nvSpPr>
        <p:spPr>
          <a:xfrm xmlns:a="http://schemas.openxmlformats.org/drawingml/2006/main">
            <a:off x="857250" y="3324225"/>
            <a:ext cx="31908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FFFFF"/>
                </a:solidFill>
                <a:latin typeface="Liberation Sans"/>
                <a:ea typeface="Liberation Sans"/>
                <a:cs typeface="Liberation Sans"/>
              </a:defRPr>
            </a:pPr>
            <a:r>
              <a:rPr sz="2325" b="1">
                <a:solidFill>
                  <a:srgbClr val="FFFFFF"/>
                </a:solidFill>
                <a:latin typeface="Liberation Sans"/>
                <a:ea typeface="Liberation Sans"/>
                <a:cs typeface="Liberation Sans"/>
              </a:rPr>
              <a:t>£1.200m</a:t>
            </a:r>
          </a:p>
        </p:txBody>
      </p:sp>
      <p:sp>
        <p:nvSpPr>
          <p:cNvPr id="8" name="">
            <a:extLst xmlns:a="http://schemas.openxmlformats.org/drawingml/2006/main">
              <a:ext uri="{FF2B5EF4-FFF2-40B4-BE49-F238E27FC236}">
                <a16:creationId xmlns:a16="http://schemas.microsoft.com/office/drawing/2014/main" id="{7420DE66-AE13-4F69-8F9D-EAB3B534187D}"/>
              </a:ext>
            </a:extLst>
          </p:cNvPr>
          <p:cNvSpPr>
            <a:spLocks xmlns:a="http://schemas.openxmlformats.org/drawingml/2006/main" noGrp="1"/>
          </p:cNvSpPr>
          <p:nvPr/>
        </p:nvSpPr>
        <p:spPr>
          <a:xfrm xmlns:a="http://schemas.openxmlformats.org/drawingml/2006/main">
            <a:off x="4343400" y="2943225"/>
            <a:ext cx="3495675" cy="866775"/>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47D3DBB-CB13-47B6-AA30-0C97868E196B}"/>
              </a:ext>
            </a:extLst>
          </p:cNvPr>
          <p:cNvSpPr>
            <a:spLocks xmlns:a="http://schemas.openxmlformats.org/drawingml/2006/main" noGrp="1"/>
          </p:cNvSpPr>
          <p:nvPr/>
        </p:nvSpPr>
        <p:spPr>
          <a:xfrm xmlns:a="http://schemas.openxmlformats.org/drawingml/2006/main">
            <a:off x="4505325" y="3067050"/>
            <a:ext cx="3190875"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DCE8ED"/>
                </a:solidFill>
                <a:latin typeface="Liberation Sans"/>
                <a:ea typeface="Liberation Sans"/>
                <a:cs typeface="Liberation Sans"/>
              </a:defRPr>
            </a:pPr>
            <a:r>
              <a:rPr sz="1125" b="1">
                <a:solidFill>
                  <a:srgbClr val="DCE8ED"/>
                </a:solidFill>
                <a:latin typeface="Liberation Sans"/>
                <a:ea typeface="Liberation Sans"/>
                <a:cs typeface="Liberation Sans"/>
              </a:rPr>
              <a:t>LEDGER PREMIUM</a:t>
            </a:r>
          </a:p>
        </p:txBody>
      </p:sp>
      <p:sp>
        <p:nvSpPr>
          <p:cNvPr id="10" name="">
            <a:extLst xmlns:a="http://schemas.openxmlformats.org/drawingml/2006/main">
              <a:ext uri="{FF2B5EF4-FFF2-40B4-BE49-F238E27FC236}">
                <a16:creationId xmlns:a16="http://schemas.microsoft.com/office/drawing/2014/main" id="{6E15CBD8-A45A-42FB-9678-CF67CF2CA0E0}"/>
              </a:ext>
            </a:extLst>
          </p:cNvPr>
          <p:cNvSpPr>
            <a:spLocks xmlns:a="http://schemas.openxmlformats.org/drawingml/2006/main" noGrp="1"/>
          </p:cNvSpPr>
          <p:nvPr/>
        </p:nvSpPr>
        <p:spPr>
          <a:xfrm xmlns:a="http://schemas.openxmlformats.org/drawingml/2006/main">
            <a:off x="4505325" y="3324225"/>
            <a:ext cx="31908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FFFFF"/>
                </a:solidFill>
                <a:latin typeface="Liberation Sans"/>
                <a:ea typeface="Liberation Sans"/>
                <a:cs typeface="Liberation Sans"/>
              </a:defRPr>
            </a:pPr>
            <a:r>
              <a:rPr sz="2325" b="1">
                <a:solidFill>
                  <a:srgbClr val="FFFFFF"/>
                </a:solidFill>
                <a:latin typeface="Liberation Sans"/>
                <a:ea typeface="Liberation Sans"/>
                <a:cs typeface="Liberation Sans"/>
              </a:rPr>
              <a:t>£1.196m</a:t>
            </a:r>
          </a:p>
        </p:txBody>
      </p:sp>
      <p:sp>
        <p:nvSpPr>
          <p:cNvPr id="11" name="">
            <a:extLst xmlns:a="http://schemas.openxmlformats.org/drawingml/2006/main">
              <a:ext uri="{FF2B5EF4-FFF2-40B4-BE49-F238E27FC236}">
                <a16:creationId xmlns:a16="http://schemas.microsoft.com/office/drawing/2014/main" id="{D1E6C2CF-EAF7-4124-9735-B7E2A47F3C6D}"/>
              </a:ext>
            </a:extLst>
          </p:cNvPr>
          <p:cNvSpPr>
            <a:spLocks xmlns:a="http://schemas.openxmlformats.org/drawingml/2006/main" noGrp="1"/>
          </p:cNvSpPr>
          <p:nvPr/>
        </p:nvSpPr>
        <p:spPr>
          <a:xfrm xmlns:a="http://schemas.openxmlformats.org/drawingml/2006/main">
            <a:off x="7991475" y="2943225"/>
            <a:ext cx="3495675" cy="866775"/>
          </a:xfrm>
          <a:prstGeom xmlns:a="http://schemas.openxmlformats.org/drawingml/2006/main" prst="rect">
            <a:avLst/>
          </a:prstGeom>
          <a:solidFill xmlns:a="http://schemas.openxmlformats.org/drawingml/2006/main">
            <a:srgbClr val="F0E1C8"/>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059A411D-7607-454F-A710-156E32FDE094}"/>
              </a:ext>
            </a:extLst>
          </p:cNvPr>
          <p:cNvSpPr>
            <a:spLocks xmlns:a="http://schemas.openxmlformats.org/drawingml/2006/main" noGrp="1"/>
          </p:cNvSpPr>
          <p:nvPr/>
        </p:nvSpPr>
        <p:spPr>
          <a:xfrm xmlns:a="http://schemas.openxmlformats.org/drawingml/2006/main">
            <a:off x="8153400" y="3067050"/>
            <a:ext cx="3190875"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102C43"/>
                </a:solidFill>
                <a:latin typeface="Liberation Sans"/>
                <a:ea typeface="Liberation Sans"/>
                <a:cs typeface="Liberation Sans"/>
              </a:defRPr>
            </a:pPr>
            <a:r>
              <a:rPr sz="1125" b="1">
                <a:solidFill>
                  <a:srgbClr val="102C43"/>
                </a:solidFill>
                <a:latin typeface="Liberation Sans"/>
                <a:ea typeface="Liberation Sans"/>
                <a:cs typeface="Liberation Sans"/>
              </a:rPr>
              <a:t>UNRESOLVED BREAK</a:t>
            </a:r>
          </a:p>
        </p:txBody>
      </p:sp>
      <p:sp>
        <p:nvSpPr>
          <p:cNvPr id="13" name="">
            <a:extLst xmlns:a="http://schemas.openxmlformats.org/drawingml/2006/main">
              <a:ext uri="{FF2B5EF4-FFF2-40B4-BE49-F238E27FC236}">
                <a16:creationId xmlns:a16="http://schemas.microsoft.com/office/drawing/2014/main" id="{7FEE6DF3-62A1-46F5-8837-C66F807F8719}"/>
              </a:ext>
            </a:extLst>
          </p:cNvPr>
          <p:cNvSpPr>
            <a:spLocks xmlns:a="http://schemas.openxmlformats.org/drawingml/2006/main" noGrp="1"/>
          </p:cNvSpPr>
          <p:nvPr/>
        </p:nvSpPr>
        <p:spPr>
          <a:xfrm xmlns:a="http://schemas.openxmlformats.org/drawingml/2006/main">
            <a:off x="8153400" y="3324225"/>
            <a:ext cx="31908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C43"/>
                </a:solidFill>
                <a:latin typeface="Liberation Sans"/>
                <a:ea typeface="Liberation Sans"/>
                <a:cs typeface="Liberation Sans"/>
              </a:defRPr>
            </a:pPr>
            <a:r>
              <a:rPr sz="2325" b="1">
                <a:solidFill>
                  <a:srgbClr val="102C43"/>
                </a:solidFill>
                <a:latin typeface="Liberation Sans"/>
                <a:ea typeface="Liberation Sans"/>
                <a:cs typeface="Liberation Sans"/>
              </a:rPr>
              <a:t>£4,000</a:t>
            </a:r>
          </a:p>
        </p:txBody>
      </p:sp>
      <p:graphicFrame>
        <p:nvGraphicFramePr>
          <p:cNvPr id="33" name=""/>
          <p:cNvGraphicFramePr/>
          <p:nvPr/>
        </p:nvGraphicFramePr>
        <p:xfrm>
          <a:off xmlns:a="http://schemas.openxmlformats.org/drawingml/2006/main" x="695325" y="4000500"/>
          <a:ext xmlns:a="http://schemas.openxmlformats.org/drawingml/2006/main" cx="10858500" cy="2019300"/>
        </p:xfrm>
        <a:graphic xmlns:a="http://schemas.openxmlformats.org/drawingml/2006/main">
          <a:graphicData uri="http://schemas.openxmlformats.org/drawingml/2006/table">
            <a:tbl>
              <a:tblPr/>
              <a:tblGrid>
                <a:gridCol w="3333750"/>
                <a:gridCol w="2238375"/>
                <a:gridCol w="2381250"/>
                <a:gridCol w="2905125"/>
              </a:tblGrid>
              <a:tr h="504825">
                <a:tc>
                  <a:txBody>
                    <a:bodyPr>
                      <a:noAutofit/>
                    </a:bodyPr>
                    <a:lstStyle/>
                    <a:p>
                      <a:pPr algn="l"/>
                      <a:r>
                        <a:rPr sz="1575" b="1">
                          <a:solidFill>
                            <a:srgbClr val="FFFFFF"/>
                          </a:solidFill>
                          <a:latin typeface="Liberation Sans"/>
                          <a:ea typeface="Liberation Sans"/>
                          <a:cs typeface="Liberation Sans"/>
                        </a:rPr>
                        <a:t>Control measure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575" b="1">
                          <a:solidFill>
                            <a:srgbClr val="FFFFFF"/>
                          </a:solidFill>
                          <a:latin typeface="Liberation Sans"/>
                          <a:ea typeface="Liberation Sans"/>
                          <a:cs typeface="Liberation Sans"/>
                        </a:rPr>
                        <a:t>Source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575" b="1">
                          <a:solidFill>
                            <a:srgbClr val="FFFFFF"/>
                          </a:solidFill>
                          <a:latin typeface="Liberation Sans"/>
                          <a:ea typeface="Liberation Sans"/>
                          <a:cs typeface="Liberation Sans"/>
                        </a:rPr>
                        <a:t>Ledger</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575" b="1">
                          <a:solidFill>
                            <a:srgbClr val="FFFFFF"/>
                          </a:solidFill>
                          <a:latin typeface="Liberation Sans"/>
                          <a:ea typeface="Liberation Sans"/>
                          <a:cs typeface="Liberation Sans"/>
                        </a:rPr>
                        <a:t>Open difference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504825">
                <a:tc>
                  <a:txBody>
                    <a:bodyPr>
                      <a:noAutofit/>
                    </a:bodyPr>
                    <a:lstStyle/>
                    <a:p>
                      <a:pPr algn="l"/>
                      <a:r>
                        <a:rPr sz="1575" b="1">
                          <a:solidFill>
                            <a:srgbClr val="102C43"/>
                          </a:solidFill>
                          <a:latin typeface="Liberation Sans"/>
                          <a:ea typeface="Liberation Sans"/>
                          <a:cs typeface="Liberation Sans"/>
                        </a:rPr>
                        <a:t>Transaction count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575" b="1">
                          <a:solidFill>
                            <a:srgbClr val="102C43"/>
                          </a:solidFill>
                          <a:latin typeface="Liberation Sans"/>
                          <a:ea typeface="Liberation Sans"/>
                          <a:cs typeface="Liberation Sans"/>
                        </a:rPr>
                        <a:t>1,200</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r"/>
                      <a:r>
                        <a:rPr sz="1575" b="1">
                          <a:solidFill>
                            <a:srgbClr val="102C43"/>
                          </a:solidFill>
                          <a:latin typeface="Liberation Sans"/>
                          <a:ea typeface="Liberation Sans"/>
                          <a:cs typeface="Liberation Sans"/>
                        </a:rPr>
                        <a:t>1,196</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r"/>
                      <a:r>
                        <a:rPr sz="1575" b="1">
                          <a:solidFill>
                            <a:srgbClr val="102C43"/>
                          </a:solidFill>
                          <a:latin typeface="Liberation Sans"/>
                          <a:ea typeface="Liberation Sans"/>
                          <a:cs typeface="Liberation Sans"/>
                        </a:rPr>
                        <a:t>4 rows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4825">
                <a:tc>
                  <a:txBody>
                    <a:bodyPr>
                      <a:noAutofit/>
                    </a:bodyPr>
                    <a:lstStyle/>
                    <a:p>
                      <a:pPr algn="l"/>
                      <a:r>
                        <a:rPr sz="1575" b="1">
                          <a:solidFill>
                            <a:srgbClr val="102C43"/>
                          </a:solidFill>
                          <a:latin typeface="Liberation Sans"/>
                          <a:ea typeface="Liberation Sans"/>
                          <a:cs typeface="Liberation Sans"/>
                        </a:rPr>
                        <a:t>Premium · GBP ’000</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575" b="1">
                          <a:solidFill>
                            <a:srgbClr val="102C43"/>
                          </a:solidFill>
                          <a:latin typeface="Liberation Sans"/>
                          <a:ea typeface="Liberation Sans"/>
                          <a:cs typeface="Liberation Sans"/>
                        </a:rPr>
                        <a:t>1,200</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r"/>
                      <a:r>
                        <a:rPr sz="1575" b="1">
                          <a:solidFill>
                            <a:srgbClr val="102C43"/>
                          </a:solidFill>
                          <a:latin typeface="Liberation Sans"/>
                          <a:ea typeface="Liberation Sans"/>
                          <a:cs typeface="Liberation Sans"/>
                        </a:rPr>
                        <a:t>1,196</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r"/>
                      <a:r>
                        <a:rPr sz="1575" b="1">
                          <a:solidFill>
                            <a:srgbClr val="102C43"/>
                          </a:solidFill>
                          <a:latin typeface="Liberation Sans"/>
                          <a:ea typeface="Liberation Sans"/>
                          <a:cs typeface="Liberation Sans"/>
                        </a:rPr>
                        <a:t>£4k</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4825">
                <a:tc>
                  <a:txBody>
                    <a:bodyPr>
                      <a:noAutofit/>
                    </a:bodyPr>
                    <a:lstStyle/>
                    <a:p>
                      <a:pPr algn="l"/>
                      <a:r>
                        <a:rPr sz="1575" b="1">
                          <a:solidFill>
                            <a:srgbClr val="102C43"/>
                          </a:solidFill>
                          <a:latin typeface="Liberation Sans"/>
                          <a:ea typeface="Liberation Sans"/>
                          <a:cs typeface="Liberation Sans"/>
                        </a:rPr>
                        <a:t>Resolution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575" b="0">
                          <a:solidFill>
                            <a:srgbClr val="102C43"/>
                          </a:solidFill>
                          <a:latin typeface="Liberation Sans"/>
                          <a:ea typeface="Liberation Sans"/>
                          <a:cs typeface="Liberation Sans"/>
                        </a:rPr>
                        <a:t>Retain original</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575" b="0">
                          <a:solidFill>
                            <a:srgbClr val="102C43"/>
                          </a:solidFill>
                          <a:latin typeface="Liberation Sans"/>
                          <a:ea typeface="Liberation Sans"/>
                          <a:cs typeface="Liberation Sans"/>
                        </a:rPr>
                        <a:t>Link correction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575" b="0">
                          <a:solidFill>
                            <a:srgbClr val="102C43"/>
                          </a:solidFill>
                          <a:latin typeface="Liberation Sans"/>
                          <a:ea typeface="Liberation Sans"/>
                          <a:cs typeface="Liberation Sans"/>
                        </a:rPr>
                        <a:t>Approve evidence</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15" name="">
            <a:extLst xmlns:a="http://schemas.openxmlformats.org/drawingml/2006/main">
              <a:ext uri="{FF2B5EF4-FFF2-40B4-BE49-F238E27FC236}">
                <a16:creationId xmlns:a16="http://schemas.microsoft.com/office/drawing/2014/main" id="{9D9F2043-252A-4F8F-B9C3-4B01568E2A97}"/>
              </a:ext>
            </a:extLst>
          </p:cNvPr>
          <p:cNvSpPr>
            <a:spLocks xmlns:a="http://schemas.openxmlformats.org/drawingml/2006/main" noGrp="1"/>
          </p:cNvSpPr>
          <p:nvPr/>
        </p:nvSpPr>
        <p:spPr>
          <a:xfrm xmlns:a="http://schemas.openxmlformats.org/drawingml/2006/main">
            <a:off x="695325" y="395287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81DAD1B7-CE23-4283-90E0-3722E27253DA}"/>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example. Row count and financial amount are different units.</a:t>
            </a:r>
          </a:p>
        </p:txBody>
      </p:sp>
      <p:sp>
        <p:nvSpPr>
          <p:cNvPr id="17" name="">
            <a:extLst xmlns:a="http://schemas.openxmlformats.org/drawingml/2006/main">
              <a:ext uri="{FF2B5EF4-FFF2-40B4-BE49-F238E27FC236}">
                <a16:creationId xmlns:a16="http://schemas.microsoft.com/office/drawing/2014/main" id="{CB90A2F6-9AF3-4152-93B3-56F1F9F56CB3}"/>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5BBA7158-8C01-408D-8486-146C2F7DA7A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9" name="">
            <a:extLst xmlns:a="http://schemas.openxmlformats.org/drawingml/2006/main">
              <a:ext uri="{FF2B5EF4-FFF2-40B4-BE49-F238E27FC236}">
                <a16:creationId xmlns:a16="http://schemas.microsoft.com/office/drawing/2014/main" id="{ED1530FD-4AB3-4B95-8EB2-6F398ABCE71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25 / 58</a:t>
            </a:r>
          </a:p>
        </p:txBody>
      </p:sp>
    </p:spTree>
    <p:extLst>
      <p:ext uri="{BB962C8B-B14F-4D97-AF65-F5344CB8AC3E}">
        <p14:creationId xmlns:p14="http://schemas.microsoft.com/office/powerpoint/2010/main" val="986193018"/>
      </p:ext>
    </p:extLst>
  </p:cSld>
</p:sld>
</file>

<file path=ppt/slides/slide2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2ea892510c874d7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FB25CCB-5477-4139-BC12-C23EAB64E384}"/>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Reporting and settlement remain separate</a:t>
            </a:r>
          </a:p>
        </p:txBody>
      </p:sp>
      <p:sp>
        <p:nvSpPr>
          <p:cNvPr id="3" name="">
            <a:extLst xmlns:a="http://schemas.openxmlformats.org/drawingml/2006/main">
              <a:ext uri="{FF2B5EF4-FFF2-40B4-BE49-F238E27FC236}">
                <a16:creationId xmlns:a16="http://schemas.microsoft.com/office/drawing/2014/main" id="{D10AEA89-CCC9-40F2-8677-2D71C3DCA37A}"/>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2FAB008-1A90-45C2-9069-5BAA8A24C09A}"/>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An accepted report supports the next financial workflow.</a:t>
            </a:r>
          </a:p>
        </p:txBody>
      </p:sp>
      <p:sp>
        <p:nvSpPr>
          <p:cNvPr id="5" name="">
            <a:extLst xmlns:a="http://schemas.openxmlformats.org/drawingml/2006/main">
              <a:ext uri="{FF2B5EF4-FFF2-40B4-BE49-F238E27FC236}">
                <a16:creationId xmlns:a16="http://schemas.microsoft.com/office/drawing/2014/main" id="{43218A85-42E0-4AB6-8351-4C9FBD09386D}"/>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25CD5878-3BC3-453C-8020-8C0F6D345C96}"/>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D772B4CA-02C7-4F5B-845B-51042BC5E75D}"/>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Accepted report</a:t>
            </a:r>
          </a:p>
        </p:txBody>
      </p:sp>
      <p:sp>
        <p:nvSpPr>
          <p:cNvPr id="8" name="">
            <a:extLst xmlns:a="http://schemas.openxmlformats.org/drawingml/2006/main">
              <a:ext uri="{FF2B5EF4-FFF2-40B4-BE49-F238E27FC236}">
                <a16:creationId xmlns:a16="http://schemas.microsoft.com/office/drawing/2014/main" id="{5405329F-FA2D-4990-AABA-E0E97A35E410}"/>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Agreement on submitted information</a:t>
            </a:r>
          </a:p>
        </p:txBody>
      </p:sp>
      <p:sp>
        <p:nvSpPr>
          <p:cNvPr id="9" name="">
            <a:extLst xmlns:a="http://schemas.openxmlformats.org/drawingml/2006/main">
              <a:ext uri="{FF2B5EF4-FFF2-40B4-BE49-F238E27FC236}">
                <a16:creationId xmlns:a16="http://schemas.microsoft.com/office/drawing/2014/main" id="{F7490A99-8D03-4641-A573-B5C5174714F2}"/>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72CB34E0-C6A1-4758-AD11-E74BD0E5EC04}"/>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32557638-325E-4CDD-9D41-82904A5AA679}"/>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Technical account</a:t>
            </a:r>
          </a:p>
        </p:txBody>
      </p:sp>
      <p:sp>
        <p:nvSpPr>
          <p:cNvPr id="12" name="">
            <a:extLst xmlns:a="http://schemas.openxmlformats.org/drawingml/2006/main">
              <a:ext uri="{FF2B5EF4-FFF2-40B4-BE49-F238E27FC236}">
                <a16:creationId xmlns:a16="http://schemas.microsoft.com/office/drawing/2014/main" id="{8BD103BD-563B-4FD1-B89F-5AACA844D430}"/>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Agreed financial position</a:t>
            </a:r>
          </a:p>
        </p:txBody>
      </p:sp>
      <p:sp>
        <p:nvSpPr>
          <p:cNvPr id="13" name="">
            <a:extLst xmlns:a="http://schemas.openxmlformats.org/drawingml/2006/main">
              <a:ext uri="{FF2B5EF4-FFF2-40B4-BE49-F238E27FC236}">
                <a16:creationId xmlns:a16="http://schemas.microsoft.com/office/drawing/2014/main" id="{39FE4ABD-8B48-4E08-9A52-57D303EB407B}"/>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17F3DE51-CA21-4798-89E4-4326B3F62229}"/>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FB48B32B-5529-4359-8E65-9B1F070ACD75}"/>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Settlement instruction</a:t>
            </a:r>
          </a:p>
        </p:txBody>
      </p:sp>
      <p:sp>
        <p:nvSpPr>
          <p:cNvPr id="16" name="">
            <a:extLst xmlns:a="http://schemas.openxmlformats.org/drawingml/2006/main">
              <a:ext uri="{FF2B5EF4-FFF2-40B4-BE49-F238E27FC236}">
                <a16:creationId xmlns:a16="http://schemas.microsoft.com/office/drawing/2014/main" id="{0428120B-C3B8-4811-BE78-160A2BDDD0DC}"/>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Approval of an amount due</a:t>
            </a:r>
          </a:p>
        </p:txBody>
      </p:sp>
      <p:sp>
        <p:nvSpPr>
          <p:cNvPr id="17" name="">
            <a:extLst xmlns:a="http://schemas.openxmlformats.org/drawingml/2006/main">
              <a:ext uri="{FF2B5EF4-FFF2-40B4-BE49-F238E27FC236}">
                <a16:creationId xmlns:a16="http://schemas.microsoft.com/office/drawing/2014/main" id="{3C4FEBD1-5B8E-4A13-BA13-23699C0E523D}"/>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28B91A28-21D6-4BE1-A401-58ED4ED513DC}"/>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E318EADF-BD81-4A88-AF33-2622E04C8E62}"/>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Cleared receipt</a:t>
            </a:r>
          </a:p>
        </p:txBody>
      </p:sp>
      <p:sp>
        <p:nvSpPr>
          <p:cNvPr id="20" name="">
            <a:extLst xmlns:a="http://schemas.openxmlformats.org/drawingml/2006/main">
              <a:ext uri="{FF2B5EF4-FFF2-40B4-BE49-F238E27FC236}">
                <a16:creationId xmlns:a16="http://schemas.microsoft.com/office/drawing/2014/main" id="{F4EC9342-AC42-4AD2-A19A-02C85C95EBFE}"/>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Evidence of payment</a:t>
            </a:r>
          </a:p>
        </p:txBody>
      </p:sp>
      <p:sp>
        <p:nvSpPr>
          <p:cNvPr id="24" name="">
            <a:extLst xmlns:a="http://schemas.openxmlformats.org/drawingml/2006/main">
              <a:ext uri="{FF2B5EF4-FFF2-40B4-BE49-F238E27FC236}">
                <a16:creationId xmlns:a16="http://schemas.microsoft.com/office/drawing/2014/main" id="{6CBDF705-5BF4-4A01-892C-BF670CAB2C02}"/>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Genellipse maps ERP and payment integrations separately. Acceptance alone does not prove cash receipt.</a:t>
            </a:r>
          </a:p>
        </p:txBody>
      </p:sp>
      <p:sp>
        <p:nvSpPr>
          <p:cNvPr id="25" name="">
            <a:extLst xmlns:a="http://schemas.openxmlformats.org/drawingml/2006/main">
              <a:ext uri="{FF2B5EF4-FFF2-40B4-BE49-F238E27FC236}">
                <a16:creationId xmlns:a16="http://schemas.microsoft.com/office/drawing/2014/main" id="{4DBFEFD8-529E-4852-BA6E-E3D9B3E91673}"/>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26" name="">
            <a:extLst xmlns:a="http://schemas.openxmlformats.org/drawingml/2006/main">
              <a:ext uri="{FF2B5EF4-FFF2-40B4-BE49-F238E27FC236}">
                <a16:creationId xmlns:a16="http://schemas.microsoft.com/office/drawing/2014/main" id="{189968EC-802D-4877-91E1-450A82008E55}"/>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02C75A2D-BBA1-4495-B283-18534983018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EB1CBC96-0296-4766-9B32-4F6AA675684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26 / 58</a:t>
            </a:r>
          </a:p>
        </p:txBody>
      </p:sp>
    </p:spTree>
    <p:extLst>
      <p:ext uri="{BB962C8B-B14F-4D97-AF65-F5344CB8AC3E}">
        <p14:creationId xmlns:p14="http://schemas.microsoft.com/office/powerpoint/2010/main" val="92317824"/>
      </p:ext>
    </p:extLst>
  </p:cSld>
</p:sld>
</file>

<file path=ppt/slides/slide2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4b57aa568754c1c"/>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4A096B0-319C-422A-9DA9-2E6523A016CE}"/>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Currency and period controls</a:t>
            </a:r>
          </a:p>
        </p:txBody>
      </p:sp>
      <p:sp>
        <p:nvSpPr>
          <p:cNvPr id="3" name="">
            <a:extLst xmlns:a="http://schemas.openxmlformats.org/drawingml/2006/main">
              <a:ext uri="{FF2B5EF4-FFF2-40B4-BE49-F238E27FC236}">
                <a16:creationId xmlns:a16="http://schemas.microsoft.com/office/drawing/2014/main" id="{D1F3D9FD-5F7B-4B1B-BB4A-65811496DE1D}"/>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75DE717-5288-4EFC-A6AE-1CDFF48910C9}"/>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translation into GBP. Original currencies and rate provenance remain intact.</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2667000"/>
                <a:gridCol w="3238500"/>
                <a:gridCol w="2286000"/>
                <a:gridCol w="2667000"/>
              </a:tblGrid>
              <a:tr h="759619">
                <a:tc>
                  <a:txBody>
                    <a:bodyPr>
                      <a:noAutofit/>
                    </a:bodyPr>
                    <a:lstStyle/>
                    <a:p>
                      <a:pPr algn="l"/>
                      <a:r>
                        <a:rPr sz="1650" b="1">
                          <a:solidFill>
                            <a:srgbClr val="FFFFFF"/>
                          </a:solidFill>
                          <a:latin typeface="Liberation Sans"/>
                          <a:ea typeface="Liberation Sans"/>
                          <a:cs typeface="Liberation Sans"/>
                        </a:rPr>
                        <a:t>Original currency</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Original amount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GBP rate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GBP equivalent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759619">
                <a:tc>
                  <a:txBody>
                    <a:bodyPr>
                      <a:noAutofit/>
                    </a:bodyPr>
                    <a:lstStyle/>
                    <a:p>
                      <a:pPr algn="l"/>
                      <a:r>
                        <a:rPr sz="1650" b="1">
                          <a:solidFill>
                            <a:srgbClr val="102C43"/>
                          </a:solidFill>
                          <a:latin typeface="Liberation Sans"/>
                          <a:ea typeface="Liberation Sans"/>
                          <a:cs typeface="Liberation Sans"/>
                        </a:rPr>
                        <a:t>USD premium</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100,000 USD</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0.75</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£75,000</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759619">
                <a:tc>
                  <a:txBody>
                    <a:bodyPr>
                      <a:noAutofit/>
                    </a:bodyPr>
                    <a:lstStyle/>
                    <a:p>
                      <a:pPr algn="l"/>
                      <a:r>
                        <a:rPr sz="1650" b="1">
                          <a:solidFill>
                            <a:srgbClr val="102C43"/>
                          </a:solidFill>
                          <a:latin typeface="Liberation Sans"/>
                          <a:ea typeface="Liberation Sans"/>
                          <a:cs typeface="Liberation Sans"/>
                        </a:rPr>
                        <a:t>GBP premium</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£50,000</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1.00</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£50,000</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759619">
                <a:tc>
                  <a:txBody>
                    <a:bodyPr>
                      <a:noAutofit/>
                    </a:bodyPr>
                    <a:lstStyle/>
                    <a:p>
                      <a:pPr algn="l"/>
                      <a:r>
                        <a:rPr sz="1650" b="1">
                          <a:solidFill>
                            <a:srgbClr val="127D85"/>
                          </a:solidFill>
                          <a:latin typeface="Liberation Sans"/>
                          <a:ea typeface="Liberation Sans"/>
                          <a:cs typeface="Liberation Sans"/>
                        </a:rPr>
                        <a:t>Translated total</a:t>
                      </a:r>
                    </a:p>
                  </a:txBody>
                  <a:tcPr marL="152400" marR="152400" marT="76200" marB="76200" anchor="ctr">
                    <a:solidFill>
                      <a:srgbClr val="DCEAE4"/>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127D85"/>
                          </a:solidFill>
                          <a:latin typeface="Liberation Sans"/>
                          <a:ea typeface="Liberation Sans"/>
                          <a:cs typeface="Liberation Sans"/>
                        </a:rPr>
                        <a:t>Do not sum currencies</a:t>
                      </a:r>
                    </a:p>
                  </a:txBody>
                  <a:tcPr marL="152400" marR="152400" marT="76200" marB="76200" anchor="ctr">
                    <a:solidFill>
                      <a:srgbClr val="DCEAE4"/>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127D85"/>
                          </a:solidFill>
                          <a:latin typeface="Liberation Sans"/>
                          <a:ea typeface="Liberation Sans"/>
                          <a:cs typeface="Liberation Sans"/>
                        </a:rPr>
                        <a:t>Agreed rate basis</a:t>
                      </a:r>
                    </a:p>
                  </a:txBody>
                  <a:tcPr marL="152400" marR="152400" marT="76200" marB="76200" anchor="ctr">
                    <a:solidFill>
                      <a:srgbClr val="DCEAE4"/>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27D85"/>
                          </a:solidFill>
                          <a:latin typeface="Liberation Sans"/>
                          <a:ea typeface="Liberation Sans"/>
                          <a:cs typeface="Liberation Sans"/>
                        </a:rPr>
                        <a:t>£125,000</a:t>
                      </a:r>
                    </a:p>
                  </a:txBody>
                  <a:tcPr marL="152400" marR="152400" marT="76200" marB="76200" anchor="ctr">
                    <a:solidFill>
                      <a:srgbClr val="DCEAE4"/>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D0172F20-ED1A-498A-8BC5-BFB3345CF1E6}"/>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364965F-9608-48E4-9398-EDA92E9510C8}"/>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Assumed FX rates for illustration only. Rate source and applicable date require agreement.</a:t>
            </a:r>
          </a:p>
        </p:txBody>
      </p:sp>
      <p:sp>
        <p:nvSpPr>
          <p:cNvPr id="8" name="">
            <a:extLst xmlns:a="http://schemas.openxmlformats.org/drawingml/2006/main">
              <a:ext uri="{FF2B5EF4-FFF2-40B4-BE49-F238E27FC236}">
                <a16:creationId xmlns:a16="http://schemas.microsoft.com/office/drawing/2014/main" id="{127F6261-AB1A-432C-8D5A-877510D5BDF3}"/>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2892EF02-EBDC-48AC-B523-33FD792944C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1D6969A4-3F0E-4EA3-BF19-5259DB3D87F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27 / 58</a:t>
            </a:r>
          </a:p>
        </p:txBody>
      </p:sp>
    </p:spTree>
    <p:extLst>
      <p:ext uri="{BB962C8B-B14F-4D97-AF65-F5344CB8AC3E}">
        <p14:creationId xmlns:p14="http://schemas.microsoft.com/office/powerpoint/2010/main" val="718953514"/>
      </p:ext>
    </p:extLst>
  </p:cSld>
</p:sld>
</file>

<file path=ppt/slides/slide2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7cf90a927ddb454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FE70D7B-9B94-4899-BEF5-AE7F92E9699B}"/>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Queries become a managed dialogue</a:t>
            </a:r>
          </a:p>
        </p:txBody>
      </p:sp>
      <p:sp>
        <p:nvSpPr>
          <p:cNvPr id="3" name="">
            <a:extLst xmlns:a="http://schemas.openxmlformats.org/drawingml/2006/main">
              <a:ext uri="{FF2B5EF4-FFF2-40B4-BE49-F238E27FC236}">
                <a16:creationId xmlns:a16="http://schemas.microsoft.com/office/drawing/2014/main" id="{93687622-9969-4C00-8FAD-668130C2578D}"/>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B3BBDEB-8D43-4C97-BE2D-79DDD88341FF}"/>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report carries the query. The operating process assigns the response.</a:t>
            </a:r>
          </a:p>
        </p:txBody>
      </p:sp>
      <p:sp>
        <p:nvSpPr>
          <p:cNvPr id="5" name="">
            <a:extLst xmlns:a="http://schemas.openxmlformats.org/drawingml/2006/main">
              <a:ext uri="{FF2B5EF4-FFF2-40B4-BE49-F238E27FC236}">
                <a16:creationId xmlns:a16="http://schemas.microsoft.com/office/drawing/2014/main" id="{4210E486-55C6-4D4B-88EF-E55AA1EDE8B1}"/>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159A182A-50A1-4406-939A-1D5F38BE06D5}"/>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111AC41B-8B8C-4A0A-8964-224C787CDA19}"/>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Query raised</a:t>
            </a:r>
          </a:p>
        </p:txBody>
      </p:sp>
      <p:sp>
        <p:nvSpPr>
          <p:cNvPr id="8" name="">
            <a:extLst xmlns:a="http://schemas.openxmlformats.org/drawingml/2006/main">
              <a:ext uri="{FF2B5EF4-FFF2-40B4-BE49-F238E27FC236}">
                <a16:creationId xmlns:a16="http://schemas.microsoft.com/office/drawing/2014/main" id="{7810E023-8087-4311-A3D2-3C35B144A669}"/>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Specific issue and supporting rows</a:t>
            </a:r>
          </a:p>
        </p:txBody>
      </p:sp>
      <p:sp>
        <p:nvSpPr>
          <p:cNvPr id="9" name="">
            <a:extLst xmlns:a="http://schemas.openxmlformats.org/drawingml/2006/main">
              <a:ext uri="{FF2B5EF4-FFF2-40B4-BE49-F238E27FC236}">
                <a16:creationId xmlns:a16="http://schemas.microsoft.com/office/drawing/2014/main" id="{DFB4C48E-8690-4AC5-8407-B491569875C1}"/>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0C8190A0-2C30-4837-B89F-55BCC71E4D1B}"/>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57921D09-BD1E-4AD2-AF76-54DAD8091C15}"/>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Owner assigned</a:t>
            </a:r>
          </a:p>
        </p:txBody>
      </p:sp>
      <p:sp>
        <p:nvSpPr>
          <p:cNvPr id="12" name="">
            <a:extLst xmlns:a="http://schemas.openxmlformats.org/drawingml/2006/main">
              <a:ext uri="{FF2B5EF4-FFF2-40B4-BE49-F238E27FC236}">
                <a16:creationId xmlns:a16="http://schemas.microsoft.com/office/drawing/2014/main" id="{CC1C3814-E659-4E2C-A874-93E025C84D18}"/>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Data or finance responsibility</a:t>
            </a:r>
          </a:p>
        </p:txBody>
      </p:sp>
      <p:sp>
        <p:nvSpPr>
          <p:cNvPr id="13" name="">
            <a:extLst xmlns:a="http://schemas.openxmlformats.org/drawingml/2006/main">
              <a:ext uri="{FF2B5EF4-FFF2-40B4-BE49-F238E27FC236}">
                <a16:creationId xmlns:a16="http://schemas.microsoft.com/office/drawing/2014/main" id="{EDC143BE-D354-49A6-B5EC-F06C6B845303}"/>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B2DB08DF-4DFE-45B9-AE3B-40430A39BAA9}"/>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B798D486-4C94-4655-B37D-5C71BB386007}"/>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Correction reviewed</a:t>
            </a:r>
          </a:p>
        </p:txBody>
      </p:sp>
      <p:sp>
        <p:nvSpPr>
          <p:cNvPr id="16" name="">
            <a:extLst xmlns:a="http://schemas.openxmlformats.org/drawingml/2006/main">
              <a:ext uri="{FF2B5EF4-FFF2-40B4-BE49-F238E27FC236}">
                <a16:creationId xmlns:a16="http://schemas.microsoft.com/office/drawing/2014/main" id="{EC2BABE5-7C2E-4908-83B7-5EA4A47E0036}"/>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Evidence and effect on totals</a:t>
            </a:r>
          </a:p>
        </p:txBody>
      </p:sp>
      <p:sp>
        <p:nvSpPr>
          <p:cNvPr id="17" name="">
            <a:extLst xmlns:a="http://schemas.openxmlformats.org/drawingml/2006/main">
              <a:ext uri="{FF2B5EF4-FFF2-40B4-BE49-F238E27FC236}">
                <a16:creationId xmlns:a16="http://schemas.microsoft.com/office/drawing/2014/main" id="{3124247C-6FA0-443B-AE91-9982F5F12077}"/>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7D384CC1-28A8-47AB-BA9C-32372FA6E5B8}"/>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1BFCE286-874E-48F3-8289-1E774C1746C1}"/>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Resubmission</a:t>
            </a:r>
          </a:p>
        </p:txBody>
      </p:sp>
      <p:sp>
        <p:nvSpPr>
          <p:cNvPr id="20" name="">
            <a:extLst xmlns:a="http://schemas.openxmlformats.org/drawingml/2006/main">
              <a:ext uri="{FF2B5EF4-FFF2-40B4-BE49-F238E27FC236}">
                <a16:creationId xmlns:a16="http://schemas.microsoft.com/office/drawing/2014/main" id="{B6C7D835-BC15-42C0-B7C8-B7C3BD0B115B}"/>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New review against the retained history</a:t>
            </a:r>
          </a:p>
        </p:txBody>
      </p:sp>
      <p:sp>
        <p:nvSpPr>
          <p:cNvPr id="24" name="">
            <a:extLst xmlns:a="http://schemas.openxmlformats.org/drawingml/2006/main">
              <a:ext uri="{FF2B5EF4-FFF2-40B4-BE49-F238E27FC236}">
                <a16:creationId xmlns:a16="http://schemas.microsoft.com/office/drawing/2014/main" id="{1924C1BB-C7F1-4D20-A82C-B4F7D02576BA}"/>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Proposed work management surrounds the documented query and resubmission states.</a:t>
            </a:r>
          </a:p>
        </p:txBody>
      </p:sp>
      <p:sp>
        <p:nvSpPr>
          <p:cNvPr id="25" name="">
            <a:extLst xmlns:a="http://schemas.openxmlformats.org/drawingml/2006/main">
              <a:ext uri="{FF2B5EF4-FFF2-40B4-BE49-F238E27FC236}">
                <a16:creationId xmlns:a16="http://schemas.microsoft.com/office/drawing/2014/main" id="{CC3A7E8C-ADBD-4A19-BA4B-97D921BE8961}"/>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26" name="">
            <a:extLst xmlns:a="http://schemas.openxmlformats.org/drawingml/2006/main">
              <a:ext uri="{FF2B5EF4-FFF2-40B4-BE49-F238E27FC236}">
                <a16:creationId xmlns:a16="http://schemas.microsoft.com/office/drawing/2014/main" id="{571A46B0-40E1-4944-951F-1072C37B4761}"/>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38892B81-0309-4EC1-B5F3-78FBF189BB9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F20645D3-4CC7-488D-8B51-17F2AA736EF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28 / 58</a:t>
            </a:r>
          </a:p>
        </p:txBody>
      </p:sp>
    </p:spTree>
    <p:extLst>
      <p:ext uri="{BB962C8B-B14F-4D97-AF65-F5344CB8AC3E}">
        <p14:creationId xmlns:p14="http://schemas.microsoft.com/office/powerpoint/2010/main" val="658103312"/>
      </p:ext>
    </p:extLst>
  </p:cSld>
</p:sld>
</file>

<file path=ppt/slides/slide2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78724c5b51a4483"/>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9A86030-2E3E-44ED-BDA2-5068BDD0F622}"/>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Late changes preserve the original record</a:t>
            </a:r>
          </a:p>
        </p:txBody>
      </p:sp>
      <p:sp>
        <p:nvSpPr>
          <p:cNvPr id="3" name="">
            <a:extLst xmlns:a="http://schemas.openxmlformats.org/drawingml/2006/main">
              <a:ext uri="{FF2B5EF4-FFF2-40B4-BE49-F238E27FC236}">
                <a16:creationId xmlns:a16="http://schemas.microsoft.com/office/drawing/2014/main" id="{6E6B6345-9D61-4DA3-8F35-E8C904CDD13D}"/>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E4A794A-F5A8-49A8-8A76-DBDEDE9E8E8E}"/>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correction policy for a previously accepted period.</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2428875"/>
                <a:gridCol w="4429125"/>
                <a:gridCol w="4000500"/>
              </a:tblGrid>
              <a:tr h="607695">
                <a:tc>
                  <a:txBody>
                    <a:bodyPr>
                      <a:noAutofit/>
                    </a:bodyPr>
                    <a:lstStyle/>
                    <a:p>
                      <a:pPr algn="l"/>
                      <a:r>
                        <a:rPr sz="1650" b="1">
                          <a:solidFill>
                            <a:srgbClr val="FFFFFF"/>
                          </a:solidFill>
                          <a:latin typeface="Liberation Sans"/>
                          <a:ea typeface="Liberation Sans"/>
                          <a:cs typeface="Liberation Sans"/>
                        </a:rPr>
                        <a:t>Event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Recommended treatment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Required evidence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Late transaction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Next agreed report or restatement</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Original event and cutoff decision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Cancellation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Linked negative movement</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Effective date and authorised calculation</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Duplicate submission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Idempotent rejection / exception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File and transaction identifiers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Accepted-report error</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Controlled amendment procedure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Original, adjustment and approval</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6AACF132-9B05-4FD1-9747-F1ED61302394}"/>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3B49EE8-CC04-4E6F-8DA8-11FA311B3EC0}"/>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8" name="">
            <a:extLst xmlns:a="http://schemas.openxmlformats.org/drawingml/2006/main">
              <a:ext uri="{FF2B5EF4-FFF2-40B4-BE49-F238E27FC236}">
                <a16:creationId xmlns:a16="http://schemas.microsoft.com/office/drawing/2014/main" id="{EB03FAD3-AF92-4636-B67A-E07A74F9936E}"/>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38810370-5F29-4B8E-AF4F-D336A7F48EB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B458F581-ECA0-4E27-A232-8B47AB4B643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29 / 58</a:t>
            </a:r>
          </a:p>
        </p:txBody>
      </p:sp>
    </p:spTree>
    <p:extLst>
      <p:ext uri="{BB962C8B-B14F-4D97-AF65-F5344CB8AC3E}">
        <p14:creationId xmlns:p14="http://schemas.microsoft.com/office/powerpoint/2010/main" val="1688372689"/>
      </p:ext>
    </p:extLst>
  </p:cSld>
</p:sld>
</file>

<file path=ppt/slides/slide3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0792cdb6b34245b5"/>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F2E4C8C-3681-4CA0-AA43-F4EA4F49A80C}"/>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Lineage connects a total to its evidence</a:t>
            </a:r>
          </a:p>
        </p:txBody>
      </p:sp>
      <p:sp>
        <p:nvSpPr>
          <p:cNvPr id="3" name="">
            <a:extLst xmlns:a="http://schemas.openxmlformats.org/drawingml/2006/main">
              <a:ext uri="{FF2B5EF4-FFF2-40B4-BE49-F238E27FC236}">
                <a16:creationId xmlns:a16="http://schemas.microsoft.com/office/drawing/2014/main" id="{8D1C6963-DF71-46A3-9372-F214EE767D4C}"/>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9EE61B3-CB0C-4DFE-B106-2912B44C915F}"/>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complete solution should preserve both source lineage and calculation provenance.</a:t>
            </a:r>
          </a:p>
        </p:txBody>
      </p:sp>
      <p:sp>
        <p:nvSpPr>
          <p:cNvPr id="5" name="">
            <a:extLst xmlns:a="http://schemas.openxmlformats.org/drawingml/2006/main">
              <a:ext uri="{FF2B5EF4-FFF2-40B4-BE49-F238E27FC236}">
                <a16:creationId xmlns:a16="http://schemas.microsoft.com/office/drawing/2014/main" id="{1B4BD135-940F-45D4-B9ED-E7690D89C44A}"/>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94DA70BA-EDCD-4948-864A-79B2BE626E3F}"/>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F7858209-D604-43F0-8E2C-0A6E2E72C6DA}"/>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Original input</a:t>
            </a:r>
          </a:p>
        </p:txBody>
      </p:sp>
      <p:sp>
        <p:nvSpPr>
          <p:cNvPr id="8" name="">
            <a:extLst xmlns:a="http://schemas.openxmlformats.org/drawingml/2006/main">
              <a:ext uri="{FF2B5EF4-FFF2-40B4-BE49-F238E27FC236}">
                <a16:creationId xmlns:a16="http://schemas.microsoft.com/office/drawing/2014/main" id="{80413045-1826-4E51-8BA7-E7834B154E41}"/>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File / API event and source row</a:t>
            </a:r>
          </a:p>
        </p:txBody>
      </p:sp>
      <p:sp>
        <p:nvSpPr>
          <p:cNvPr id="9" name="">
            <a:extLst xmlns:a="http://schemas.openxmlformats.org/drawingml/2006/main">
              <a:ext uri="{FF2B5EF4-FFF2-40B4-BE49-F238E27FC236}">
                <a16:creationId xmlns:a16="http://schemas.microsoft.com/office/drawing/2014/main" id="{E5C73FCA-6C0A-478A-AB20-C9F9FF6527D3}"/>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E9C352D6-6B5B-4E51-8B62-5888433DE789}"/>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9A264453-FDCE-4A7C-B046-A3B7DF82ECE0}"/>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Approved mapping</a:t>
            </a:r>
          </a:p>
        </p:txBody>
      </p:sp>
      <p:sp>
        <p:nvSpPr>
          <p:cNvPr id="12" name="">
            <a:extLst xmlns:a="http://schemas.openxmlformats.org/drawingml/2006/main">
              <a:ext uri="{FF2B5EF4-FFF2-40B4-BE49-F238E27FC236}">
                <a16:creationId xmlns:a16="http://schemas.microsoft.com/office/drawing/2014/main" id="{5236F6B0-1688-4B56-A681-25E78EE3AD56}"/>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Version and transformation rule</a:t>
            </a:r>
          </a:p>
        </p:txBody>
      </p:sp>
      <p:sp>
        <p:nvSpPr>
          <p:cNvPr id="13" name="">
            <a:extLst xmlns:a="http://schemas.openxmlformats.org/drawingml/2006/main">
              <a:ext uri="{FF2B5EF4-FFF2-40B4-BE49-F238E27FC236}">
                <a16:creationId xmlns:a16="http://schemas.microsoft.com/office/drawing/2014/main" id="{F61660A1-2A9C-48E1-A39E-BD82E0F2A186}"/>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400CDB2E-0599-4395-98F0-1CEFDFC5BB71}"/>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0B04B054-4BE8-4F3C-9603-81416CE613BA}"/>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Ledger transaction</a:t>
            </a:r>
          </a:p>
        </p:txBody>
      </p:sp>
      <p:sp>
        <p:nvSpPr>
          <p:cNvPr id="16" name="">
            <a:extLst xmlns:a="http://schemas.openxmlformats.org/drawingml/2006/main">
              <a:ext uri="{FF2B5EF4-FFF2-40B4-BE49-F238E27FC236}">
                <a16:creationId xmlns:a16="http://schemas.microsoft.com/office/drawing/2014/main" id="{4B714208-4BAF-4A13-8579-28E409BAE308}"/>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Business identifier and period</a:t>
            </a:r>
          </a:p>
        </p:txBody>
      </p:sp>
      <p:sp>
        <p:nvSpPr>
          <p:cNvPr id="17" name="">
            <a:extLst xmlns:a="http://schemas.openxmlformats.org/drawingml/2006/main">
              <a:ext uri="{FF2B5EF4-FFF2-40B4-BE49-F238E27FC236}">
                <a16:creationId xmlns:a16="http://schemas.microsoft.com/office/drawing/2014/main" id="{FB7B6CB5-254F-4274-BF73-E4A82FBA26B4}"/>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511D0328-839D-4E12-9486-4AB71CE55413}"/>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39C5EAF6-A15F-46BD-A363-6A5FC74AF4D8}"/>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Published report</a:t>
            </a:r>
          </a:p>
        </p:txBody>
      </p:sp>
      <p:sp>
        <p:nvSpPr>
          <p:cNvPr id="20" name="">
            <a:extLst xmlns:a="http://schemas.openxmlformats.org/drawingml/2006/main">
              <a:ext uri="{FF2B5EF4-FFF2-40B4-BE49-F238E27FC236}">
                <a16:creationId xmlns:a16="http://schemas.microsoft.com/office/drawing/2014/main" id="{686365AA-984C-4786-B8A2-5D8F9C1EEFB3}"/>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Calculation basis and approval</a:t>
            </a:r>
          </a:p>
        </p:txBody>
      </p:sp>
      <p:sp>
        <p:nvSpPr>
          <p:cNvPr id="24" name="">
            <a:extLst xmlns:a="http://schemas.openxmlformats.org/drawingml/2006/main">
              <a:ext uri="{FF2B5EF4-FFF2-40B4-BE49-F238E27FC236}">
                <a16:creationId xmlns:a16="http://schemas.microsoft.com/office/drawing/2014/main" id="{45169AB8-B041-498D-ABAD-006D2C066BE1}"/>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AegisNow describes ledger provenance. Source-to-ledger lineage needs implementation validation.</a:t>
            </a:r>
          </a:p>
        </p:txBody>
      </p:sp>
      <p:sp>
        <p:nvSpPr>
          <p:cNvPr id="25" name="">
            <a:extLst xmlns:a="http://schemas.openxmlformats.org/drawingml/2006/main">
              <a:ext uri="{FF2B5EF4-FFF2-40B4-BE49-F238E27FC236}">
                <a16:creationId xmlns:a16="http://schemas.microsoft.com/office/drawing/2014/main" id="{378BB50E-4E4B-450A-9EF8-6C66BDD4B3DC}"/>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26" name="">
            <a:extLst xmlns:a="http://schemas.openxmlformats.org/drawingml/2006/main">
              <a:ext uri="{FF2B5EF4-FFF2-40B4-BE49-F238E27FC236}">
                <a16:creationId xmlns:a16="http://schemas.microsoft.com/office/drawing/2014/main" id="{679588A1-F804-4AED-A243-33902BA8D858}"/>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6A57947C-3E64-4ADA-81D5-A23859C9F71C}"/>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FD438295-822E-4724-A603-BBB190E0C71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30 / 58</a:t>
            </a:r>
          </a:p>
        </p:txBody>
      </p:sp>
    </p:spTree>
    <p:extLst>
      <p:ext uri="{BB962C8B-B14F-4D97-AF65-F5344CB8AC3E}">
        <p14:creationId xmlns:p14="http://schemas.microsoft.com/office/powerpoint/2010/main" val="1228468500"/>
      </p:ext>
    </p:extLst>
  </p:cSld>
</p:sld>
</file>

<file path=ppt/slides/slide3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b898ca616754e54"/>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5627BC3-4E33-4A33-BA7A-5DB933353A8A}"/>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London reporting requirements and market services</a:t>
            </a:r>
          </a:p>
        </p:txBody>
      </p:sp>
      <p:sp>
        <p:nvSpPr>
          <p:cNvPr id="3" name="">
            <a:extLst xmlns:a="http://schemas.openxmlformats.org/drawingml/2006/main">
              <a:ext uri="{FF2B5EF4-FFF2-40B4-BE49-F238E27FC236}">
                <a16:creationId xmlns:a16="http://schemas.microsoft.com/office/drawing/2014/main" id="{009D5C06-2A9D-4DF6-833D-AB9B583A864F}"/>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677ECD3-8FE1-4751-B2CD-7269D27F72BD}"/>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Map the applicable contract and receiver requirements before building an interface.</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3333750"/>
                <a:gridCol w="3619500"/>
                <a:gridCol w="3905250"/>
              </a:tblGrid>
              <a:tr h="607695">
                <a:tc>
                  <a:txBody>
                    <a:bodyPr>
                      <a:noAutofit/>
                    </a:bodyPr>
                    <a:lstStyle/>
                    <a:p>
                      <a:pPr algn="l"/>
                      <a:r>
                        <a:rPr sz="1650" b="1">
                          <a:solidFill>
                            <a:srgbClr val="FFFFFF"/>
                          </a:solidFill>
                          <a:latin typeface="Liberation Sans"/>
                          <a:ea typeface="Liberation Sans"/>
                          <a:cs typeface="Liberation Sans"/>
                        </a:rPr>
                        <a:t>Reference / service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Purpose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Genellipse delivery task</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Lloyd’s reporting standards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Risk, premium, claims, tax data</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Map the applicable field set</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Managing-agent requirements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Additional oversight information</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Agree extensions and validation</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DDM, where applicable</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Market collection and validation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Confirm access and delivery route</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ACORD / counterparty formats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Agreed data exchange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Validate schema, licence and version</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C64F440C-9E57-434F-968B-A6026E760E9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1DDB5B6-452B-4739-9972-591256EB0E27}"/>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Standards references do not imply certification or an implemented market connection.</a:t>
            </a:r>
          </a:p>
        </p:txBody>
      </p:sp>
      <p:sp>
        <p:nvSpPr>
          <p:cNvPr id="8" name="">
            <a:extLst xmlns:a="http://schemas.openxmlformats.org/drawingml/2006/main">
              <a:ext uri="{FF2B5EF4-FFF2-40B4-BE49-F238E27FC236}">
                <a16:creationId xmlns:a16="http://schemas.microsoft.com/office/drawing/2014/main" id="{04B5D1DB-845F-4A82-AEE1-ED0E776B0052}"/>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72A545C-C442-49E0-8700-04DB8F2B388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8EDC35E2-BE10-494B-81DC-93A4A96C4ED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31 / 58</a:t>
            </a:r>
          </a:p>
        </p:txBody>
      </p:sp>
    </p:spTree>
    <p:extLst>
      <p:ext uri="{BB962C8B-B14F-4D97-AF65-F5344CB8AC3E}">
        <p14:creationId xmlns:p14="http://schemas.microsoft.com/office/powerpoint/2010/main" val="782905350"/>
      </p:ext>
    </p:extLst>
  </p:cSld>
</p:sld>
</file>

<file path=ppt/slides/slide3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6e22bf884cac431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3A39886-0D64-49E6-BD04-84616C0FE7F7}"/>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AegisNow within the London market data flow</a:t>
            </a:r>
          </a:p>
        </p:txBody>
      </p:sp>
      <p:sp>
        <p:nvSpPr>
          <p:cNvPr id="3" name="">
            <a:extLst xmlns:a="http://schemas.openxmlformats.org/drawingml/2006/main">
              <a:ext uri="{FF2B5EF4-FFF2-40B4-BE49-F238E27FC236}">
                <a16:creationId xmlns:a16="http://schemas.microsoft.com/office/drawing/2014/main" id="{DDADF195-9FA3-405A-9F3F-BEEA7F1EB8A5}"/>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59ADA2A-1DA0-4AF5-9F46-A12F42E4EE2D}"/>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Proposed architecture: support existing market infrastructure and agreed reporting routes.</a:t>
            </a:r>
          </a:p>
        </p:txBody>
      </p:sp>
      <p:sp>
        <p:nvSpPr>
          <p:cNvPr id="5" name="">
            <a:extLst xmlns:a="http://schemas.openxmlformats.org/drawingml/2006/main">
              <a:ext uri="{FF2B5EF4-FFF2-40B4-BE49-F238E27FC236}">
                <a16:creationId xmlns:a16="http://schemas.microsoft.com/office/drawing/2014/main" id="{43926140-FEE2-4316-8EA3-96D463ED0375}"/>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2FA84485-F664-4FDA-A884-4BB6B631179D}"/>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16237FAA-81A3-498E-BB15-3BA4E9E171F5}"/>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Sources</a:t>
            </a:r>
          </a:p>
        </p:txBody>
      </p:sp>
      <p:sp>
        <p:nvSpPr>
          <p:cNvPr id="8" name="">
            <a:extLst xmlns:a="http://schemas.openxmlformats.org/drawingml/2006/main">
              <a:ext uri="{FF2B5EF4-FFF2-40B4-BE49-F238E27FC236}">
                <a16:creationId xmlns:a16="http://schemas.microsoft.com/office/drawing/2014/main" id="{BECA032A-43F0-48EF-9EAC-7A71335CB1E7}"/>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Coverholder / DCA / PAS</a:t>
            </a:r>
          </a:p>
        </p:txBody>
      </p:sp>
      <p:sp>
        <p:nvSpPr>
          <p:cNvPr id="9" name="">
            <a:extLst xmlns:a="http://schemas.openxmlformats.org/drawingml/2006/main">
              <a:ext uri="{FF2B5EF4-FFF2-40B4-BE49-F238E27FC236}">
                <a16:creationId xmlns:a16="http://schemas.microsoft.com/office/drawing/2014/main" id="{85A2D78A-BAAF-4627-8604-BA5DFD6F7ED0}"/>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1C53E957-FC3B-427B-8B97-7DDD32E029C4}"/>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A3437BF0-A54C-4F28-B774-288A959FFD62}"/>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AegisNow</a:t>
            </a:r>
          </a:p>
        </p:txBody>
      </p:sp>
      <p:sp>
        <p:nvSpPr>
          <p:cNvPr id="12" name="">
            <a:extLst xmlns:a="http://schemas.openxmlformats.org/drawingml/2006/main">
              <a:ext uri="{FF2B5EF4-FFF2-40B4-BE49-F238E27FC236}">
                <a16:creationId xmlns:a16="http://schemas.microsoft.com/office/drawing/2014/main" id="{F485F7B4-687C-4D81-8DCE-F71D13E36812}"/>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Validate, reconcile and approve</a:t>
            </a:r>
          </a:p>
        </p:txBody>
      </p:sp>
      <p:sp>
        <p:nvSpPr>
          <p:cNvPr id="13" name="">
            <a:extLst xmlns:a="http://schemas.openxmlformats.org/drawingml/2006/main">
              <a:ext uri="{FF2B5EF4-FFF2-40B4-BE49-F238E27FC236}">
                <a16:creationId xmlns:a16="http://schemas.microsoft.com/office/drawing/2014/main" id="{E92AFF60-3B74-4514-BD96-5696B5EB6E0F}"/>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669E6458-7C8F-4FF7-BC6B-216AA2902E0C}"/>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4826AFD0-5E8E-4BBC-A4C5-34B17647EBCD}"/>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Delivery adapter</a:t>
            </a:r>
          </a:p>
        </p:txBody>
      </p:sp>
      <p:sp>
        <p:nvSpPr>
          <p:cNvPr id="16" name="">
            <a:extLst xmlns:a="http://schemas.openxmlformats.org/drawingml/2006/main">
              <a:ext uri="{FF2B5EF4-FFF2-40B4-BE49-F238E27FC236}">
                <a16:creationId xmlns:a16="http://schemas.microsoft.com/office/drawing/2014/main" id="{3B1129F2-5A65-42CD-B4CB-47E9A7F308FA}"/>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Map to the agreed format</a:t>
            </a:r>
          </a:p>
        </p:txBody>
      </p:sp>
      <p:sp>
        <p:nvSpPr>
          <p:cNvPr id="17" name="">
            <a:extLst xmlns:a="http://schemas.openxmlformats.org/drawingml/2006/main">
              <a:ext uri="{FF2B5EF4-FFF2-40B4-BE49-F238E27FC236}">
                <a16:creationId xmlns:a16="http://schemas.microsoft.com/office/drawing/2014/main" id="{75E44CF9-87B5-4EDE-8DD1-16B75C0CA6C3}"/>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4763FEDB-284E-464D-896A-4B5B9969F609}"/>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A72F7518-CFA1-4C08-B109-2B8184C349D2}"/>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Recipients</a:t>
            </a:r>
          </a:p>
        </p:txBody>
      </p:sp>
      <p:sp>
        <p:nvSpPr>
          <p:cNvPr id="20" name="">
            <a:extLst xmlns:a="http://schemas.openxmlformats.org/drawingml/2006/main">
              <a:ext uri="{FF2B5EF4-FFF2-40B4-BE49-F238E27FC236}">
                <a16:creationId xmlns:a16="http://schemas.microsoft.com/office/drawing/2014/main" id="{5B9A009D-04AE-4E79-AB95-13441F314D01}"/>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Managing agent / DDM / finance</a:t>
            </a:r>
          </a:p>
        </p:txBody>
      </p:sp>
      <p:sp>
        <p:nvSpPr>
          <p:cNvPr id="24" name="">
            <a:extLst xmlns:a="http://schemas.openxmlformats.org/drawingml/2006/main">
              <a:ext uri="{FF2B5EF4-FFF2-40B4-BE49-F238E27FC236}">
                <a16:creationId xmlns:a16="http://schemas.microsoft.com/office/drawing/2014/main" id="{62B2869C-543C-4517-A688-7CC9F4CF890A}"/>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Interface scope, service access and receiver acceptance are implementation dependencies.</a:t>
            </a:r>
          </a:p>
        </p:txBody>
      </p:sp>
      <p:sp>
        <p:nvSpPr>
          <p:cNvPr id="25" name="">
            <a:extLst xmlns:a="http://schemas.openxmlformats.org/drawingml/2006/main">
              <a:ext uri="{FF2B5EF4-FFF2-40B4-BE49-F238E27FC236}">
                <a16:creationId xmlns:a16="http://schemas.microsoft.com/office/drawing/2014/main" id="{051D7567-4035-42D7-9AA6-26502DACB322}"/>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26" name="">
            <a:extLst xmlns:a="http://schemas.openxmlformats.org/drawingml/2006/main">
              <a:ext uri="{FF2B5EF4-FFF2-40B4-BE49-F238E27FC236}">
                <a16:creationId xmlns:a16="http://schemas.microsoft.com/office/drawing/2014/main" id="{FC5F380E-74E9-432B-B5F3-C9413E2CED14}"/>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59504E82-27D7-420A-8D44-D559CE38217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E88E2FD8-52F1-48DC-A61B-028586BA20B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32 / 58</a:t>
            </a:r>
          </a:p>
        </p:txBody>
      </p:sp>
    </p:spTree>
    <p:extLst>
      <p:ext uri="{BB962C8B-B14F-4D97-AF65-F5344CB8AC3E}">
        <p14:creationId xmlns:p14="http://schemas.microsoft.com/office/powerpoint/2010/main" val="1059208112"/>
      </p:ext>
    </p:extLst>
  </p:cSld>
</p:sld>
</file>

<file path=ppt/slides/slide3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24c167c15ad4a1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4313069-88E5-4026-AF21-74818CFAB43A}"/>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Cortex AI assists the bordereaux team</a:t>
            </a:r>
          </a:p>
        </p:txBody>
      </p:sp>
      <p:sp>
        <p:nvSpPr>
          <p:cNvPr id="3" name="">
            <a:extLst xmlns:a="http://schemas.openxmlformats.org/drawingml/2006/main">
              <a:ext uri="{FF2B5EF4-FFF2-40B4-BE49-F238E27FC236}">
                <a16:creationId xmlns:a16="http://schemas.microsoft.com/office/drawing/2014/main" id="{0B1760F3-1D6A-487B-B6F3-EE209EE49DCC}"/>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9782B14-36DD-4931-BAF2-2451D9BA51D7}"/>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proposed assistant prepares work while accountable owners retain approval.</a:t>
            </a:r>
          </a:p>
        </p:txBody>
      </p:sp>
      <p:sp>
        <p:nvSpPr>
          <p:cNvPr id="5" name="">
            <a:extLst xmlns:a="http://schemas.openxmlformats.org/drawingml/2006/main">
              <a:ext uri="{FF2B5EF4-FFF2-40B4-BE49-F238E27FC236}">
                <a16:creationId xmlns:a16="http://schemas.microsoft.com/office/drawing/2014/main" id="{F661D0EC-48F1-45A2-AE38-A03498EA0DBE}"/>
              </a:ext>
            </a:extLst>
          </p:cNvPr>
          <p:cNvSpPr>
            <a:spLocks xmlns:a="http://schemas.openxmlformats.org/drawingml/2006/main" noGrp="1"/>
          </p:cNvSpPr>
          <p:nvPr/>
        </p:nvSpPr>
        <p:spPr>
          <a:xfrm xmlns:a="http://schemas.openxmlformats.org/drawingml/2006/main">
            <a:off x="6953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541DB63-BA9D-482C-8ACF-66B79E840A47}"/>
              </a:ext>
            </a:extLst>
          </p:cNvPr>
          <p:cNvSpPr>
            <a:spLocks xmlns:a="http://schemas.openxmlformats.org/drawingml/2006/main" noGrp="1"/>
          </p:cNvSpPr>
          <p:nvPr/>
        </p:nvSpPr>
        <p:spPr>
          <a:xfrm xmlns:a="http://schemas.openxmlformats.org/drawingml/2006/main">
            <a:off x="6953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Prepare</a:t>
            </a:r>
          </a:p>
        </p:txBody>
      </p:sp>
      <p:sp>
        <p:nvSpPr>
          <p:cNvPr id="7" name="">
            <a:extLst xmlns:a="http://schemas.openxmlformats.org/drawingml/2006/main">
              <a:ext uri="{FF2B5EF4-FFF2-40B4-BE49-F238E27FC236}">
                <a16:creationId xmlns:a16="http://schemas.microsoft.com/office/drawing/2014/main" id="{D5B92EBC-FFFD-454C-B19C-DB0FA64DD866}"/>
              </a:ext>
            </a:extLst>
          </p:cNvPr>
          <p:cNvSpPr>
            <a:spLocks xmlns:a="http://schemas.openxmlformats.org/drawingml/2006/main" noGrp="1"/>
          </p:cNvSpPr>
          <p:nvPr/>
        </p:nvSpPr>
        <p:spPr>
          <a:xfrm xmlns:a="http://schemas.openxmlformats.org/drawingml/2006/main">
            <a:off x="6953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Suggest mappings and explain unusual movements with source references.</a:t>
            </a:r>
          </a:p>
        </p:txBody>
      </p:sp>
      <p:sp>
        <p:nvSpPr>
          <p:cNvPr id="8" name="">
            <a:extLst xmlns:a="http://schemas.openxmlformats.org/drawingml/2006/main">
              <a:ext uri="{FF2B5EF4-FFF2-40B4-BE49-F238E27FC236}">
                <a16:creationId xmlns:a16="http://schemas.microsoft.com/office/drawing/2014/main" id="{8B90C224-D021-4B9E-B05C-DB443C907BDE}"/>
              </a:ext>
            </a:extLst>
          </p:cNvPr>
          <p:cNvSpPr>
            <a:spLocks xmlns:a="http://schemas.openxmlformats.org/drawingml/2006/main" noGrp="1"/>
          </p:cNvSpPr>
          <p:nvPr/>
        </p:nvSpPr>
        <p:spPr>
          <a:xfrm xmlns:a="http://schemas.openxmlformats.org/drawingml/2006/main">
            <a:off x="43910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6F10E7B-8A39-4521-B185-10171D19723E}"/>
              </a:ext>
            </a:extLst>
          </p:cNvPr>
          <p:cNvSpPr>
            <a:spLocks xmlns:a="http://schemas.openxmlformats.org/drawingml/2006/main" noGrp="1"/>
          </p:cNvSpPr>
          <p:nvPr/>
        </p:nvSpPr>
        <p:spPr>
          <a:xfrm xmlns:a="http://schemas.openxmlformats.org/drawingml/2006/main">
            <a:off x="43910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Review</a:t>
            </a:r>
          </a:p>
        </p:txBody>
      </p:sp>
      <p:sp>
        <p:nvSpPr>
          <p:cNvPr id="10" name="">
            <a:extLst xmlns:a="http://schemas.openxmlformats.org/drawingml/2006/main">
              <a:ext uri="{FF2B5EF4-FFF2-40B4-BE49-F238E27FC236}">
                <a16:creationId xmlns:a16="http://schemas.microsoft.com/office/drawing/2014/main" id="{D2A7AFF5-2EA9-48BD-9F76-32CA0F20B332}"/>
              </a:ext>
            </a:extLst>
          </p:cNvPr>
          <p:cNvSpPr>
            <a:spLocks xmlns:a="http://schemas.openxmlformats.org/drawingml/2006/main" noGrp="1"/>
          </p:cNvSpPr>
          <p:nvPr/>
        </p:nvSpPr>
        <p:spPr>
          <a:xfrm xmlns:a="http://schemas.openxmlformats.org/drawingml/2006/main">
            <a:off x="43910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Present evidence, uncertainty and the effect of a proposed correction.</a:t>
            </a:r>
          </a:p>
        </p:txBody>
      </p:sp>
      <p:sp>
        <p:nvSpPr>
          <p:cNvPr id="11" name="">
            <a:extLst xmlns:a="http://schemas.openxmlformats.org/drawingml/2006/main">
              <a:ext uri="{FF2B5EF4-FFF2-40B4-BE49-F238E27FC236}">
                <a16:creationId xmlns:a16="http://schemas.microsoft.com/office/drawing/2014/main" id="{518A5B46-B414-45B8-B97C-2CA450FEE747}"/>
              </a:ext>
            </a:extLst>
          </p:cNvPr>
          <p:cNvSpPr>
            <a:spLocks xmlns:a="http://schemas.openxmlformats.org/drawingml/2006/main" noGrp="1"/>
          </p:cNvSpPr>
          <p:nvPr/>
        </p:nvSpPr>
        <p:spPr>
          <a:xfrm xmlns:a="http://schemas.openxmlformats.org/drawingml/2006/main">
            <a:off x="80867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185683D-43F7-4574-8A14-1DC6EBFA130C}"/>
              </a:ext>
            </a:extLst>
          </p:cNvPr>
          <p:cNvSpPr>
            <a:spLocks xmlns:a="http://schemas.openxmlformats.org/drawingml/2006/main" noGrp="1"/>
          </p:cNvSpPr>
          <p:nvPr/>
        </p:nvSpPr>
        <p:spPr>
          <a:xfrm xmlns:a="http://schemas.openxmlformats.org/drawingml/2006/main">
            <a:off x="80867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Authorize</a:t>
            </a:r>
          </a:p>
        </p:txBody>
      </p:sp>
      <p:sp>
        <p:nvSpPr>
          <p:cNvPr id="13" name="">
            <a:extLst xmlns:a="http://schemas.openxmlformats.org/drawingml/2006/main">
              <a:ext uri="{FF2B5EF4-FFF2-40B4-BE49-F238E27FC236}">
                <a16:creationId xmlns:a16="http://schemas.microsoft.com/office/drawing/2014/main" id="{45910740-EA1E-482C-95F5-5F0B10D9B00B}"/>
              </a:ext>
            </a:extLst>
          </p:cNvPr>
          <p:cNvSpPr>
            <a:spLocks xmlns:a="http://schemas.openxmlformats.org/drawingml/2006/main" noGrp="1"/>
          </p:cNvSpPr>
          <p:nvPr/>
        </p:nvSpPr>
        <p:spPr>
          <a:xfrm xmlns:a="http://schemas.openxmlformats.org/drawingml/2006/main">
            <a:off x="80867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Require the correct business authority before financial or reporting changes.</a:t>
            </a:r>
          </a:p>
        </p:txBody>
      </p:sp>
      <p:sp>
        <p:nvSpPr>
          <p:cNvPr id="14" name="">
            <a:extLst xmlns:a="http://schemas.openxmlformats.org/drawingml/2006/main">
              <a:ext uri="{FF2B5EF4-FFF2-40B4-BE49-F238E27FC236}">
                <a16:creationId xmlns:a16="http://schemas.microsoft.com/office/drawing/2014/main" id="{8EDEEBC4-57FD-4EF9-B66B-76BA9E14BB4D}"/>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Bordereaux-specific agents are a proposed extension, not a verified shipped capability.</a:t>
            </a:r>
          </a:p>
        </p:txBody>
      </p:sp>
      <p:sp>
        <p:nvSpPr>
          <p:cNvPr id="15" name="">
            <a:extLst xmlns:a="http://schemas.openxmlformats.org/drawingml/2006/main">
              <a:ext uri="{FF2B5EF4-FFF2-40B4-BE49-F238E27FC236}">
                <a16:creationId xmlns:a16="http://schemas.microsoft.com/office/drawing/2014/main" id="{D2488630-4DAE-40CC-9BC6-8B9F5A879139}"/>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A8043945-C121-42BF-8E21-13025BE271D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039DA01F-64C3-4DB4-A835-3CA434BCA6D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33 / 58</a:t>
            </a:r>
          </a:p>
        </p:txBody>
      </p:sp>
    </p:spTree>
    <p:extLst>
      <p:ext uri="{BB962C8B-B14F-4D97-AF65-F5344CB8AC3E}">
        <p14:creationId xmlns:p14="http://schemas.microsoft.com/office/powerpoint/2010/main" val="853368902"/>
      </p:ext>
    </p:extLst>
  </p:cSld>
</p:sld>
</file>

<file path=ppt/slides/slide3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48166a45dcc4b50"/>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9708ED5-46DE-4B97-A62B-699527B868BF}"/>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AI risk and mitigation</a:t>
            </a:r>
          </a:p>
        </p:txBody>
      </p:sp>
      <p:sp>
        <p:nvSpPr>
          <p:cNvPr id="3" name="">
            <a:extLst xmlns:a="http://schemas.openxmlformats.org/drawingml/2006/main">
              <a:ext uri="{FF2B5EF4-FFF2-40B4-BE49-F238E27FC236}">
                <a16:creationId xmlns:a16="http://schemas.microsoft.com/office/drawing/2014/main" id="{F362C631-6353-4C96-A243-771DE2AA5BB6}"/>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723F4FF-589A-4348-9827-547C45DE2586}"/>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control plan should be part of the deployment scope.</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3143250"/>
                <a:gridCol w="4619625"/>
                <a:gridCol w="3095625"/>
              </a:tblGrid>
              <a:tr h="607695">
                <a:tc>
                  <a:txBody>
                    <a:bodyPr>
                      <a:noAutofit/>
                    </a:bodyPr>
                    <a:lstStyle/>
                    <a:p>
                      <a:pPr algn="l"/>
                      <a:r>
                        <a:rPr sz="1650" b="1">
                          <a:solidFill>
                            <a:srgbClr val="FFFFFF"/>
                          </a:solidFill>
                          <a:latin typeface="Liberation Sans"/>
                          <a:ea typeface="Liberation Sans"/>
                          <a:cs typeface="Liberation Sans"/>
                        </a:rPr>
                        <a:t>Risk</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Required mitigation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Accountable owner</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Incorrect extraction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Source evidence and review thresholds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Data operations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Malicious document instructions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Untrusted-input isolation and security tests</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Security engineering</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Unauthorised financial change</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Deterministic authorisation and dual control</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Finance / product owner</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Quality drift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Regression set, monitoring and rollback</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Model owner</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7AA829E2-68E3-45EC-9DC7-D78A92C8D5A5}"/>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E7F34E8-FEAF-4842-840E-E41F99D6DFDD}"/>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8" name="">
            <a:extLst xmlns:a="http://schemas.openxmlformats.org/drawingml/2006/main">
              <a:ext uri="{FF2B5EF4-FFF2-40B4-BE49-F238E27FC236}">
                <a16:creationId xmlns:a16="http://schemas.microsoft.com/office/drawing/2014/main" id="{F1CF9506-199E-481F-AFA5-258B57FADDE7}"/>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61D2A485-32CA-47A6-B149-62CD13F5EA1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1CA753A2-6B09-44AF-B1CA-FC401DDE57E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34 / 58</a:t>
            </a:r>
          </a:p>
        </p:txBody>
      </p:sp>
    </p:spTree>
    <p:extLst>
      <p:ext uri="{BB962C8B-B14F-4D97-AF65-F5344CB8AC3E}">
        <p14:creationId xmlns:p14="http://schemas.microsoft.com/office/powerpoint/2010/main" val="1020721761"/>
      </p:ext>
    </p:extLst>
  </p:cSld>
</p:sld>
</file>

<file path=ppt/slides/slide3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6eff67bf2114d9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7C4A180-8943-4DBB-A90E-12E43F7767B0}"/>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Security and operational resilience</a:t>
            </a:r>
          </a:p>
        </p:txBody>
      </p:sp>
      <p:sp>
        <p:nvSpPr>
          <p:cNvPr id="3" name="">
            <a:extLst xmlns:a="http://schemas.openxmlformats.org/drawingml/2006/main">
              <a:ext uri="{FF2B5EF4-FFF2-40B4-BE49-F238E27FC236}">
                <a16:creationId xmlns:a16="http://schemas.microsoft.com/office/drawing/2014/main" id="{ECFF1224-893D-4D8C-BB98-9C5D80ABBE1D}"/>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A7EDB1E-4F97-4D45-AF80-265857C5EA6F}"/>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Implementation acceptance should cover the service and its data boundaries.</a:t>
            </a:r>
          </a:p>
        </p:txBody>
      </p:sp>
      <p:sp>
        <p:nvSpPr>
          <p:cNvPr id="5" name="">
            <a:extLst xmlns:a="http://schemas.openxmlformats.org/drawingml/2006/main">
              <a:ext uri="{FF2B5EF4-FFF2-40B4-BE49-F238E27FC236}">
                <a16:creationId xmlns:a16="http://schemas.microsoft.com/office/drawing/2014/main" id="{5864B1D4-E392-45CF-B5E3-59FE3ECA62AE}"/>
              </a:ext>
            </a:extLst>
          </p:cNvPr>
          <p:cNvSpPr>
            <a:spLocks xmlns:a="http://schemas.openxmlformats.org/drawingml/2006/main" noGrp="1"/>
          </p:cNvSpPr>
          <p:nvPr/>
        </p:nvSpPr>
        <p:spPr>
          <a:xfrm xmlns:a="http://schemas.openxmlformats.org/drawingml/2006/main">
            <a:off x="6953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6F24564-71A9-41F0-8990-1F2F7A9DF2C2}"/>
              </a:ext>
            </a:extLst>
          </p:cNvPr>
          <p:cNvSpPr>
            <a:spLocks xmlns:a="http://schemas.openxmlformats.org/drawingml/2006/main" noGrp="1"/>
          </p:cNvSpPr>
          <p:nvPr/>
        </p:nvSpPr>
        <p:spPr>
          <a:xfrm xmlns:a="http://schemas.openxmlformats.org/drawingml/2006/main">
            <a:off x="6953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Access and privacy</a:t>
            </a:r>
          </a:p>
        </p:txBody>
      </p:sp>
      <p:sp>
        <p:nvSpPr>
          <p:cNvPr id="7" name="">
            <a:extLst xmlns:a="http://schemas.openxmlformats.org/drawingml/2006/main">
              <a:ext uri="{FF2B5EF4-FFF2-40B4-BE49-F238E27FC236}">
                <a16:creationId xmlns:a16="http://schemas.microsoft.com/office/drawing/2014/main" id="{2F9B9F1C-37D6-4BBD-92FC-5E2503551AD3}"/>
              </a:ext>
            </a:extLst>
          </p:cNvPr>
          <p:cNvSpPr>
            <a:spLocks xmlns:a="http://schemas.openxmlformats.org/drawingml/2006/main" noGrp="1"/>
          </p:cNvSpPr>
          <p:nvPr/>
        </p:nvSpPr>
        <p:spPr>
          <a:xfrm xmlns:a="http://schemas.openxmlformats.org/drawingml/2006/main">
            <a:off x="6953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Least privilege, tenant isolation, retention and a defined processing location.</a:t>
            </a:r>
          </a:p>
        </p:txBody>
      </p:sp>
      <p:sp>
        <p:nvSpPr>
          <p:cNvPr id="8" name="">
            <a:extLst xmlns:a="http://schemas.openxmlformats.org/drawingml/2006/main">
              <a:ext uri="{FF2B5EF4-FFF2-40B4-BE49-F238E27FC236}">
                <a16:creationId xmlns:a16="http://schemas.microsoft.com/office/drawing/2014/main" id="{447A355B-C398-4363-A1D9-FD894B96594A}"/>
              </a:ext>
            </a:extLst>
          </p:cNvPr>
          <p:cNvSpPr>
            <a:spLocks xmlns:a="http://schemas.openxmlformats.org/drawingml/2006/main" noGrp="1"/>
          </p:cNvSpPr>
          <p:nvPr/>
        </p:nvSpPr>
        <p:spPr>
          <a:xfrm xmlns:a="http://schemas.openxmlformats.org/drawingml/2006/main">
            <a:off x="43910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AC37BF2-F7A2-4E26-8EB4-DA343CB48FAD}"/>
              </a:ext>
            </a:extLst>
          </p:cNvPr>
          <p:cNvSpPr>
            <a:spLocks xmlns:a="http://schemas.openxmlformats.org/drawingml/2006/main" noGrp="1"/>
          </p:cNvSpPr>
          <p:nvPr/>
        </p:nvSpPr>
        <p:spPr>
          <a:xfrm xmlns:a="http://schemas.openxmlformats.org/drawingml/2006/main">
            <a:off x="43910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Protection and recovery</a:t>
            </a:r>
          </a:p>
        </p:txBody>
      </p:sp>
      <p:sp>
        <p:nvSpPr>
          <p:cNvPr id="10" name="">
            <a:extLst xmlns:a="http://schemas.openxmlformats.org/drawingml/2006/main">
              <a:ext uri="{FF2B5EF4-FFF2-40B4-BE49-F238E27FC236}">
                <a16:creationId xmlns:a16="http://schemas.microsoft.com/office/drawing/2014/main" id="{EDAF9EF1-6CEF-41E5-ABCD-E5D3B7BF84EB}"/>
              </a:ext>
            </a:extLst>
          </p:cNvPr>
          <p:cNvSpPr>
            <a:spLocks xmlns:a="http://schemas.openxmlformats.org/drawingml/2006/main" noGrp="1"/>
          </p:cNvSpPr>
          <p:nvPr/>
        </p:nvSpPr>
        <p:spPr>
          <a:xfrm xmlns:a="http://schemas.openxmlformats.org/drawingml/2006/main">
            <a:off x="43910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Encryption, backup restoration and tested incident procedures.</a:t>
            </a:r>
          </a:p>
        </p:txBody>
      </p:sp>
      <p:sp>
        <p:nvSpPr>
          <p:cNvPr id="11" name="">
            <a:extLst xmlns:a="http://schemas.openxmlformats.org/drawingml/2006/main">
              <a:ext uri="{FF2B5EF4-FFF2-40B4-BE49-F238E27FC236}">
                <a16:creationId xmlns:a16="http://schemas.microsoft.com/office/drawing/2014/main" id="{00BD31FB-C533-4C4D-9F2A-C427F4F27E47}"/>
              </a:ext>
            </a:extLst>
          </p:cNvPr>
          <p:cNvSpPr>
            <a:spLocks xmlns:a="http://schemas.openxmlformats.org/drawingml/2006/main" noGrp="1"/>
          </p:cNvSpPr>
          <p:nvPr/>
        </p:nvSpPr>
        <p:spPr>
          <a:xfrm xmlns:a="http://schemas.openxmlformats.org/drawingml/2006/main">
            <a:off x="80867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07BDF52-9DF2-4898-915E-53269F359DA1}"/>
              </a:ext>
            </a:extLst>
          </p:cNvPr>
          <p:cNvSpPr>
            <a:spLocks xmlns:a="http://schemas.openxmlformats.org/drawingml/2006/main" noGrp="1"/>
          </p:cNvSpPr>
          <p:nvPr/>
        </p:nvSpPr>
        <p:spPr>
          <a:xfrm xmlns:a="http://schemas.openxmlformats.org/drawingml/2006/main">
            <a:off x="80867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Operations</a:t>
            </a:r>
          </a:p>
        </p:txBody>
      </p:sp>
      <p:sp>
        <p:nvSpPr>
          <p:cNvPr id="13" name="">
            <a:extLst xmlns:a="http://schemas.openxmlformats.org/drawingml/2006/main">
              <a:ext uri="{FF2B5EF4-FFF2-40B4-BE49-F238E27FC236}">
                <a16:creationId xmlns:a16="http://schemas.microsoft.com/office/drawing/2014/main" id="{76AC45B2-832B-4AA3-95A2-671118403B25}"/>
              </a:ext>
            </a:extLst>
          </p:cNvPr>
          <p:cNvSpPr>
            <a:spLocks xmlns:a="http://schemas.openxmlformats.org/drawingml/2006/main" noGrp="1"/>
          </p:cNvSpPr>
          <p:nvPr/>
        </p:nvSpPr>
        <p:spPr>
          <a:xfrm xmlns:a="http://schemas.openxmlformats.org/drawingml/2006/main">
            <a:off x="80867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Monitoring, failed-file queues, replay control and an agreed support escalation.</a:t>
            </a:r>
          </a:p>
        </p:txBody>
      </p:sp>
      <p:sp>
        <p:nvSpPr>
          <p:cNvPr id="14" name="">
            <a:extLst xmlns:a="http://schemas.openxmlformats.org/drawingml/2006/main">
              <a:ext uri="{FF2B5EF4-FFF2-40B4-BE49-F238E27FC236}">
                <a16:creationId xmlns:a16="http://schemas.microsoft.com/office/drawing/2014/main" id="{E06B71F9-8AB0-4F1C-89E2-333C41F1BE89}"/>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15" name="">
            <a:extLst xmlns:a="http://schemas.openxmlformats.org/drawingml/2006/main">
              <a:ext uri="{FF2B5EF4-FFF2-40B4-BE49-F238E27FC236}">
                <a16:creationId xmlns:a16="http://schemas.microsoft.com/office/drawing/2014/main" id="{B485CD9E-AF73-4E3F-84DA-BBD5E5F94A8B}"/>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16E046C-0300-4288-AEA4-62A49C4589F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14C25714-8F91-4A16-9A58-6844E049137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35 / 58</a:t>
            </a:r>
          </a:p>
        </p:txBody>
      </p:sp>
    </p:spTree>
    <p:extLst>
      <p:ext uri="{BB962C8B-B14F-4D97-AF65-F5344CB8AC3E}">
        <p14:creationId xmlns:p14="http://schemas.microsoft.com/office/powerpoint/2010/main" val="1359629757"/>
      </p:ext>
    </p:extLst>
  </p:cSld>
</p:sld>
</file>

<file path=ppt/slides/slide3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0ee570823984e7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E0EC4C8-22B8-49B3-A1F7-6722B8958559}"/>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scorecard for sustained operations</a:t>
            </a:r>
          </a:p>
        </p:txBody>
      </p:sp>
      <p:sp>
        <p:nvSpPr>
          <p:cNvPr id="3" name="">
            <a:extLst xmlns:a="http://schemas.openxmlformats.org/drawingml/2006/main">
              <a:ext uri="{FF2B5EF4-FFF2-40B4-BE49-F238E27FC236}">
                <a16:creationId xmlns:a16="http://schemas.microsoft.com/office/drawing/2014/main" id="{A8C35E0E-C231-4A36-9FEB-7FB5A79B572F}"/>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B896B85-C0E4-4E40-8FB1-9EB8A58356E4}"/>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monitoring trend for on-time submissions and first-pass acceptance.</a:t>
            </a:r>
          </a:p>
        </p:txBody>
      </p:sp>
      <p:sp>
        <p:nvSpPr>
          <p:cNvPr id="5" name="">
            <a:extLst xmlns:a="http://schemas.openxmlformats.org/drawingml/2006/main">
              <a:ext uri="{FF2B5EF4-FFF2-40B4-BE49-F238E27FC236}">
                <a16:creationId xmlns:a16="http://schemas.microsoft.com/office/drawing/2014/main" id="{DADAFAAD-CF7A-4A00-85CA-A8A565FE1FF2}"/>
              </a:ext>
            </a:extLst>
          </p:cNvPr>
          <p:cNvSpPr>
            <a:spLocks xmlns:a="http://schemas.openxmlformats.org/drawingml/2006/main" noGrp="1"/>
          </p:cNvSpPr>
          <p:nvPr/>
        </p:nvSpPr>
        <p:spPr>
          <a:xfrm xmlns:a="http://schemas.openxmlformats.org/drawingml/2006/main">
            <a:off x="695325" y="2933700"/>
            <a:ext cx="7715250" cy="31623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4C89F88-71BB-4B7B-9FAE-8204CBC232A7}"/>
              </a:ext>
            </a:extLst>
          </p:cNvPr>
          <p:cNvSpPr>
            <a:spLocks xmlns:a="http://schemas.openxmlformats.org/drawingml/2006/main" noGrp="1"/>
          </p:cNvSpPr>
          <p:nvPr/>
        </p:nvSpPr>
        <p:spPr>
          <a:xfrm xmlns:a="http://schemas.openxmlformats.org/drawingml/2006/main">
            <a:off x="8572500" y="2933700"/>
            <a:ext cx="2981325" cy="3162300"/>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12AC5FD-4A6D-484F-9DB0-1703EE959983}"/>
              </a:ext>
            </a:extLst>
          </p:cNvPr>
          <p:cNvSpPr>
            <a:spLocks xmlns:a="http://schemas.openxmlformats.org/drawingml/2006/main" noGrp="1"/>
          </p:cNvSpPr>
          <p:nvPr/>
        </p:nvSpPr>
        <p:spPr>
          <a:xfrm xmlns:a="http://schemas.openxmlformats.org/drawingml/2006/main">
            <a:off x="8572500" y="2933700"/>
            <a:ext cx="47625" cy="3162300"/>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B8B7445-5D09-44A4-8A66-DD267F0E1A33}"/>
              </a:ext>
            </a:extLst>
          </p:cNvPr>
          <p:cNvSpPr>
            <a:spLocks xmlns:a="http://schemas.openxmlformats.org/drawingml/2006/main" noGrp="1"/>
          </p:cNvSpPr>
          <p:nvPr/>
        </p:nvSpPr>
        <p:spPr>
          <a:xfrm xmlns:a="http://schemas.openxmlformats.org/drawingml/2006/main">
            <a:off x="866775" y="3057525"/>
            <a:ext cx="7239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47606F"/>
                </a:solidFill>
                <a:latin typeface="Liberation Sans"/>
                <a:ea typeface="Liberation Sans"/>
                <a:cs typeface="Liberation Sans"/>
              </a:defRPr>
            </a:pPr>
            <a:r>
              <a:rPr sz="1050" b="1">
                <a:solidFill>
                  <a:srgbClr val="47606F"/>
                </a:solidFill>
                <a:latin typeface="Liberation Sans"/>
                <a:ea typeface="Liberation Sans"/>
                <a:cs typeface="Liberation Sans"/>
              </a:rPr>
              <a:t>PERCENT OF REPORTS</a:t>
            </a:r>
          </a:p>
        </p:txBody>
      </p:sp>
      <p:graphicFrame>
        <p:nvGraphicFramePr>
          <p:cNvPr id="26" name="Chart"/>
          <p:cNvGraphicFramePr/>
          <p:nvPr/>
        </p:nvGraphicFramePr>
        <p:xfrm>
          <a:off xmlns:a="http://schemas.openxmlformats.org/drawingml/2006/main" x="828675" y="3343275"/>
          <a:ext xmlns:a="http://schemas.openxmlformats.org/drawingml/2006/main" cx="7381875" cy="2609850"/>
        </p:xfrm>
        <a:graphic xmlns:a="http://schemas.openxmlformats.org/drawingml/2006/main">
          <a:graphicData uri="http://schemas.openxmlformats.org/drawingml/2006/chart">
            <c:chart xmlns:r="http://schemas.openxmlformats.org/officeDocument/2006/relationships" xmlns:c="http://schemas.openxmlformats.org/drawingml/2006/chart" r:id="R15c44f6b5b2542a9"/>
          </a:graphicData>
        </a:graphic>
      </p:graphicFrame>
      <p:sp>
        <p:nvSpPr>
          <p:cNvPr id="10" name="">
            <a:extLst xmlns:a="http://schemas.openxmlformats.org/drawingml/2006/main">
              <a:ext uri="{FF2B5EF4-FFF2-40B4-BE49-F238E27FC236}">
                <a16:creationId xmlns:a16="http://schemas.microsoft.com/office/drawing/2014/main" id="{BF709EB1-C757-4FD1-9236-BEB111805BDB}"/>
              </a:ext>
            </a:extLst>
          </p:cNvPr>
          <p:cNvSpPr>
            <a:spLocks xmlns:a="http://schemas.openxmlformats.org/drawingml/2006/main" noGrp="1"/>
          </p:cNvSpPr>
          <p:nvPr/>
        </p:nvSpPr>
        <p:spPr>
          <a:xfrm xmlns:a="http://schemas.openxmlformats.org/drawingml/2006/main">
            <a:off x="8772525" y="3114675"/>
            <a:ext cx="25622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DCE8ED"/>
                </a:solidFill>
                <a:latin typeface="Liberation Sans"/>
                <a:ea typeface="Liberation Sans"/>
                <a:cs typeface="Liberation Sans"/>
              </a:defRPr>
            </a:pPr>
            <a:r>
              <a:rPr sz="1050" b="1">
                <a:solidFill>
                  <a:srgbClr val="DCE8ED"/>
                </a:solidFill>
                <a:latin typeface="Liberation Sans"/>
                <a:ea typeface="Liberation Sans"/>
                <a:cs typeface="Liberation Sans"/>
              </a:rPr>
              <a:t>DECISION VIEW</a:t>
            </a:r>
          </a:p>
        </p:txBody>
      </p:sp>
      <p:sp>
        <p:nvSpPr>
          <p:cNvPr id="11" name="">
            <a:extLst xmlns:a="http://schemas.openxmlformats.org/drawingml/2006/main">
              <a:ext uri="{FF2B5EF4-FFF2-40B4-BE49-F238E27FC236}">
                <a16:creationId xmlns:a16="http://schemas.microsoft.com/office/drawing/2014/main" id="{AB951EF9-109D-4309-92E8-10572AC5C6E2}"/>
              </a:ext>
            </a:extLst>
          </p:cNvPr>
          <p:cNvSpPr>
            <a:spLocks xmlns:a="http://schemas.openxmlformats.org/drawingml/2006/main" noGrp="1"/>
          </p:cNvSpPr>
          <p:nvPr/>
        </p:nvSpPr>
        <p:spPr>
          <a:xfrm xmlns:a="http://schemas.openxmlformats.org/drawingml/2006/main">
            <a:off x="8772525" y="3543300"/>
            <a:ext cx="2562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FFFFF"/>
                </a:solidFill>
                <a:latin typeface="Liberation Sans"/>
                <a:ea typeface="Liberation Sans"/>
                <a:cs typeface="Liberation Sans"/>
              </a:defRPr>
            </a:pPr>
            <a:r>
              <a:rPr sz="2325" b="1">
                <a:solidFill>
                  <a:srgbClr val="FFFFFF"/>
                </a:solidFill>
                <a:latin typeface="Liberation Sans"/>
                <a:ea typeface="Liberation Sans"/>
                <a:cs typeface="Liberation Sans"/>
              </a:rPr>
              <a:t>95% / 89%</a:t>
            </a:r>
          </a:p>
        </p:txBody>
      </p:sp>
      <p:sp>
        <p:nvSpPr>
          <p:cNvPr id="12" name="">
            <a:extLst xmlns:a="http://schemas.openxmlformats.org/drawingml/2006/main">
              <a:ext uri="{FF2B5EF4-FFF2-40B4-BE49-F238E27FC236}">
                <a16:creationId xmlns:a16="http://schemas.microsoft.com/office/drawing/2014/main" id="{6CFA6E81-F9E3-49CB-9053-16C209B7497F}"/>
              </a:ext>
            </a:extLst>
          </p:cNvPr>
          <p:cNvSpPr>
            <a:spLocks xmlns:a="http://schemas.openxmlformats.org/drawingml/2006/main" noGrp="1"/>
          </p:cNvSpPr>
          <p:nvPr/>
        </p:nvSpPr>
        <p:spPr>
          <a:xfrm xmlns:a="http://schemas.openxmlformats.org/drawingml/2006/main">
            <a:off x="8772525" y="4305300"/>
            <a:ext cx="25622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Illustrative month-six position</a:t>
            </a:r>
          </a:p>
        </p:txBody>
      </p:sp>
      <p:sp>
        <p:nvSpPr>
          <p:cNvPr id="13" name="">
            <a:extLst xmlns:a="http://schemas.openxmlformats.org/drawingml/2006/main">
              <a:ext uri="{FF2B5EF4-FFF2-40B4-BE49-F238E27FC236}">
                <a16:creationId xmlns:a16="http://schemas.microsoft.com/office/drawing/2014/main" id="{1272917E-45CC-4152-8FDC-0EC4F58DD262}"/>
              </a:ext>
            </a:extLst>
          </p:cNvPr>
          <p:cNvSpPr>
            <a:spLocks xmlns:a="http://schemas.openxmlformats.org/drawingml/2006/main" noGrp="1"/>
          </p:cNvSpPr>
          <p:nvPr/>
        </p:nvSpPr>
        <p:spPr>
          <a:xfrm xmlns:a="http://schemas.openxmlformats.org/drawingml/2006/main">
            <a:off x="8772525" y="5038725"/>
            <a:ext cx="25622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On-time delivery / first-pass acceptance. Use agreed deadlines and stable denominators.</a:t>
            </a:r>
          </a:p>
        </p:txBody>
      </p:sp>
      <p:sp>
        <p:nvSpPr>
          <p:cNvPr id="14" name="">
            <a:extLst xmlns:a="http://schemas.openxmlformats.org/drawingml/2006/main">
              <a:ext uri="{FF2B5EF4-FFF2-40B4-BE49-F238E27FC236}">
                <a16:creationId xmlns:a16="http://schemas.microsoft.com/office/drawing/2014/main" id="{1A6FCF6E-2FE5-4E79-B5F0-372AE326341B}"/>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data and assumptions, not measured customer results.</a:t>
            </a:r>
          </a:p>
        </p:txBody>
      </p:sp>
      <p:sp>
        <p:nvSpPr>
          <p:cNvPr id="15" name="">
            <a:extLst xmlns:a="http://schemas.openxmlformats.org/drawingml/2006/main">
              <a:ext uri="{FF2B5EF4-FFF2-40B4-BE49-F238E27FC236}">
                <a16:creationId xmlns:a16="http://schemas.microsoft.com/office/drawing/2014/main" id="{70C4C8DD-45FF-40F4-9B47-80905DDC76D9}"/>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211D732-A951-4FC5-83DD-9532EB33DA9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AC75E073-68A7-41F9-8437-31ACA22D148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36 / 58</a:t>
            </a:r>
          </a:p>
        </p:txBody>
      </p:sp>
    </p:spTree>
    <p:extLst>
      <p:ext uri="{BB962C8B-B14F-4D97-AF65-F5344CB8AC3E}">
        <p14:creationId xmlns:p14="http://schemas.microsoft.com/office/powerpoint/2010/main" val="336090867"/>
      </p:ext>
    </p:extLst>
  </p:cSld>
</p:sld>
</file>

<file path=ppt/slides/slide3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9bf7b268df543b1"/>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C1879EC-0188-40AA-9EFE-EED080D66959}"/>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Where working time can improve</a:t>
            </a:r>
          </a:p>
        </p:txBody>
      </p:sp>
      <p:sp>
        <p:nvSpPr>
          <p:cNvPr id="3" name="">
            <a:extLst xmlns:a="http://schemas.openxmlformats.org/drawingml/2006/main">
              <a:ext uri="{FF2B5EF4-FFF2-40B4-BE49-F238E27FC236}">
                <a16:creationId xmlns:a16="http://schemas.microsoft.com/office/drawing/2014/main" id="{F8F9BD65-08CA-4AAE-812E-D50530614261}"/>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A5CA5ED-D292-4D25-83E8-D3F8F5C1C2DC}"/>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monthly effort for 240 reports. Hours by activity.</a:t>
            </a:r>
          </a:p>
        </p:txBody>
      </p:sp>
      <p:sp>
        <p:nvSpPr>
          <p:cNvPr id="5" name="">
            <a:extLst xmlns:a="http://schemas.openxmlformats.org/drawingml/2006/main">
              <a:ext uri="{FF2B5EF4-FFF2-40B4-BE49-F238E27FC236}">
                <a16:creationId xmlns:a16="http://schemas.microsoft.com/office/drawing/2014/main" id="{7D6D6098-563D-44F5-890E-C8578BCE2C3E}"/>
              </a:ext>
            </a:extLst>
          </p:cNvPr>
          <p:cNvSpPr>
            <a:spLocks xmlns:a="http://schemas.openxmlformats.org/drawingml/2006/main" noGrp="1"/>
          </p:cNvSpPr>
          <p:nvPr/>
        </p:nvSpPr>
        <p:spPr>
          <a:xfrm xmlns:a="http://schemas.openxmlformats.org/drawingml/2006/main">
            <a:off x="695325" y="2933700"/>
            <a:ext cx="7715250" cy="31623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EF1E8A2-DBBB-4026-B8DF-9B78516FD1E3}"/>
              </a:ext>
            </a:extLst>
          </p:cNvPr>
          <p:cNvSpPr>
            <a:spLocks xmlns:a="http://schemas.openxmlformats.org/drawingml/2006/main" noGrp="1"/>
          </p:cNvSpPr>
          <p:nvPr/>
        </p:nvSpPr>
        <p:spPr>
          <a:xfrm xmlns:a="http://schemas.openxmlformats.org/drawingml/2006/main">
            <a:off x="8572500" y="2933700"/>
            <a:ext cx="2981325" cy="3162300"/>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115AF2C-878B-45E1-90B1-D27BEC81FE49}"/>
              </a:ext>
            </a:extLst>
          </p:cNvPr>
          <p:cNvSpPr>
            <a:spLocks xmlns:a="http://schemas.openxmlformats.org/drawingml/2006/main" noGrp="1"/>
          </p:cNvSpPr>
          <p:nvPr/>
        </p:nvSpPr>
        <p:spPr>
          <a:xfrm xmlns:a="http://schemas.openxmlformats.org/drawingml/2006/main">
            <a:off x="8572500" y="2933700"/>
            <a:ext cx="47625" cy="3162300"/>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555BED6-7159-4D04-A8B7-DA0375A3CF7A}"/>
              </a:ext>
            </a:extLst>
          </p:cNvPr>
          <p:cNvSpPr>
            <a:spLocks xmlns:a="http://schemas.openxmlformats.org/drawingml/2006/main" noGrp="1"/>
          </p:cNvSpPr>
          <p:nvPr/>
        </p:nvSpPr>
        <p:spPr>
          <a:xfrm xmlns:a="http://schemas.openxmlformats.org/drawingml/2006/main">
            <a:off x="866775" y="3057525"/>
            <a:ext cx="7239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47606F"/>
                </a:solidFill>
                <a:latin typeface="Liberation Sans"/>
                <a:ea typeface="Liberation Sans"/>
                <a:cs typeface="Liberation Sans"/>
              </a:defRPr>
            </a:pPr>
            <a:r>
              <a:rPr sz="1050" b="1">
                <a:solidFill>
                  <a:srgbClr val="47606F"/>
                </a:solidFill>
                <a:latin typeface="Liberation Sans"/>
                <a:ea typeface="Liberation Sans"/>
                <a:cs typeface="Liberation Sans"/>
              </a:rPr>
              <a:t>HOURS / MONTH</a:t>
            </a:r>
          </a:p>
        </p:txBody>
      </p:sp>
      <p:graphicFrame>
        <p:nvGraphicFramePr>
          <p:cNvPr id="26" name="Chart"/>
          <p:cNvGraphicFramePr/>
          <p:nvPr/>
        </p:nvGraphicFramePr>
        <p:xfrm>
          <a:off xmlns:a="http://schemas.openxmlformats.org/drawingml/2006/main" x="828675" y="3343275"/>
          <a:ext xmlns:a="http://schemas.openxmlformats.org/drawingml/2006/main" cx="7381875" cy="2609850"/>
        </p:xfrm>
        <a:graphic xmlns:a="http://schemas.openxmlformats.org/drawingml/2006/main">
          <a:graphicData uri="http://schemas.openxmlformats.org/drawingml/2006/chart">
            <c:chart xmlns:r="http://schemas.openxmlformats.org/officeDocument/2006/relationships" xmlns:c="http://schemas.openxmlformats.org/drawingml/2006/chart" r:id="R8e39e8c7210c4419"/>
          </a:graphicData>
        </a:graphic>
      </p:graphicFrame>
      <p:sp>
        <p:nvSpPr>
          <p:cNvPr id="10" name="">
            <a:extLst xmlns:a="http://schemas.openxmlformats.org/drawingml/2006/main">
              <a:ext uri="{FF2B5EF4-FFF2-40B4-BE49-F238E27FC236}">
                <a16:creationId xmlns:a16="http://schemas.microsoft.com/office/drawing/2014/main" id="{66837228-FD39-4496-834C-E249F33290DB}"/>
              </a:ext>
            </a:extLst>
          </p:cNvPr>
          <p:cNvSpPr>
            <a:spLocks xmlns:a="http://schemas.openxmlformats.org/drawingml/2006/main" noGrp="1"/>
          </p:cNvSpPr>
          <p:nvPr/>
        </p:nvSpPr>
        <p:spPr>
          <a:xfrm xmlns:a="http://schemas.openxmlformats.org/drawingml/2006/main">
            <a:off x="8772525" y="3114675"/>
            <a:ext cx="25622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DCE8ED"/>
                </a:solidFill>
                <a:latin typeface="Liberation Sans"/>
                <a:ea typeface="Liberation Sans"/>
                <a:cs typeface="Liberation Sans"/>
              </a:defRPr>
            </a:pPr>
            <a:r>
              <a:rPr sz="1050" b="1">
                <a:solidFill>
                  <a:srgbClr val="DCE8ED"/>
                </a:solidFill>
                <a:latin typeface="Liberation Sans"/>
                <a:ea typeface="Liberation Sans"/>
                <a:cs typeface="Liberation Sans"/>
              </a:rPr>
              <a:t>DECISION VIEW</a:t>
            </a:r>
          </a:p>
        </p:txBody>
      </p:sp>
      <p:sp>
        <p:nvSpPr>
          <p:cNvPr id="11" name="">
            <a:extLst xmlns:a="http://schemas.openxmlformats.org/drawingml/2006/main">
              <a:ext uri="{FF2B5EF4-FFF2-40B4-BE49-F238E27FC236}">
                <a16:creationId xmlns:a16="http://schemas.microsoft.com/office/drawing/2014/main" id="{7A467074-EBEF-43BF-B375-C14EC5E68DA3}"/>
              </a:ext>
            </a:extLst>
          </p:cNvPr>
          <p:cNvSpPr>
            <a:spLocks xmlns:a="http://schemas.openxmlformats.org/drawingml/2006/main" noGrp="1"/>
          </p:cNvSpPr>
          <p:nvPr/>
        </p:nvSpPr>
        <p:spPr>
          <a:xfrm xmlns:a="http://schemas.openxmlformats.org/drawingml/2006/main">
            <a:off x="8772525" y="3543300"/>
            <a:ext cx="2562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FFFFFF"/>
                </a:solidFill>
                <a:latin typeface="Liberation Sans"/>
                <a:ea typeface="Liberation Sans"/>
                <a:cs typeface="Liberation Sans"/>
              </a:defRPr>
            </a:pPr>
            <a:r>
              <a:rPr sz="2925" b="1">
                <a:solidFill>
                  <a:srgbClr val="FFFFFF"/>
                </a:solidFill>
                <a:latin typeface="Liberation Sans"/>
                <a:ea typeface="Liberation Sans"/>
                <a:cs typeface="Liberation Sans"/>
              </a:rPr>
              <a:t>408 hours</a:t>
            </a:r>
          </a:p>
        </p:txBody>
      </p:sp>
      <p:sp>
        <p:nvSpPr>
          <p:cNvPr id="12" name="">
            <a:extLst xmlns:a="http://schemas.openxmlformats.org/drawingml/2006/main">
              <a:ext uri="{FF2B5EF4-FFF2-40B4-BE49-F238E27FC236}">
                <a16:creationId xmlns:a16="http://schemas.microsoft.com/office/drawing/2014/main" id="{C429E2F8-B7E0-421D-A5AC-B3D890895E3A}"/>
              </a:ext>
            </a:extLst>
          </p:cNvPr>
          <p:cNvSpPr>
            <a:spLocks xmlns:a="http://schemas.openxmlformats.org/drawingml/2006/main" noGrp="1"/>
          </p:cNvSpPr>
          <p:nvPr/>
        </p:nvSpPr>
        <p:spPr>
          <a:xfrm xmlns:a="http://schemas.openxmlformats.org/drawingml/2006/main">
            <a:off x="8772525" y="4305300"/>
            <a:ext cx="25622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Potential monthly capacity released</a:t>
            </a:r>
          </a:p>
        </p:txBody>
      </p:sp>
      <p:sp>
        <p:nvSpPr>
          <p:cNvPr id="13" name="">
            <a:extLst xmlns:a="http://schemas.openxmlformats.org/drawingml/2006/main">
              <a:ext uri="{FF2B5EF4-FFF2-40B4-BE49-F238E27FC236}">
                <a16:creationId xmlns:a16="http://schemas.microsoft.com/office/drawing/2014/main" id="{23B699AF-44E0-4A5F-B873-8D215A445530}"/>
              </a:ext>
            </a:extLst>
          </p:cNvPr>
          <p:cNvSpPr>
            <a:spLocks xmlns:a="http://schemas.openxmlformats.org/drawingml/2006/main" noGrp="1"/>
          </p:cNvSpPr>
          <p:nvPr/>
        </p:nvSpPr>
        <p:spPr>
          <a:xfrm xmlns:a="http://schemas.openxmlformats.org/drawingml/2006/main">
            <a:off x="8772525" y="5038725"/>
            <a:ext cx="25622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720 hours before versus 312 hours after. Validate every assumption with a timed sample.</a:t>
            </a:r>
          </a:p>
        </p:txBody>
      </p:sp>
      <p:sp>
        <p:nvSpPr>
          <p:cNvPr id="14" name="">
            <a:extLst xmlns:a="http://schemas.openxmlformats.org/drawingml/2006/main">
              <a:ext uri="{FF2B5EF4-FFF2-40B4-BE49-F238E27FC236}">
                <a16:creationId xmlns:a16="http://schemas.microsoft.com/office/drawing/2014/main" id="{535176A3-F6EE-43B7-BE9E-5C8EA970A529}"/>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data and assumptions, not measured customer results.</a:t>
            </a:r>
          </a:p>
        </p:txBody>
      </p:sp>
      <p:sp>
        <p:nvSpPr>
          <p:cNvPr id="15" name="">
            <a:extLst xmlns:a="http://schemas.openxmlformats.org/drawingml/2006/main">
              <a:ext uri="{FF2B5EF4-FFF2-40B4-BE49-F238E27FC236}">
                <a16:creationId xmlns:a16="http://schemas.microsoft.com/office/drawing/2014/main" id="{D593FBE9-DFC3-4C23-B1DF-73642DC777D9}"/>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DEE89ED-DE46-4DF5-81D9-C45FCA2AB98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2D2D53EB-A3B2-4DBD-9BD0-113F77C0876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37 / 58</a:t>
            </a:r>
          </a:p>
        </p:txBody>
      </p:sp>
    </p:spTree>
    <p:extLst>
      <p:ext uri="{BB962C8B-B14F-4D97-AF65-F5344CB8AC3E}">
        <p14:creationId xmlns:p14="http://schemas.microsoft.com/office/powerpoint/2010/main" val="1518339646"/>
      </p:ext>
    </p:extLst>
  </p:cSld>
</p:sld>
</file>

<file path=ppt/slides/slide3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1a1fa7ba3484676"/>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5C619E7-999F-48C3-8F59-198DA3F360FD}"/>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An explicit business case</a:t>
            </a:r>
          </a:p>
        </p:txBody>
      </p:sp>
      <p:sp>
        <p:nvSpPr>
          <p:cNvPr id="3" name="">
            <a:extLst xmlns:a="http://schemas.openxmlformats.org/drawingml/2006/main">
              <a:ext uri="{FF2B5EF4-FFF2-40B4-BE49-F238E27FC236}">
                <a16:creationId xmlns:a16="http://schemas.microsoft.com/office/drawing/2014/main" id="{5EE729F2-CA68-4EC9-BAFE-A3AFF776EAC8}"/>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F53A534-BB09-4BA7-A6E9-697D89E1E150}"/>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GBP planning assumptions. Validate local operating costs with the client.</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4048125"/>
                <a:gridCol w="3048000"/>
                <a:gridCol w="3762375"/>
              </a:tblGrid>
              <a:tr h="506413">
                <a:tc>
                  <a:txBody>
                    <a:bodyPr>
                      <a:noAutofit/>
                    </a:bodyPr>
                    <a:lstStyle/>
                    <a:p>
                      <a:pPr algn="l"/>
                      <a:r>
                        <a:rPr sz="1650" b="1">
                          <a:solidFill>
                            <a:srgbClr val="FFFFFF"/>
                          </a:solidFill>
                          <a:latin typeface="Liberation Sans"/>
                          <a:ea typeface="Liberation Sans"/>
                          <a:cs typeface="Liberation Sans"/>
                        </a:rPr>
                        <a:t>Input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Assumption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Calculation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Monthly report volume</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240</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Stable volume for 12 months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Hours released per report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1.7</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3.0 current minus 1.3 target</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Loaded hourly cost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GBP 75</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Client to validate</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Annual capacity value</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GBP 367,200</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240×1.7×75×12</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Recurring / one-time cost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GBP 180,000 / GBP 90,000</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Illustrative total solution costs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10BE8E88-751E-466D-8249-D4B32423A0C2}"/>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8FF7D0C-AED0-4D1B-8821-CBAA7E36A13D}"/>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Planning assumptions only. Capacity must convert into an economic benefit to support ROI.</a:t>
            </a:r>
          </a:p>
        </p:txBody>
      </p:sp>
      <p:sp>
        <p:nvSpPr>
          <p:cNvPr id="8" name="">
            <a:extLst xmlns:a="http://schemas.openxmlformats.org/drawingml/2006/main">
              <a:ext uri="{FF2B5EF4-FFF2-40B4-BE49-F238E27FC236}">
                <a16:creationId xmlns:a16="http://schemas.microsoft.com/office/drawing/2014/main" id="{D2DF81BA-4ECD-48FE-8509-41AAF13382CC}"/>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77AFB7DF-374B-44BC-8059-8F2BD00045EC}"/>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9ED3F1D9-81D9-415B-8FC1-009DCE7ED31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38 / 58</a:t>
            </a:r>
          </a:p>
        </p:txBody>
      </p:sp>
    </p:spTree>
    <p:extLst>
      <p:ext uri="{BB962C8B-B14F-4D97-AF65-F5344CB8AC3E}">
        <p14:creationId xmlns:p14="http://schemas.microsoft.com/office/powerpoint/2010/main" val="889526518"/>
      </p:ext>
    </p:extLst>
  </p:cSld>
</p:sld>
</file>

<file path=ppt/slides/slide3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06142a16c8d499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59B53B1-B997-4BF5-9DBC-FDB4D60A3A85}"/>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Year-one benefit and cost bridge</a:t>
            </a:r>
          </a:p>
        </p:txBody>
      </p:sp>
      <p:sp>
        <p:nvSpPr>
          <p:cNvPr id="3" name="">
            <a:extLst xmlns:a="http://schemas.openxmlformats.org/drawingml/2006/main">
              <a:ext uri="{FF2B5EF4-FFF2-40B4-BE49-F238E27FC236}">
                <a16:creationId xmlns:a16="http://schemas.microsoft.com/office/drawing/2014/main" id="{06DF4E34-EE14-4B18-9830-FDAABDD13618}"/>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480E14D-56FF-404B-A8C1-2DB0EE197516}"/>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GBP ’000 at full benefit realisation. Floating columns show deductions.</a:t>
            </a:r>
          </a:p>
        </p:txBody>
      </p:sp>
      <p:sp>
        <p:nvSpPr>
          <p:cNvPr id="5" name="">
            <a:extLst xmlns:a="http://schemas.openxmlformats.org/drawingml/2006/main">
              <a:ext uri="{FF2B5EF4-FFF2-40B4-BE49-F238E27FC236}">
                <a16:creationId xmlns:a16="http://schemas.microsoft.com/office/drawing/2014/main" id="{895D887D-2B91-4CAF-AD07-103EA9168771}"/>
              </a:ext>
            </a:extLst>
          </p:cNvPr>
          <p:cNvSpPr>
            <a:spLocks xmlns:a="http://schemas.openxmlformats.org/drawingml/2006/main" noGrp="1"/>
          </p:cNvSpPr>
          <p:nvPr/>
        </p:nvSpPr>
        <p:spPr>
          <a:xfrm xmlns:a="http://schemas.openxmlformats.org/drawingml/2006/main">
            <a:off x="695325" y="2933700"/>
            <a:ext cx="7715250" cy="31623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89F12F6-382E-4ABC-B2A1-3734D03F2662}"/>
              </a:ext>
            </a:extLst>
          </p:cNvPr>
          <p:cNvSpPr>
            <a:spLocks xmlns:a="http://schemas.openxmlformats.org/drawingml/2006/main" noGrp="1"/>
          </p:cNvSpPr>
          <p:nvPr/>
        </p:nvSpPr>
        <p:spPr>
          <a:xfrm xmlns:a="http://schemas.openxmlformats.org/drawingml/2006/main">
            <a:off x="8572500" y="2933700"/>
            <a:ext cx="2981325" cy="3162300"/>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1AC7E5A-613E-4657-9B81-0353597E1E08}"/>
              </a:ext>
            </a:extLst>
          </p:cNvPr>
          <p:cNvSpPr>
            <a:spLocks xmlns:a="http://schemas.openxmlformats.org/drawingml/2006/main" noGrp="1"/>
          </p:cNvSpPr>
          <p:nvPr/>
        </p:nvSpPr>
        <p:spPr>
          <a:xfrm xmlns:a="http://schemas.openxmlformats.org/drawingml/2006/main">
            <a:off x="8572500" y="2933700"/>
            <a:ext cx="47625" cy="3162300"/>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6A632BD2-F9C6-40AB-8152-7E694AD5CAB9}"/>
              </a:ext>
            </a:extLst>
          </p:cNvPr>
          <p:cNvSpPr>
            <a:spLocks xmlns:a="http://schemas.openxmlformats.org/drawingml/2006/main" noGrp="1"/>
          </p:cNvSpPr>
          <p:nvPr/>
        </p:nvSpPr>
        <p:spPr>
          <a:xfrm xmlns:a="http://schemas.openxmlformats.org/drawingml/2006/main">
            <a:off x="866775" y="3057525"/>
            <a:ext cx="7239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47606F"/>
                </a:solidFill>
                <a:latin typeface="Liberation Sans"/>
                <a:ea typeface="Liberation Sans"/>
                <a:cs typeface="Liberation Sans"/>
              </a:defRPr>
            </a:pPr>
            <a:r>
              <a:rPr sz="1050" b="1">
                <a:solidFill>
                  <a:srgbClr val="47606F"/>
                </a:solidFill>
                <a:latin typeface="Liberation Sans"/>
                <a:ea typeface="Liberation Sans"/>
                <a:cs typeface="Liberation Sans"/>
              </a:rPr>
              <a:t>GBP THOUSANDS</a:t>
            </a:r>
          </a:p>
        </p:txBody>
      </p:sp>
      <p:graphicFrame>
        <p:nvGraphicFramePr>
          <p:cNvPr id="26" name="Chart"/>
          <p:cNvGraphicFramePr/>
          <p:nvPr/>
        </p:nvGraphicFramePr>
        <p:xfrm>
          <a:off xmlns:a="http://schemas.openxmlformats.org/drawingml/2006/main" x="828675" y="3343275"/>
          <a:ext xmlns:a="http://schemas.openxmlformats.org/drawingml/2006/main" cx="7381875" cy="2609850"/>
        </p:xfrm>
        <a:graphic xmlns:a="http://schemas.openxmlformats.org/drawingml/2006/main">
          <a:graphicData uri="http://schemas.openxmlformats.org/drawingml/2006/chart">
            <c:chart xmlns:r="http://schemas.openxmlformats.org/officeDocument/2006/relationships" xmlns:c="http://schemas.openxmlformats.org/drawingml/2006/chart" r:id="R9ccc78c443404dce"/>
          </a:graphicData>
        </a:graphic>
      </p:graphicFrame>
      <p:sp>
        <p:nvSpPr>
          <p:cNvPr id="10" name="">
            <a:extLst xmlns:a="http://schemas.openxmlformats.org/drawingml/2006/main">
              <a:ext uri="{FF2B5EF4-FFF2-40B4-BE49-F238E27FC236}">
                <a16:creationId xmlns:a16="http://schemas.microsoft.com/office/drawing/2014/main" id="{82D4D5AA-EB10-4BC4-A16C-7EDA98546C1C}"/>
              </a:ext>
            </a:extLst>
          </p:cNvPr>
          <p:cNvSpPr>
            <a:spLocks xmlns:a="http://schemas.openxmlformats.org/drawingml/2006/main" noGrp="1"/>
          </p:cNvSpPr>
          <p:nvPr/>
        </p:nvSpPr>
        <p:spPr>
          <a:xfrm xmlns:a="http://schemas.openxmlformats.org/drawingml/2006/main">
            <a:off x="8772525" y="3114675"/>
            <a:ext cx="25622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DCE8ED"/>
                </a:solidFill>
                <a:latin typeface="Liberation Sans"/>
                <a:ea typeface="Liberation Sans"/>
                <a:cs typeface="Liberation Sans"/>
              </a:defRPr>
            </a:pPr>
            <a:r>
              <a:rPr sz="1050" b="1">
                <a:solidFill>
                  <a:srgbClr val="DCE8ED"/>
                </a:solidFill>
                <a:latin typeface="Liberation Sans"/>
                <a:ea typeface="Liberation Sans"/>
                <a:cs typeface="Liberation Sans"/>
              </a:rPr>
              <a:t>DECISION VIEW</a:t>
            </a:r>
          </a:p>
        </p:txBody>
      </p:sp>
      <p:sp>
        <p:nvSpPr>
          <p:cNvPr id="11" name="">
            <a:extLst xmlns:a="http://schemas.openxmlformats.org/drawingml/2006/main">
              <a:ext uri="{FF2B5EF4-FFF2-40B4-BE49-F238E27FC236}">
                <a16:creationId xmlns:a16="http://schemas.microsoft.com/office/drawing/2014/main" id="{34CAB1F3-BF4F-4994-9D12-5CE52520CF0B}"/>
              </a:ext>
            </a:extLst>
          </p:cNvPr>
          <p:cNvSpPr>
            <a:spLocks xmlns:a="http://schemas.openxmlformats.org/drawingml/2006/main" noGrp="1"/>
          </p:cNvSpPr>
          <p:nvPr/>
        </p:nvSpPr>
        <p:spPr>
          <a:xfrm xmlns:a="http://schemas.openxmlformats.org/drawingml/2006/main">
            <a:off x="8772525" y="3543300"/>
            <a:ext cx="2562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FFFFFF"/>
                </a:solidFill>
                <a:latin typeface="Liberation Sans"/>
                <a:ea typeface="Liberation Sans"/>
                <a:cs typeface="Liberation Sans"/>
              </a:defRPr>
            </a:pPr>
            <a:r>
              <a:rPr sz="2925" b="1">
                <a:solidFill>
                  <a:srgbClr val="FFFFFF"/>
                </a:solidFill>
                <a:latin typeface="Liberation Sans"/>
                <a:ea typeface="Liberation Sans"/>
                <a:cs typeface="Liberation Sans"/>
              </a:rPr>
              <a:t>£97.2k</a:t>
            </a:r>
          </a:p>
        </p:txBody>
      </p:sp>
      <p:sp>
        <p:nvSpPr>
          <p:cNvPr id="12" name="">
            <a:extLst xmlns:a="http://schemas.openxmlformats.org/drawingml/2006/main">
              <a:ext uri="{FF2B5EF4-FFF2-40B4-BE49-F238E27FC236}">
                <a16:creationId xmlns:a16="http://schemas.microsoft.com/office/drawing/2014/main" id="{27B18378-59FF-43F7-8FCD-B92FA3FA4154}"/>
              </a:ext>
            </a:extLst>
          </p:cNvPr>
          <p:cNvSpPr>
            <a:spLocks xmlns:a="http://schemas.openxmlformats.org/drawingml/2006/main" noGrp="1"/>
          </p:cNvSpPr>
          <p:nvPr/>
        </p:nvSpPr>
        <p:spPr>
          <a:xfrm xmlns:a="http://schemas.openxmlformats.org/drawingml/2006/main">
            <a:off x="8772525" y="4305300"/>
            <a:ext cx="25622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Illustrative year-one net benefit</a:t>
            </a:r>
          </a:p>
        </p:txBody>
      </p:sp>
      <p:sp>
        <p:nvSpPr>
          <p:cNvPr id="13" name="">
            <a:extLst xmlns:a="http://schemas.openxmlformats.org/drawingml/2006/main">
              <a:ext uri="{FF2B5EF4-FFF2-40B4-BE49-F238E27FC236}">
                <a16:creationId xmlns:a16="http://schemas.microsoft.com/office/drawing/2014/main" id="{2F2A9A01-0F60-49B6-B2C6-142E45139D07}"/>
              </a:ext>
            </a:extLst>
          </p:cNvPr>
          <p:cNvSpPr>
            <a:spLocks xmlns:a="http://schemas.openxmlformats.org/drawingml/2006/main" noGrp="1"/>
          </p:cNvSpPr>
          <p:nvPr/>
        </p:nvSpPr>
        <p:spPr>
          <a:xfrm xmlns:a="http://schemas.openxmlformats.org/drawingml/2006/main">
            <a:off x="8772525" y="5038725"/>
            <a:ext cx="25622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36% return on GBP 270k cost. Steady-state payback is about 5.8 months after go-live.</a:t>
            </a:r>
          </a:p>
        </p:txBody>
      </p:sp>
      <p:sp>
        <p:nvSpPr>
          <p:cNvPr id="14" name="">
            <a:extLst xmlns:a="http://schemas.openxmlformats.org/drawingml/2006/main">
              <a:ext uri="{FF2B5EF4-FFF2-40B4-BE49-F238E27FC236}">
                <a16:creationId xmlns:a16="http://schemas.microsoft.com/office/drawing/2014/main" id="{92CE41AA-412C-4D98-96E5-318D41981564}"/>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data and assumptions, not measured customer results.</a:t>
            </a:r>
          </a:p>
        </p:txBody>
      </p:sp>
      <p:sp>
        <p:nvSpPr>
          <p:cNvPr id="15" name="">
            <a:extLst xmlns:a="http://schemas.openxmlformats.org/drawingml/2006/main">
              <a:ext uri="{FF2B5EF4-FFF2-40B4-BE49-F238E27FC236}">
                <a16:creationId xmlns:a16="http://schemas.microsoft.com/office/drawing/2014/main" id="{C651E248-6D11-45C4-9975-75DBE6B0E16E}"/>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3989940-C82F-4142-98B4-873BEB2F1A1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B1BDC665-4CB0-4B4D-B9C1-D4B65C96FE0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39 / 58</a:t>
            </a:r>
          </a:p>
        </p:txBody>
      </p:sp>
    </p:spTree>
    <p:extLst>
      <p:ext uri="{BB962C8B-B14F-4D97-AF65-F5344CB8AC3E}">
        <p14:creationId xmlns:p14="http://schemas.microsoft.com/office/powerpoint/2010/main" val="1437834099"/>
      </p:ext>
    </p:extLst>
  </p:cSld>
</p:sld>
</file>

<file path=ppt/slides/slide4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b873cbf7b8c4829"/>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D29BF69-B9EE-4ADF-B596-048B632A95B4}"/>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realisation threshold matters</a:t>
            </a:r>
          </a:p>
        </p:txBody>
      </p:sp>
      <p:sp>
        <p:nvSpPr>
          <p:cNvPr id="3" name="">
            <a:extLst xmlns:a="http://schemas.openxmlformats.org/drawingml/2006/main">
              <a:ext uri="{FF2B5EF4-FFF2-40B4-BE49-F238E27FC236}">
                <a16:creationId xmlns:a16="http://schemas.microsoft.com/office/drawing/2014/main" id="{BC5904E9-684D-4E9C-9AB9-7DB6ADBB3CF4}"/>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AF7270C-613F-426B-BBCF-1947B5ED2325}"/>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Illustrative year-one net benefit in GBP thousands under the same cost assumptions.</a:t>
            </a:r>
          </a:p>
        </p:txBody>
      </p:sp>
      <p:sp>
        <p:nvSpPr>
          <p:cNvPr id="5" name="">
            <a:extLst xmlns:a="http://schemas.openxmlformats.org/drawingml/2006/main">
              <a:ext uri="{FF2B5EF4-FFF2-40B4-BE49-F238E27FC236}">
                <a16:creationId xmlns:a16="http://schemas.microsoft.com/office/drawing/2014/main" id="{9279184A-4922-44C8-B8C2-2BDD8195F9A0}"/>
              </a:ext>
            </a:extLst>
          </p:cNvPr>
          <p:cNvSpPr>
            <a:spLocks xmlns:a="http://schemas.openxmlformats.org/drawingml/2006/main" noGrp="1"/>
          </p:cNvSpPr>
          <p:nvPr/>
        </p:nvSpPr>
        <p:spPr>
          <a:xfrm xmlns:a="http://schemas.openxmlformats.org/drawingml/2006/main">
            <a:off x="695325" y="2933700"/>
            <a:ext cx="7715250" cy="31623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D798A59-9AFB-41DA-A4FB-5A1AA81D20AC}"/>
              </a:ext>
            </a:extLst>
          </p:cNvPr>
          <p:cNvSpPr>
            <a:spLocks xmlns:a="http://schemas.openxmlformats.org/drawingml/2006/main" noGrp="1"/>
          </p:cNvSpPr>
          <p:nvPr/>
        </p:nvSpPr>
        <p:spPr>
          <a:xfrm xmlns:a="http://schemas.openxmlformats.org/drawingml/2006/main">
            <a:off x="8572500" y="2933700"/>
            <a:ext cx="2981325" cy="3162300"/>
          </a:xfrm>
          <a:prstGeom xmlns:a="http://schemas.openxmlformats.org/drawingml/2006/main" prst="rect">
            <a:avLst/>
          </a:prstGeom>
          <a:solidFill xmlns:a="http://schemas.openxmlformats.org/drawingml/2006/main">
            <a:srgbClr val="102C43"/>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BAE0298-6633-41ED-B476-DBFA37C282E2}"/>
              </a:ext>
            </a:extLst>
          </p:cNvPr>
          <p:cNvSpPr>
            <a:spLocks xmlns:a="http://schemas.openxmlformats.org/drawingml/2006/main" noGrp="1"/>
          </p:cNvSpPr>
          <p:nvPr/>
        </p:nvSpPr>
        <p:spPr>
          <a:xfrm xmlns:a="http://schemas.openxmlformats.org/drawingml/2006/main">
            <a:off x="8572500" y="2933700"/>
            <a:ext cx="47625" cy="3162300"/>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1802B01-D533-45FD-8F7E-4EE86884912F}"/>
              </a:ext>
            </a:extLst>
          </p:cNvPr>
          <p:cNvSpPr>
            <a:spLocks xmlns:a="http://schemas.openxmlformats.org/drawingml/2006/main" noGrp="1"/>
          </p:cNvSpPr>
          <p:nvPr/>
        </p:nvSpPr>
        <p:spPr>
          <a:xfrm xmlns:a="http://schemas.openxmlformats.org/drawingml/2006/main">
            <a:off x="866775" y="3057525"/>
            <a:ext cx="7239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47606F"/>
                </a:solidFill>
                <a:latin typeface="Liberation Sans"/>
                <a:ea typeface="Liberation Sans"/>
                <a:cs typeface="Liberation Sans"/>
              </a:defRPr>
            </a:pPr>
            <a:r>
              <a:rPr sz="1050" b="1">
                <a:solidFill>
                  <a:srgbClr val="47606F"/>
                </a:solidFill>
                <a:latin typeface="Liberation Sans"/>
                <a:ea typeface="Liberation Sans"/>
                <a:cs typeface="Liberation Sans"/>
              </a:rPr>
              <a:t>GBP THOUSANDS</a:t>
            </a:r>
          </a:p>
        </p:txBody>
      </p:sp>
      <p:graphicFrame>
        <p:nvGraphicFramePr>
          <p:cNvPr id="26" name="Chart"/>
          <p:cNvGraphicFramePr/>
          <p:nvPr/>
        </p:nvGraphicFramePr>
        <p:xfrm>
          <a:off xmlns:a="http://schemas.openxmlformats.org/drawingml/2006/main" x="828675" y="3343275"/>
          <a:ext xmlns:a="http://schemas.openxmlformats.org/drawingml/2006/main" cx="7381875" cy="2609850"/>
        </p:xfrm>
        <a:graphic xmlns:a="http://schemas.openxmlformats.org/drawingml/2006/main">
          <a:graphicData uri="http://schemas.openxmlformats.org/drawingml/2006/chart">
            <c:chart xmlns:r="http://schemas.openxmlformats.org/officeDocument/2006/relationships" xmlns:c="http://schemas.openxmlformats.org/drawingml/2006/chart" r:id="R14c9a32ab5744449"/>
          </a:graphicData>
        </a:graphic>
      </p:graphicFrame>
      <p:sp>
        <p:nvSpPr>
          <p:cNvPr id="10" name="">
            <a:extLst xmlns:a="http://schemas.openxmlformats.org/drawingml/2006/main">
              <a:ext uri="{FF2B5EF4-FFF2-40B4-BE49-F238E27FC236}">
                <a16:creationId xmlns:a16="http://schemas.microsoft.com/office/drawing/2014/main" id="{4B6DDABF-E144-4BEB-BDF3-32778ED4115B}"/>
              </a:ext>
            </a:extLst>
          </p:cNvPr>
          <p:cNvSpPr>
            <a:spLocks xmlns:a="http://schemas.openxmlformats.org/drawingml/2006/main" noGrp="1"/>
          </p:cNvSpPr>
          <p:nvPr/>
        </p:nvSpPr>
        <p:spPr>
          <a:xfrm xmlns:a="http://schemas.openxmlformats.org/drawingml/2006/main">
            <a:off x="8772525" y="3114675"/>
            <a:ext cx="25622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1">
                <a:solidFill>
                  <a:srgbClr val="DCE8ED"/>
                </a:solidFill>
                <a:latin typeface="Liberation Sans"/>
                <a:ea typeface="Liberation Sans"/>
                <a:cs typeface="Liberation Sans"/>
              </a:defRPr>
            </a:pPr>
            <a:r>
              <a:rPr sz="1050" b="1">
                <a:solidFill>
                  <a:srgbClr val="DCE8ED"/>
                </a:solidFill>
                <a:latin typeface="Liberation Sans"/>
                <a:ea typeface="Liberation Sans"/>
                <a:cs typeface="Liberation Sans"/>
              </a:rPr>
              <a:t>DECISION VIEW</a:t>
            </a:r>
          </a:p>
        </p:txBody>
      </p:sp>
      <p:sp>
        <p:nvSpPr>
          <p:cNvPr id="11" name="">
            <a:extLst xmlns:a="http://schemas.openxmlformats.org/drawingml/2006/main">
              <a:ext uri="{FF2B5EF4-FFF2-40B4-BE49-F238E27FC236}">
                <a16:creationId xmlns:a16="http://schemas.microsoft.com/office/drawing/2014/main" id="{1953989A-7AF0-40D9-971D-2A1BFE92BB4F}"/>
              </a:ext>
            </a:extLst>
          </p:cNvPr>
          <p:cNvSpPr>
            <a:spLocks xmlns:a="http://schemas.openxmlformats.org/drawingml/2006/main" noGrp="1"/>
          </p:cNvSpPr>
          <p:nvPr/>
        </p:nvSpPr>
        <p:spPr>
          <a:xfrm xmlns:a="http://schemas.openxmlformats.org/drawingml/2006/main">
            <a:off x="8772525" y="3543300"/>
            <a:ext cx="25622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FFFFFF"/>
                </a:solidFill>
                <a:latin typeface="Liberation Sans"/>
                <a:ea typeface="Liberation Sans"/>
                <a:cs typeface="Liberation Sans"/>
              </a:defRPr>
            </a:pPr>
            <a:r>
              <a:rPr sz="2925" b="1">
                <a:solidFill>
                  <a:srgbClr val="FFFFFF"/>
                </a:solidFill>
                <a:latin typeface="Liberation Sans"/>
                <a:ea typeface="Liberation Sans"/>
                <a:cs typeface="Liberation Sans"/>
              </a:rPr>
              <a:t>73.5%</a:t>
            </a:r>
          </a:p>
        </p:txBody>
      </p:sp>
      <p:sp>
        <p:nvSpPr>
          <p:cNvPr id="12" name="">
            <a:extLst xmlns:a="http://schemas.openxmlformats.org/drawingml/2006/main">
              <a:ext uri="{FF2B5EF4-FFF2-40B4-BE49-F238E27FC236}">
                <a16:creationId xmlns:a16="http://schemas.microsoft.com/office/drawing/2014/main" id="{B175BE87-A62F-412D-8497-50ACFCF68818}"/>
              </a:ext>
            </a:extLst>
          </p:cNvPr>
          <p:cNvSpPr>
            <a:spLocks xmlns:a="http://schemas.openxmlformats.org/drawingml/2006/main" noGrp="1"/>
          </p:cNvSpPr>
          <p:nvPr/>
        </p:nvSpPr>
        <p:spPr>
          <a:xfrm xmlns:a="http://schemas.openxmlformats.org/drawingml/2006/main">
            <a:off x="8772525" y="4305300"/>
            <a:ext cx="25622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Approximate break-even realisation</a:t>
            </a:r>
          </a:p>
        </p:txBody>
      </p:sp>
      <p:sp>
        <p:nvSpPr>
          <p:cNvPr id="13" name="">
            <a:extLst xmlns:a="http://schemas.openxmlformats.org/drawingml/2006/main">
              <a:ext uri="{FF2B5EF4-FFF2-40B4-BE49-F238E27FC236}">
                <a16:creationId xmlns:a16="http://schemas.microsoft.com/office/drawing/2014/main" id="{5A664701-FD65-4FA5-AEE3-0B23A98875EC}"/>
              </a:ext>
            </a:extLst>
          </p:cNvPr>
          <p:cNvSpPr>
            <a:spLocks xmlns:a="http://schemas.openxmlformats.org/drawingml/2006/main" noGrp="1"/>
          </p:cNvSpPr>
          <p:nvPr/>
        </p:nvSpPr>
        <p:spPr>
          <a:xfrm xmlns:a="http://schemas.openxmlformats.org/drawingml/2006/main">
            <a:off x="8772525" y="5038725"/>
            <a:ext cx="25622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At 75% realisation, net benefit falls to GBP 5.4k. A conservative case belongs in the decision.</a:t>
            </a:r>
          </a:p>
        </p:txBody>
      </p:sp>
      <p:sp>
        <p:nvSpPr>
          <p:cNvPr id="14" name="">
            <a:extLst xmlns:a="http://schemas.openxmlformats.org/drawingml/2006/main">
              <a:ext uri="{FF2B5EF4-FFF2-40B4-BE49-F238E27FC236}">
                <a16:creationId xmlns:a16="http://schemas.microsoft.com/office/drawing/2014/main" id="{E274C8B8-A71F-4E9F-82D3-6BF0F9B0F1D7}"/>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data and assumptions, not measured customer results.</a:t>
            </a:r>
          </a:p>
        </p:txBody>
      </p:sp>
      <p:sp>
        <p:nvSpPr>
          <p:cNvPr id="15" name="">
            <a:extLst xmlns:a="http://schemas.openxmlformats.org/drawingml/2006/main">
              <a:ext uri="{FF2B5EF4-FFF2-40B4-BE49-F238E27FC236}">
                <a16:creationId xmlns:a16="http://schemas.microsoft.com/office/drawing/2014/main" id="{760C31A9-E077-4025-BCCB-74F24FCF5F8B}"/>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A970C4E1-BBA8-4D66-9B52-0B6A3F02CC1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3527585A-5BE5-46D4-8FEF-E664902A807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40 / 58</a:t>
            </a:r>
          </a:p>
        </p:txBody>
      </p:sp>
    </p:spTree>
    <p:extLst>
      <p:ext uri="{BB962C8B-B14F-4D97-AF65-F5344CB8AC3E}">
        <p14:creationId xmlns:p14="http://schemas.microsoft.com/office/powerpoint/2010/main" val="339939049"/>
      </p:ext>
    </p:extLst>
  </p:cSld>
</p:sld>
</file>

<file path=ppt/slides/slide4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417a4ecc7c14b98"/>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64DCC5F-74F8-4CED-9AE6-90CAD8EBFF18}"/>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Ownership across the operating model</a:t>
            </a:r>
          </a:p>
        </p:txBody>
      </p:sp>
      <p:sp>
        <p:nvSpPr>
          <p:cNvPr id="3" name="">
            <a:extLst xmlns:a="http://schemas.openxmlformats.org/drawingml/2006/main">
              <a:ext uri="{FF2B5EF4-FFF2-40B4-BE49-F238E27FC236}">
                <a16:creationId xmlns:a16="http://schemas.microsoft.com/office/drawing/2014/main" id="{54435A41-7600-4841-B12A-9ECB04310BAE}"/>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B2EAE3A-844C-4770-A543-5BA5F4B47B11}"/>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proposed responsibility model for an agreed implementation.</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3524250"/>
                <a:gridCol w="3238500"/>
                <a:gridCol w="4095750"/>
              </a:tblGrid>
              <a:tr h="506413">
                <a:tc>
                  <a:txBody>
                    <a:bodyPr>
                      <a:noAutofit/>
                    </a:bodyPr>
                    <a:lstStyle/>
                    <a:p>
                      <a:pPr algn="l"/>
                      <a:r>
                        <a:rPr sz="1650" b="1">
                          <a:solidFill>
                            <a:srgbClr val="FFFFFF"/>
                          </a:solidFill>
                          <a:latin typeface="Liberation Sans"/>
                          <a:ea typeface="Liberation Sans"/>
                          <a:cs typeface="Liberation Sans"/>
                        </a:rPr>
                        <a:t>Decision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Accountable owner</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Genellipse contribution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Data definitions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Client data owner</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Mapping and quality design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Financial treatment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Client finance owner</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Reconciliation and integration</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Authority exceptions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Managing agent / carrier</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Referral and approval workflow</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Production release</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Client service owner</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Testing, deployment and handover</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Service improvement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Joint governance forum</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Metrics, backlog and support</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8DCE324-F147-4073-9BCA-996BC51D332D}"/>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7850F38-121B-4DDD-9BD5-8E6A89C53F4E}"/>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8" name="">
            <a:extLst xmlns:a="http://schemas.openxmlformats.org/drawingml/2006/main">
              <a:ext uri="{FF2B5EF4-FFF2-40B4-BE49-F238E27FC236}">
                <a16:creationId xmlns:a16="http://schemas.microsoft.com/office/drawing/2014/main" id="{AECB73C5-9012-4786-8B19-7D1AFDDDD07B}"/>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BC278CC3-5CAA-41EE-8A66-30CABDB98DE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BB4E0572-456D-41D8-8A1B-DBBE17DDAD9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41 / 58</a:t>
            </a:r>
          </a:p>
        </p:txBody>
      </p:sp>
    </p:spTree>
    <p:extLst>
      <p:ext uri="{BB962C8B-B14F-4D97-AF65-F5344CB8AC3E}">
        <p14:creationId xmlns:p14="http://schemas.microsoft.com/office/powerpoint/2010/main" val="755131353"/>
      </p:ext>
    </p:extLst>
  </p:cSld>
</p:sld>
</file>

<file path=ppt/slides/slide4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d9316a84aea24c47"/>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12623AC-1AF2-4366-9667-288174FC21F7}"/>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focused MVP within six weeks</a:t>
            </a:r>
          </a:p>
        </p:txBody>
      </p:sp>
      <p:sp>
        <p:nvSpPr>
          <p:cNvPr id="3" name="">
            <a:extLst xmlns:a="http://schemas.openxmlformats.org/drawingml/2006/main">
              <a:ext uri="{FF2B5EF4-FFF2-40B4-BE49-F238E27FC236}">
                <a16:creationId xmlns:a16="http://schemas.microsoft.com/office/drawing/2014/main" id="{59057217-BF06-418F-B5C5-CCFA54EFB090}"/>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58B6FD3-76B9-46F0-87F8-46C9BCB61848}"/>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bounded first workflow establishes the foundation for a wider rollout.</a:t>
            </a:r>
          </a:p>
        </p:txBody>
      </p:sp>
      <p:sp>
        <p:nvSpPr>
          <p:cNvPr id="5" name="">
            <a:extLst xmlns:a="http://schemas.openxmlformats.org/drawingml/2006/main">
              <a:ext uri="{FF2B5EF4-FFF2-40B4-BE49-F238E27FC236}">
                <a16:creationId xmlns:a16="http://schemas.microsoft.com/office/drawing/2014/main" id="{2599B11C-6084-4782-8FA6-7D32EC8232DD}"/>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EA30474D-7A0E-481B-8921-19F4C6AE7389}"/>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222E9B9F-B7D5-4817-B592-133EDB4DDF58}"/>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Weeks 1–2</a:t>
            </a:r>
          </a:p>
        </p:txBody>
      </p:sp>
      <p:sp>
        <p:nvSpPr>
          <p:cNvPr id="8" name="">
            <a:extLst xmlns:a="http://schemas.openxmlformats.org/drawingml/2006/main">
              <a:ext uri="{FF2B5EF4-FFF2-40B4-BE49-F238E27FC236}">
                <a16:creationId xmlns:a16="http://schemas.microsoft.com/office/drawing/2014/main" id="{6720CF69-CE22-4811-A39C-971CCBC595B7}"/>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Agree one source, contract and baseline</a:t>
            </a:r>
          </a:p>
        </p:txBody>
      </p:sp>
      <p:sp>
        <p:nvSpPr>
          <p:cNvPr id="9" name="">
            <a:extLst xmlns:a="http://schemas.openxmlformats.org/drawingml/2006/main">
              <a:ext uri="{FF2B5EF4-FFF2-40B4-BE49-F238E27FC236}">
                <a16:creationId xmlns:a16="http://schemas.microsoft.com/office/drawing/2014/main" id="{A31A6161-1366-4C1C-A23E-4E4B9414E754}"/>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3C4BDD70-9A9E-46F1-A599-3674500FC6E0}"/>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C13A4E57-F684-4AED-90F0-8619D73182DE}"/>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Weeks 3–4</a:t>
            </a:r>
          </a:p>
        </p:txBody>
      </p:sp>
      <p:sp>
        <p:nvSpPr>
          <p:cNvPr id="12" name="">
            <a:extLst xmlns:a="http://schemas.openxmlformats.org/drawingml/2006/main">
              <a:ext uri="{FF2B5EF4-FFF2-40B4-BE49-F238E27FC236}">
                <a16:creationId xmlns:a16="http://schemas.microsoft.com/office/drawing/2014/main" id="{42C103F0-9E24-48B5-BD93-92CC9860786A}"/>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Configure mappings and controls</a:t>
            </a:r>
          </a:p>
        </p:txBody>
      </p:sp>
      <p:sp>
        <p:nvSpPr>
          <p:cNvPr id="13" name="">
            <a:extLst xmlns:a="http://schemas.openxmlformats.org/drawingml/2006/main">
              <a:ext uri="{FF2B5EF4-FFF2-40B4-BE49-F238E27FC236}">
                <a16:creationId xmlns:a16="http://schemas.microsoft.com/office/drawing/2014/main" id="{8B3BE5EE-40D2-4C9C-8A32-7963DB550992}"/>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4DCE179C-62A8-47BD-8A2A-C90097D14E93}"/>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8C53720A-A231-4670-8873-CA90E05C166B}"/>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Week 5</a:t>
            </a:r>
          </a:p>
        </p:txBody>
      </p:sp>
      <p:sp>
        <p:nvSpPr>
          <p:cNvPr id="16" name="">
            <a:extLst xmlns:a="http://schemas.openxmlformats.org/drawingml/2006/main">
              <a:ext uri="{FF2B5EF4-FFF2-40B4-BE49-F238E27FC236}">
                <a16:creationId xmlns:a16="http://schemas.microsoft.com/office/drawing/2014/main" id="{26B7991F-9C16-4E13-95FA-06B3C63FE568}"/>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Reconcile parallel runs and exceptions</a:t>
            </a:r>
          </a:p>
        </p:txBody>
      </p:sp>
      <p:sp>
        <p:nvSpPr>
          <p:cNvPr id="17" name="">
            <a:extLst xmlns:a="http://schemas.openxmlformats.org/drawingml/2006/main">
              <a:ext uri="{FF2B5EF4-FFF2-40B4-BE49-F238E27FC236}">
                <a16:creationId xmlns:a16="http://schemas.microsoft.com/office/drawing/2014/main" id="{25044114-4A99-4D3F-89B0-6D613947AA30}"/>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624BEE9A-3203-4727-8213-AD3A5288E90C}"/>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0A5C3B64-5F17-47AC-83F4-6F33CD8A42AC}"/>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Week 6</a:t>
            </a:r>
          </a:p>
        </p:txBody>
      </p:sp>
      <p:sp>
        <p:nvSpPr>
          <p:cNvPr id="20" name="">
            <a:extLst xmlns:a="http://schemas.openxmlformats.org/drawingml/2006/main">
              <a:ext uri="{FF2B5EF4-FFF2-40B4-BE49-F238E27FC236}">
                <a16:creationId xmlns:a16="http://schemas.microsoft.com/office/drawing/2014/main" id="{B8F0018C-8C19-4CB1-8F67-9113683E51C2}"/>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Approve readiness and controlled release</a:t>
            </a:r>
          </a:p>
        </p:txBody>
      </p:sp>
      <p:sp>
        <p:nvSpPr>
          <p:cNvPr id="24" name="">
            <a:extLst xmlns:a="http://schemas.openxmlformats.org/drawingml/2006/main">
              <a:ext uri="{FF2B5EF4-FFF2-40B4-BE49-F238E27FC236}">
                <a16:creationId xmlns:a16="http://schemas.microsoft.com/office/drawing/2014/main" id="{8FBC5308-861A-4AF6-8E89-2AA08F6BBFEB}"/>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Depends on timely access, usable data, agreed scope and available client reviewers.</a:t>
            </a:r>
          </a:p>
        </p:txBody>
      </p:sp>
      <p:sp>
        <p:nvSpPr>
          <p:cNvPr id="25" name="">
            <a:extLst xmlns:a="http://schemas.openxmlformats.org/drawingml/2006/main">
              <a:ext uri="{FF2B5EF4-FFF2-40B4-BE49-F238E27FC236}">
                <a16:creationId xmlns:a16="http://schemas.microsoft.com/office/drawing/2014/main" id="{3944F126-2BF0-4261-A0D6-F62B46EA6AA7}"/>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26" name="">
            <a:extLst xmlns:a="http://schemas.openxmlformats.org/drawingml/2006/main">
              <a:ext uri="{FF2B5EF4-FFF2-40B4-BE49-F238E27FC236}">
                <a16:creationId xmlns:a16="http://schemas.microsoft.com/office/drawing/2014/main" id="{CB1A5368-9FC6-401C-A0CC-DED67A70D101}"/>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087A2E99-5B4E-423C-ADB1-895A27CFF65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88C6834A-479B-4C4F-9FE1-EE87145C47E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42 / 58</a:t>
            </a:r>
          </a:p>
        </p:txBody>
      </p:sp>
    </p:spTree>
    <p:extLst>
      <p:ext uri="{BB962C8B-B14F-4D97-AF65-F5344CB8AC3E}">
        <p14:creationId xmlns:p14="http://schemas.microsoft.com/office/powerpoint/2010/main" val="2033463423"/>
      </p:ext>
    </p:extLst>
  </p:cSld>
</p:sld>
</file>

<file path=ppt/slides/slide4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043ee421a944daa"/>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1309F8-AE3F-40E4-8ACF-3C9659B2C0AA}"/>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Acceptance criteria that demonstrate control</a:t>
            </a:r>
          </a:p>
        </p:txBody>
      </p:sp>
      <p:sp>
        <p:nvSpPr>
          <p:cNvPr id="3" name="">
            <a:extLst xmlns:a="http://schemas.openxmlformats.org/drawingml/2006/main">
              <a:ext uri="{FF2B5EF4-FFF2-40B4-BE49-F238E27FC236}">
                <a16:creationId xmlns:a16="http://schemas.microsoft.com/office/drawing/2014/main" id="{E3069749-520B-4075-A86B-4A1F7F7B070D}"/>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4BD7F60-16E9-4DC9-AA29-BB6C5903C780}"/>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first release should pass business and technical checks.</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3714750"/>
                <a:gridCol w="7143750"/>
              </a:tblGrid>
              <a:tr h="506413">
                <a:tc>
                  <a:txBody>
                    <a:bodyPr>
                      <a:noAutofit/>
                    </a:bodyPr>
                    <a:lstStyle/>
                    <a:p>
                      <a:pPr algn="l"/>
                      <a:r>
                        <a:rPr sz="1650" b="1">
                          <a:solidFill>
                            <a:srgbClr val="FFFFFF"/>
                          </a:solidFill>
                          <a:latin typeface="Liberation Sans"/>
                          <a:ea typeface="Liberation Sans"/>
                          <a:cs typeface="Liberation Sans"/>
                        </a:rPr>
                        <a:t>Test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Required evidence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Receiver acceptance</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Agreed schema, counts, amounts and acknowledgement</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Authority and approval</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Unauthorised change and submission attempts fail</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Replay and correction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Duplicate inputs do not double-count business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Historical reproduction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A retained report traces to its approved inputs</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Operational recovery</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Failed batch, restore and escalation exercises pass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8DA1402B-70F4-4F52-9BC9-C2913BCC012E}"/>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223C54F-E07E-4F0F-960B-1114F4131B09}"/>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8" name="">
            <a:extLst xmlns:a="http://schemas.openxmlformats.org/drawingml/2006/main">
              <a:ext uri="{FF2B5EF4-FFF2-40B4-BE49-F238E27FC236}">
                <a16:creationId xmlns:a16="http://schemas.microsoft.com/office/drawing/2014/main" id="{4B44327B-5BDD-43AE-A443-F354F4A6D470}"/>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6D8E9E0F-A4C8-4732-A51F-709702556AF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F98303C4-B8D5-417A-9815-4A3986FE9E4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43 / 58</a:t>
            </a:r>
          </a:p>
        </p:txBody>
      </p:sp>
    </p:spTree>
    <p:extLst>
      <p:ext uri="{BB962C8B-B14F-4D97-AF65-F5344CB8AC3E}">
        <p14:creationId xmlns:p14="http://schemas.microsoft.com/office/powerpoint/2010/main" val="751624177"/>
      </p:ext>
    </p:extLst>
  </p:cSld>
</p:sld>
</file>

<file path=ppt/slides/slide4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1be2a60ba174cd6"/>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90FC990-026D-4461-9D70-CE99033F0BFE}"/>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staged expansion plan</a:t>
            </a:r>
          </a:p>
        </p:txBody>
      </p:sp>
      <p:sp>
        <p:nvSpPr>
          <p:cNvPr id="3" name="">
            <a:extLst xmlns:a="http://schemas.openxmlformats.org/drawingml/2006/main">
              <a:ext uri="{FF2B5EF4-FFF2-40B4-BE49-F238E27FC236}">
                <a16:creationId xmlns:a16="http://schemas.microsoft.com/office/drawing/2014/main" id="{9CF0A4E8-77CE-46BB-A4C5-6B669B372213}"/>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7608FFB-61C6-4E76-9E79-AE3F8A51C1AF}"/>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Broader coverage follows evidence that the first workflow works.</a:t>
            </a:r>
          </a:p>
        </p:txBody>
      </p:sp>
      <p:sp>
        <p:nvSpPr>
          <p:cNvPr id="5" name="">
            <a:extLst xmlns:a="http://schemas.openxmlformats.org/drawingml/2006/main">
              <a:ext uri="{FF2B5EF4-FFF2-40B4-BE49-F238E27FC236}">
                <a16:creationId xmlns:a16="http://schemas.microsoft.com/office/drawing/2014/main" id="{292D1C99-0C40-4F42-9ACD-E73345977AEA}"/>
              </a:ext>
            </a:extLst>
          </p:cNvPr>
          <p:cNvSpPr>
            <a:spLocks xmlns:a="http://schemas.openxmlformats.org/drawingml/2006/main" noGrp="1"/>
          </p:cNvSpPr>
          <p:nvPr/>
        </p:nvSpPr>
        <p:spPr>
          <a:xfrm xmlns:a="http://schemas.openxmlformats.org/drawingml/2006/main">
            <a:off x="6953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FE1D7DB-5A86-4A40-86F7-69C9C9F7A879}"/>
              </a:ext>
            </a:extLst>
          </p:cNvPr>
          <p:cNvSpPr>
            <a:spLocks xmlns:a="http://schemas.openxmlformats.org/drawingml/2006/main" noGrp="1"/>
          </p:cNvSpPr>
          <p:nvPr/>
        </p:nvSpPr>
        <p:spPr>
          <a:xfrm xmlns:a="http://schemas.openxmlformats.org/drawingml/2006/main">
            <a:off x="6953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Additional partners</a:t>
            </a:r>
          </a:p>
        </p:txBody>
      </p:sp>
      <p:sp>
        <p:nvSpPr>
          <p:cNvPr id="7" name="">
            <a:extLst xmlns:a="http://schemas.openxmlformats.org/drawingml/2006/main">
              <a:ext uri="{FF2B5EF4-FFF2-40B4-BE49-F238E27FC236}">
                <a16:creationId xmlns:a16="http://schemas.microsoft.com/office/drawing/2014/main" id="{2AA8FBC6-ECAE-44EF-A316-B00E22C99E6C}"/>
              </a:ext>
            </a:extLst>
          </p:cNvPr>
          <p:cNvSpPr>
            <a:spLocks xmlns:a="http://schemas.openxmlformats.org/drawingml/2006/main" noGrp="1"/>
          </p:cNvSpPr>
          <p:nvPr/>
        </p:nvSpPr>
        <p:spPr>
          <a:xfrm xmlns:a="http://schemas.openxmlformats.org/drawingml/2006/main">
            <a:off x="6953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Onboard source formats with repeatable mappings and clear ownership.</a:t>
            </a:r>
          </a:p>
        </p:txBody>
      </p:sp>
      <p:sp>
        <p:nvSpPr>
          <p:cNvPr id="8" name="">
            <a:extLst xmlns:a="http://schemas.openxmlformats.org/drawingml/2006/main">
              <a:ext uri="{FF2B5EF4-FFF2-40B4-BE49-F238E27FC236}">
                <a16:creationId xmlns:a16="http://schemas.microsoft.com/office/drawing/2014/main" id="{E0A0E6B1-85FC-4752-9805-184DC8893A27}"/>
              </a:ext>
            </a:extLst>
          </p:cNvPr>
          <p:cNvSpPr>
            <a:spLocks xmlns:a="http://schemas.openxmlformats.org/drawingml/2006/main" noGrp="1"/>
          </p:cNvSpPr>
          <p:nvPr/>
        </p:nvSpPr>
        <p:spPr>
          <a:xfrm xmlns:a="http://schemas.openxmlformats.org/drawingml/2006/main">
            <a:off x="43910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3D70D591-AC6F-4FEC-B4FB-8B34AFE93F32}"/>
              </a:ext>
            </a:extLst>
          </p:cNvPr>
          <p:cNvSpPr>
            <a:spLocks xmlns:a="http://schemas.openxmlformats.org/drawingml/2006/main" noGrp="1"/>
          </p:cNvSpPr>
          <p:nvPr/>
        </p:nvSpPr>
        <p:spPr>
          <a:xfrm xmlns:a="http://schemas.openxmlformats.org/drawingml/2006/main">
            <a:off x="43910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Additional reporting</a:t>
            </a:r>
          </a:p>
        </p:txBody>
      </p:sp>
      <p:sp>
        <p:nvSpPr>
          <p:cNvPr id="10" name="">
            <a:extLst xmlns:a="http://schemas.openxmlformats.org/drawingml/2006/main">
              <a:ext uri="{FF2B5EF4-FFF2-40B4-BE49-F238E27FC236}">
                <a16:creationId xmlns:a16="http://schemas.microsoft.com/office/drawing/2014/main" id="{0CC499FA-4C9C-4C1C-B905-F022698C0765}"/>
              </a:ext>
            </a:extLst>
          </p:cNvPr>
          <p:cNvSpPr>
            <a:spLocks xmlns:a="http://schemas.openxmlformats.org/drawingml/2006/main" noGrp="1"/>
          </p:cNvSpPr>
          <p:nvPr/>
        </p:nvSpPr>
        <p:spPr>
          <a:xfrm xmlns:a="http://schemas.openxmlformats.org/drawingml/2006/main">
            <a:off x="43910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Extend periods, currencies and agreement types with regression tests.</a:t>
            </a:r>
          </a:p>
        </p:txBody>
      </p:sp>
      <p:sp>
        <p:nvSpPr>
          <p:cNvPr id="11" name="">
            <a:extLst xmlns:a="http://schemas.openxmlformats.org/drawingml/2006/main">
              <a:ext uri="{FF2B5EF4-FFF2-40B4-BE49-F238E27FC236}">
                <a16:creationId xmlns:a16="http://schemas.microsoft.com/office/drawing/2014/main" id="{D3321913-E5E3-48C1-99EE-5895819DD812}"/>
              </a:ext>
            </a:extLst>
          </p:cNvPr>
          <p:cNvSpPr>
            <a:spLocks xmlns:a="http://schemas.openxmlformats.org/drawingml/2006/main" noGrp="1"/>
          </p:cNvSpPr>
          <p:nvPr/>
        </p:nvSpPr>
        <p:spPr>
          <a:xfrm xmlns:a="http://schemas.openxmlformats.org/drawingml/2006/main">
            <a:off x="80867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7EB1F6D-492E-4CCA-BAE7-9E3E0125396E}"/>
              </a:ext>
            </a:extLst>
          </p:cNvPr>
          <p:cNvSpPr>
            <a:spLocks xmlns:a="http://schemas.openxmlformats.org/drawingml/2006/main" noGrp="1"/>
          </p:cNvSpPr>
          <p:nvPr/>
        </p:nvSpPr>
        <p:spPr>
          <a:xfrm xmlns:a="http://schemas.openxmlformats.org/drawingml/2006/main">
            <a:off x="80867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Additional intelligence</a:t>
            </a:r>
          </a:p>
        </p:txBody>
      </p:sp>
      <p:sp>
        <p:nvSpPr>
          <p:cNvPr id="13" name="">
            <a:extLst xmlns:a="http://schemas.openxmlformats.org/drawingml/2006/main">
              <a:ext uri="{FF2B5EF4-FFF2-40B4-BE49-F238E27FC236}">
                <a16:creationId xmlns:a16="http://schemas.microsoft.com/office/drawing/2014/main" id="{1830FD9C-9DC5-451E-AE92-3ADF4547BF7A}"/>
              </a:ext>
            </a:extLst>
          </p:cNvPr>
          <p:cNvSpPr>
            <a:spLocks xmlns:a="http://schemas.openxmlformats.org/drawingml/2006/main" noGrp="1"/>
          </p:cNvSpPr>
          <p:nvPr/>
        </p:nvSpPr>
        <p:spPr>
          <a:xfrm xmlns:a="http://schemas.openxmlformats.org/drawingml/2006/main">
            <a:off x="80867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Evaluate anomaly detection and AI assistance against a retained benchmark.</a:t>
            </a:r>
          </a:p>
        </p:txBody>
      </p:sp>
      <p:sp>
        <p:nvSpPr>
          <p:cNvPr id="14" name="">
            <a:extLst xmlns:a="http://schemas.openxmlformats.org/drawingml/2006/main">
              <a:ext uri="{FF2B5EF4-FFF2-40B4-BE49-F238E27FC236}">
                <a16:creationId xmlns:a16="http://schemas.microsoft.com/office/drawing/2014/main" id="{BB5158C9-AE02-42F6-8311-803F4635D4DD}"/>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15" name="">
            <a:extLst xmlns:a="http://schemas.openxmlformats.org/drawingml/2006/main">
              <a:ext uri="{FF2B5EF4-FFF2-40B4-BE49-F238E27FC236}">
                <a16:creationId xmlns:a16="http://schemas.microsoft.com/office/drawing/2014/main" id="{77E8FF9A-E10D-422D-A527-B9E8E7DC5F9E}"/>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BFA623F-E14F-4E3A-A658-F4B4765D5B7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C09649A0-4BF3-41CD-92BD-FA0530CFEF7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44 / 58</a:t>
            </a:r>
          </a:p>
        </p:txBody>
      </p:sp>
    </p:spTree>
    <p:extLst>
      <p:ext uri="{BB962C8B-B14F-4D97-AF65-F5344CB8AC3E}">
        <p14:creationId xmlns:p14="http://schemas.microsoft.com/office/powerpoint/2010/main" val="2068584540"/>
      </p:ext>
    </p:extLst>
  </p:cSld>
</p:sld>
</file>

<file path=ppt/slides/slide4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ae3bc97b581473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08A3F1C-DDE4-45C5-98C4-CA2CA2754C61}"/>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Coverage opportunities and dependencies</a:t>
            </a:r>
          </a:p>
        </p:txBody>
      </p:sp>
      <p:sp>
        <p:nvSpPr>
          <p:cNvPr id="3" name="">
            <a:extLst xmlns:a="http://schemas.openxmlformats.org/drawingml/2006/main">
              <a:ext uri="{FF2B5EF4-FFF2-40B4-BE49-F238E27FC236}">
                <a16:creationId xmlns:a16="http://schemas.microsoft.com/office/drawing/2014/main" id="{0FFDFB19-4799-4183-8499-11E016B1BD35}"/>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BD8972E-AABB-4E5F-88DA-EC4CC37D323C}"/>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broad offering still needs precise implementation boundaries.</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3238500"/>
                <a:gridCol w="3857625"/>
                <a:gridCol w="3762375"/>
              </a:tblGrid>
              <a:tr h="506413">
                <a:tc>
                  <a:txBody>
                    <a:bodyPr>
                      <a:noAutofit/>
                    </a:bodyPr>
                    <a:lstStyle/>
                    <a:p>
                      <a:pPr algn="l"/>
                      <a:r>
                        <a:rPr sz="1650" b="1">
                          <a:solidFill>
                            <a:srgbClr val="FFFFFF"/>
                          </a:solidFill>
                          <a:latin typeface="Liberation Sans"/>
                          <a:ea typeface="Liberation Sans"/>
                          <a:cs typeface="Liberation Sans"/>
                        </a:rPr>
                        <a:t>Use case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Solution opportunity</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Key dependency</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MGA / coverholder reporting</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Risk, premium and claims oversight</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Binder and reporting rules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Life reinsurance reporting</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Policy, benefit and cession data</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Life treaty and exposure model</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P&amp;C / specialty reporting</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Risk and claims aggregation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Class-specific source data</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Assumed / retrocession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Extend downstream reporting</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Separate model and fit assessment</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Actuarial / financial reporting</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Provide controlled inputs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Valuation and accounting systems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3FAB84D-A209-42FF-9E73-8FDCCFC11919}"/>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F4FDA353-1F1C-43D9-A57D-8D3773E05F7E}"/>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8" name="">
            <a:extLst xmlns:a="http://schemas.openxmlformats.org/drawingml/2006/main">
              <a:ext uri="{FF2B5EF4-FFF2-40B4-BE49-F238E27FC236}">
                <a16:creationId xmlns:a16="http://schemas.microsoft.com/office/drawing/2014/main" id="{D6C8761C-95CC-4504-8A31-6E93F11598ED}"/>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44A016AB-8602-4488-A668-856B1E701CC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CC6EE1C4-EDC4-41A5-AD22-572828E027C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45 / 58</a:t>
            </a:r>
          </a:p>
        </p:txBody>
      </p:sp>
    </p:spTree>
    <p:extLst>
      <p:ext uri="{BB962C8B-B14F-4D97-AF65-F5344CB8AC3E}">
        <p14:creationId xmlns:p14="http://schemas.microsoft.com/office/powerpoint/2010/main" val="388335745"/>
      </p:ext>
    </p:extLst>
  </p:cSld>
</p:sld>
</file>

<file path=ppt/slides/slide4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5881508821241ba"/>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FAFC646-25AF-44DA-9DA4-BFFB9566E12C}"/>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demonstration built around your records</a:t>
            </a:r>
          </a:p>
        </p:txBody>
      </p:sp>
      <p:sp>
        <p:nvSpPr>
          <p:cNvPr id="3" name="">
            <a:extLst xmlns:a="http://schemas.openxmlformats.org/drawingml/2006/main">
              <a:ext uri="{FF2B5EF4-FFF2-40B4-BE49-F238E27FC236}">
                <a16:creationId xmlns:a16="http://schemas.microsoft.com/office/drawing/2014/main" id="{D3947A0C-BD5A-45ED-8DD0-2711874B5DEF}"/>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CD7477D-23B6-4444-9A74-60E5F30F7CD5}"/>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useful evaluation follows one realistic submission through the operating model.</a:t>
            </a:r>
          </a:p>
        </p:txBody>
      </p:sp>
      <p:sp>
        <p:nvSpPr>
          <p:cNvPr id="5" name="">
            <a:extLst xmlns:a="http://schemas.openxmlformats.org/drawingml/2006/main">
              <a:ext uri="{FF2B5EF4-FFF2-40B4-BE49-F238E27FC236}">
                <a16:creationId xmlns:a16="http://schemas.microsoft.com/office/drawing/2014/main" id="{BBA2D6C4-061C-42BF-919D-867702D9466C}"/>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56392622-B7CC-4B03-B67E-E5CAE8720961}"/>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5C640A1C-07FE-4B91-BF14-CD7F54C64A66}"/>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Submit</a:t>
            </a:r>
          </a:p>
        </p:txBody>
      </p:sp>
      <p:sp>
        <p:nvSpPr>
          <p:cNvPr id="8" name="">
            <a:extLst xmlns:a="http://schemas.openxmlformats.org/drawingml/2006/main">
              <a:ext uri="{FF2B5EF4-FFF2-40B4-BE49-F238E27FC236}">
                <a16:creationId xmlns:a16="http://schemas.microsoft.com/office/drawing/2014/main" id="{76BD00D4-D2AB-4415-955F-5ACD39EB5198}"/>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An anonymized file and agreement</a:t>
            </a:r>
          </a:p>
        </p:txBody>
      </p:sp>
      <p:sp>
        <p:nvSpPr>
          <p:cNvPr id="9" name="">
            <a:extLst xmlns:a="http://schemas.openxmlformats.org/drawingml/2006/main">
              <a:ext uri="{FF2B5EF4-FFF2-40B4-BE49-F238E27FC236}">
                <a16:creationId xmlns:a16="http://schemas.microsoft.com/office/drawing/2014/main" id="{CF22C989-CA4F-4FAF-8FAC-A402FB61ACA7}"/>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28A41B9F-5337-4B9D-90CE-C9FE57011E8D}"/>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385F3275-0C5E-4477-923B-FA05233B4000}"/>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Investigate</a:t>
            </a:r>
          </a:p>
        </p:txBody>
      </p:sp>
      <p:sp>
        <p:nvSpPr>
          <p:cNvPr id="12" name="">
            <a:extLst xmlns:a="http://schemas.openxmlformats.org/drawingml/2006/main">
              <a:ext uri="{FF2B5EF4-FFF2-40B4-BE49-F238E27FC236}">
                <a16:creationId xmlns:a16="http://schemas.microsoft.com/office/drawing/2014/main" id="{CFAEEEB1-30DF-4D26-8F79-DB059D052A46}"/>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 duplicate and a currency issue</a:t>
            </a:r>
          </a:p>
        </p:txBody>
      </p:sp>
      <p:sp>
        <p:nvSpPr>
          <p:cNvPr id="13" name="">
            <a:extLst xmlns:a="http://schemas.openxmlformats.org/drawingml/2006/main">
              <a:ext uri="{FF2B5EF4-FFF2-40B4-BE49-F238E27FC236}">
                <a16:creationId xmlns:a16="http://schemas.microsoft.com/office/drawing/2014/main" id="{4A03C9F8-1A63-4414-A3C3-FAA925E59A0C}"/>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94C1F235-1B40-4BD9-B53D-FBF646B1CE93}"/>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5B8131B8-26DB-4054-86C2-916FEC14D90B}"/>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Reconcile</a:t>
            </a:r>
          </a:p>
        </p:txBody>
      </p:sp>
      <p:sp>
        <p:nvSpPr>
          <p:cNvPr id="16" name="">
            <a:extLst xmlns:a="http://schemas.openxmlformats.org/drawingml/2006/main">
              <a:ext uri="{FF2B5EF4-FFF2-40B4-BE49-F238E27FC236}">
                <a16:creationId xmlns:a16="http://schemas.microsoft.com/office/drawing/2014/main" id="{E0E90953-EF5D-4C0E-8C39-64CEA2665D9E}"/>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Source totals to the ledger</a:t>
            </a:r>
          </a:p>
        </p:txBody>
      </p:sp>
      <p:sp>
        <p:nvSpPr>
          <p:cNvPr id="17" name="">
            <a:extLst xmlns:a="http://schemas.openxmlformats.org/drawingml/2006/main">
              <a:ext uri="{FF2B5EF4-FFF2-40B4-BE49-F238E27FC236}">
                <a16:creationId xmlns:a16="http://schemas.microsoft.com/office/drawing/2014/main" id="{6B893610-DDB7-41E8-B9B3-A441799746A9}"/>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49487EDD-599A-423E-99BC-298611702014}"/>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8F9C7A4F-2F5C-46F4-8EFF-143C0B3CDEC3}"/>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Approve</a:t>
            </a:r>
          </a:p>
        </p:txBody>
      </p:sp>
      <p:sp>
        <p:nvSpPr>
          <p:cNvPr id="20" name="">
            <a:extLst xmlns:a="http://schemas.openxmlformats.org/drawingml/2006/main">
              <a:ext uri="{FF2B5EF4-FFF2-40B4-BE49-F238E27FC236}">
                <a16:creationId xmlns:a16="http://schemas.microsoft.com/office/drawing/2014/main" id="{886BB33C-F0A3-43CE-9E63-C3AC3DECE90B}"/>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 query, resubmission and traceable result</a:t>
            </a:r>
          </a:p>
        </p:txBody>
      </p:sp>
      <p:sp>
        <p:nvSpPr>
          <p:cNvPr id="24" name="">
            <a:extLst xmlns:a="http://schemas.openxmlformats.org/drawingml/2006/main">
              <a:ext uri="{FF2B5EF4-FFF2-40B4-BE49-F238E27FC236}">
                <a16:creationId xmlns:a16="http://schemas.microsoft.com/office/drawing/2014/main" id="{9B5BE855-5220-4C63-80BA-6CBB60B8C83B}"/>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Compare the demonstrated result with the agreed scope and acceptance criteria.</a:t>
            </a:r>
          </a:p>
        </p:txBody>
      </p:sp>
      <p:sp>
        <p:nvSpPr>
          <p:cNvPr id="25" name="">
            <a:extLst xmlns:a="http://schemas.openxmlformats.org/drawingml/2006/main">
              <a:ext uri="{FF2B5EF4-FFF2-40B4-BE49-F238E27FC236}">
                <a16:creationId xmlns:a16="http://schemas.microsoft.com/office/drawing/2014/main" id="{7F020A90-B31A-4DB2-BE45-B17316CB84D3}"/>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26" name="">
            <a:extLst xmlns:a="http://schemas.openxmlformats.org/drawingml/2006/main">
              <a:ext uri="{FF2B5EF4-FFF2-40B4-BE49-F238E27FC236}">
                <a16:creationId xmlns:a16="http://schemas.microsoft.com/office/drawing/2014/main" id="{9CBEF082-B4D0-4136-AD01-AFAF74CFF17D}"/>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A56B221C-E75D-4506-B9CC-C5CA4FCBC1A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E8A3741D-36CC-4971-9000-313FB72227D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46 / 58</a:t>
            </a:r>
          </a:p>
        </p:txBody>
      </p:sp>
    </p:spTree>
    <p:extLst>
      <p:ext uri="{BB962C8B-B14F-4D97-AF65-F5344CB8AC3E}">
        <p14:creationId xmlns:p14="http://schemas.microsoft.com/office/powerpoint/2010/main" val="568800666"/>
      </p:ext>
    </p:extLst>
  </p:cSld>
</p:sld>
</file>

<file path=ppt/slides/slide4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5898330fc3b43b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5FB33A5-4F2E-4301-9101-EF244E7775D9}"/>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Complex cases deserve explicit treatment</a:t>
            </a:r>
          </a:p>
        </p:txBody>
      </p:sp>
      <p:sp>
        <p:nvSpPr>
          <p:cNvPr id="3" name="">
            <a:extLst xmlns:a="http://schemas.openxmlformats.org/drawingml/2006/main">
              <a:ext uri="{FF2B5EF4-FFF2-40B4-BE49-F238E27FC236}">
                <a16:creationId xmlns:a16="http://schemas.microsoft.com/office/drawing/2014/main" id="{CDD56744-CF17-40D8-8A34-F053C8E6100F}"/>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301B44F-1F5A-41C1-BA65-D1C68F175A07}"/>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implementation backlog should cover the exceptions that create operational risk.</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5143500"/>
                <a:gridCol w="5715000"/>
              </a:tblGrid>
              <a:tr h="506413">
                <a:tc>
                  <a:txBody>
                    <a:bodyPr>
                      <a:noAutofit/>
                    </a:bodyPr>
                    <a:lstStyle/>
                    <a:p>
                      <a:pPr algn="l"/>
                      <a:r>
                        <a:rPr sz="1650" b="1">
                          <a:solidFill>
                            <a:srgbClr val="FFFFFF"/>
                          </a:solidFill>
                          <a:latin typeface="Liberation Sans"/>
                          <a:ea typeface="Liberation Sans"/>
                          <a:cs typeface="Liberation Sans"/>
                        </a:rPr>
                        <a:t>Scenario</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Design requirement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Reopened claim / reserve movement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Separate cumulative values from period changes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Multi-section / multi-currency agreement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Retain section and currency at transaction level</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Mid-period contract amendment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Apply the correct effective-dated version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Run-off / terminated authority</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Track permitted servicing and outstanding claims</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No activity / late submission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Distinguish an explicit nil return from missing data</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5A9A5E71-CEE2-429F-A459-121EE911457D}"/>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1E2B44F-8851-4944-BBCE-03873DDD1C69}"/>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Solution design. Confirm scope and acceptance criteria for each implementation.</a:t>
            </a:r>
          </a:p>
        </p:txBody>
      </p:sp>
      <p:sp>
        <p:nvSpPr>
          <p:cNvPr id="8" name="">
            <a:extLst xmlns:a="http://schemas.openxmlformats.org/drawingml/2006/main">
              <a:ext uri="{FF2B5EF4-FFF2-40B4-BE49-F238E27FC236}">
                <a16:creationId xmlns:a16="http://schemas.microsoft.com/office/drawing/2014/main" id="{D5D1C43A-2244-4D51-8E42-ABE9D112AB1B}"/>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0A638505-3702-4E40-9337-AD570C5699A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BD69F361-C471-4E3F-8DAA-A54C81F490C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47 / 58</a:t>
            </a:r>
          </a:p>
        </p:txBody>
      </p:sp>
    </p:spTree>
    <p:extLst>
      <p:ext uri="{BB962C8B-B14F-4D97-AF65-F5344CB8AC3E}">
        <p14:creationId xmlns:p14="http://schemas.microsoft.com/office/powerpoint/2010/main" val="2076519321"/>
      </p:ext>
    </p:extLst>
  </p:cSld>
</p:sld>
</file>

<file path=ppt/slides/slide4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f07ed41a24a4558"/>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01503F1-06D1-4A91-8352-2907B8FBD863}"/>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Lloyd’s and the London company market</a:t>
            </a:r>
          </a:p>
        </p:txBody>
      </p:sp>
      <p:sp>
        <p:nvSpPr>
          <p:cNvPr id="3" name="">
            <a:extLst xmlns:a="http://schemas.openxmlformats.org/drawingml/2006/main">
              <a:ext uri="{FF2B5EF4-FFF2-40B4-BE49-F238E27FC236}">
                <a16:creationId xmlns:a16="http://schemas.microsoft.com/office/drawing/2014/main" id="{9E2B60BE-0F1E-451C-8521-28033A283514}"/>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45B6F7A-4C7E-429C-9423-406B17DF61FC}"/>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Two placement contexts require distinct contract, authority and reporting maps.</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3000375"/>
                <a:gridCol w="3905250"/>
                <a:gridCol w="3952875"/>
              </a:tblGrid>
              <a:tr h="607695">
                <a:tc>
                  <a:txBody>
                    <a:bodyPr>
                      <a:noAutofit/>
                    </a:bodyPr>
                    <a:lstStyle/>
                    <a:p>
                      <a:pPr algn="l"/>
                      <a:r>
                        <a:rPr sz="1650" b="1">
                          <a:solidFill>
                            <a:srgbClr val="FFFFFF"/>
                          </a:solidFill>
                          <a:latin typeface="Liberation Sans"/>
                          <a:ea typeface="Liberation Sans"/>
                          <a:cs typeface="Liberation Sans"/>
                        </a:rPr>
                        <a:t>Decision area</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Lloyd’s placement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Company-market placement</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Risk-bearing participants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Syndicate participation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Insurer participation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Operational oversight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Managing-agent governance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Carrier governance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Reporting basis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Applicable Lloyd’s and contract rules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Carrier and contract rules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607695">
                <a:tc>
                  <a:txBody>
                    <a:bodyPr>
                      <a:noAutofit/>
                    </a:bodyPr>
                    <a:lstStyle/>
                    <a:p>
                      <a:pPr algn="l"/>
                      <a:r>
                        <a:rPr sz="1650" b="1">
                          <a:solidFill>
                            <a:srgbClr val="102C43"/>
                          </a:solidFill>
                          <a:latin typeface="Liberation Sans"/>
                          <a:ea typeface="Liberation Sans"/>
                          <a:cs typeface="Liberation Sans"/>
                        </a:rPr>
                        <a:t>Genellipse contribution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Map binder, participants and referrals</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Map insurer, recipients and controls</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132023F0-98C1-4E3C-9BEC-FC337B45CFEF}"/>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F959D8D-81BB-4474-AA58-B16A93C0E183}"/>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London market implementation. Scope and acceptance require client agreement.</a:t>
            </a:r>
          </a:p>
        </p:txBody>
      </p:sp>
      <p:sp>
        <p:nvSpPr>
          <p:cNvPr id="8" name="">
            <a:extLst xmlns:a="http://schemas.openxmlformats.org/drawingml/2006/main">
              <a:ext uri="{FF2B5EF4-FFF2-40B4-BE49-F238E27FC236}">
                <a16:creationId xmlns:a16="http://schemas.microsoft.com/office/drawing/2014/main" id="{9D47ACEC-E95A-4728-A8F9-E9BD5959A32A}"/>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772AD04A-869F-4F4F-9C0A-E752DFD06AA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FA29F108-34FB-4C79-A00B-44DA7CF6AC2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48 / 58</a:t>
            </a:r>
          </a:p>
        </p:txBody>
      </p:sp>
    </p:spTree>
    <p:extLst>
      <p:ext uri="{BB962C8B-B14F-4D97-AF65-F5344CB8AC3E}">
        <p14:creationId xmlns:p14="http://schemas.microsoft.com/office/powerpoint/2010/main" val="1946848091"/>
      </p:ext>
    </p:extLst>
  </p:cSld>
</p:sld>
</file>

<file path=ppt/slides/slide4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9480d9549e1245b8"/>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96F3B86-B1EC-4342-94CC-0E9AC0AF3206}"/>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London binder reporting cycle</a:t>
            </a:r>
          </a:p>
        </p:txBody>
      </p:sp>
      <p:sp>
        <p:nvSpPr>
          <p:cNvPr id="3" name="">
            <a:extLst xmlns:a="http://schemas.openxmlformats.org/drawingml/2006/main">
              <a:ext uri="{FF2B5EF4-FFF2-40B4-BE49-F238E27FC236}">
                <a16:creationId xmlns:a16="http://schemas.microsoft.com/office/drawing/2014/main" id="{39E066C6-CE0C-459C-AB2C-A5983DD2F6C0}"/>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EFDBD19-DD80-4D42-90A3-4B35EEBD508D}"/>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An illustrative month-end cycle from source submission to recorded receiver response.</a:t>
            </a:r>
          </a:p>
        </p:txBody>
      </p:sp>
      <p:sp>
        <p:nvSpPr>
          <p:cNvPr id="5" name="">
            <a:extLst xmlns:a="http://schemas.openxmlformats.org/drawingml/2006/main">
              <a:ext uri="{FF2B5EF4-FFF2-40B4-BE49-F238E27FC236}">
                <a16:creationId xmlns:a16="http://schemas.microsoft.com/office/drawing/2014/main" id="{1FDDEFCF-229E-4A95-AD44-EBE1CA8EB498}"/>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675CE368-4A8C-4C44-8F9B-792571386457}"/>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61378045-3169-4B83-AFB6-2BC3A775C9C3}"/>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Collect</a:t>
            </a:r>
          </a:p>
        </p:txBody>
      </p:sp>
      <p:sp>
        <p:nvSpPr>
          <p:cNvPr id="8" name="">
            <a:extLst xmlns:a="http://schemas.openxmlformats.org/drawingml/2006/main">
              <a:ext uri="{FF2B5EF4-FFF2-40B4-BE49-F238E27FC236}">
                <a16:creationId xmlns:a16="http://schemas.microsoft.com/office/drawing/2014/main" id="{7212A0AF-9DA1-4DD5-8CEC-61B0EF72A79E}"/>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Coverholder / DCA submission</a:t>
            </a:r>
          </a:p>
        </p:txBody>
      </p:sp>
      <p:sp>
        <p:nvSpPr>
          <p:cNvPr id="9" name="">
            <a:extLst xmlns:a="http://schemas.openxmlformats.org/drawingml/2006/main">
              <a:ext uri="{FF2B5EF4-FFF2-40B4-BE49-F238E27FC236}">
                <a16:creationId xmlns:a16="http://schemas.microsoft.com/office/drawing/2014/main" id="{68FF3B29-BCF4-4A54-8557-A575362A274A}"/>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717034FC-1235-46D1-AC96-1275E617E21B}"/>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844B33F0-6F08-476B-8F1E-FA73512F088B}"/>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Control</a:t>
            </a:r>
          </a:p>
        </p:txBody>
      </p:sp>
      <p:sp>
        <p:nvSpPr>
          <p:cNvPr id="12" name="">
            <a:extLst xmlns:a="http://schemas.openxmlformats.org/drawingml/2006/main">
              <a:ext uri="{FF2B5EF4-FFF2-40B4-BE49-F238E27FC236}">
                <a16:creationId xmlns:a16="http://schemas.microsoft.com/office/drawing/2014/main" id="{85841D92-0118-4246-B38E-C8A4AA918297}"/>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Schema, authority and totals</a:t>
            </a:r>
          </a:p>
        </p:txBody>
      </p:sp>
      <p:sp>
        <p:nvSpPr>
          <p:cNvPr id="13" name="">
            <a:extLst xmlns:a="http://schemas.openxmlformats.org/drawingml/2006/main">
              <a:ext uri="{FF2B5EF4-FFF2-40B4-BE49-F238E27FC236}">
                <a16:creationId xmlns:a16="http://schemas.microsoft.com/office/drawing/2014/main" id="{B6A3936E-8757-48CD-95E2-148E8CB3F66C}"/>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33CB458E-D915-41FB-8DAD-BF49A23EA522}"/>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06806200-9B8F-4D8C-BA10-E7262C45C1F2}"/>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Resolve</a:t>
            </a:r>
          </a:p>
        </p:txBody>
      </p:sp>
      <p:sp>
        <p:nvSpPr>
          <p:cNvPr id="16" name="">
            <a:extLst xmlns:a="http://schemas.openxmlformats.org/drawingml/2006/main">
              <a:ext uri="{FF2B5EF4-FFF2-40B4-BE49-F238E27FC236}">
                <a16:creationId xmlns:a16="http://schemas.microsoft.com/office/drawing/2014/main" id="{DFE14938-ED1A-47B3-BE26-5C1BBA65876D}"/>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Named owners clear exceptions</a:t>
            </a:r>
          </a:p>
        </p:txBody>
      </p:sp>
      <p:sp>
        <p:nvSpPr>
          <p:cNvPr id="17" name="">
            <a:extLst xmlns:a="http://schemas.openxmlformats.org/drawingml/2006/main">
              <a:ext uri="{FF2B5EF4-FFF2-40B4-BE49-F238E27FC236}">
                <a16:creationId xmlns:a16="http://schemas.microsoft.com/office/drawing/2014/main" id="{DC2C1621-BE9A-4920-B38B-AD2BF88D34E6}"/>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D7435CC1-13FE-4A8D-B446-8BE4CED98D58}"/>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35248247-9447-4ABE-952A-310129A90452}"/>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Submit</a:t>
            </a:r>
          </a:p>
        </p:txBody>
      </p:sp>
      <p:sp>
        <p:nvSpPr>
          <p:cNvPr id="20" name="">
            <a:extLst xmlns:a="http://schemas.openxmlformats.org/drawingml/2006/main">
              <a:ext uri="{FF2B5EF4-FFF2-40B4-BE49-F238E27FC236}">
                <a16:creationId xmlns:a16="http://schemas.microsoft.com/office/drawing/2014/main" id="{4AF4D60B-22F2-493B-A3FD-E75BAD23874E}"/>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Approved file and response</a:t>
            </a:r>
          </a:p>
        </p:txBody>
      </p:sp>
      <p:sp>
        <p:nvSpPr>
          <p:cNvPr id="24" name="">
            <a:extLst xmlns:a="http://schemas.openxmlformats.org/drawingml/2006/main">
              <a:ext uri="{FF2B5EF4-FFF2-40B4-BE49-F238E27FC236}">
                <a16:creationId xmlns:a16="http://schemas.microsoft.com/office/drawing/2014/main" id="{C6E6066B-EADB-4681-B408-D59F89E12594}"/>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Genellipse designs cut-offs, reminders, nil returns, exception queues and evidence retention.</a:t>
            </a:r>
          </a:p>
        </p:txBody>
      </p:sp>
      <p:sp>
        <p:nvSpPr>
          <p:cNvPr id="25" name="">
            <a:extLst xmlns:a="http://schemas.openxmlformats.org/drawingml/2006/main">
              <a:ext uri="{FF2B5EF4-FFF2-40B4-BE49-F238E27FC236}">
                <a16:creationId xmlns:a16="http://schemas.microsoft.com/office/drawing/2014/main" id="{42880F2E-8D6E-45C4-9FDD-6D2CC4DE3F80}"/>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London market implementation. Scope and acceptance require client agreement.</a:t>
            </a:r>
          </a:p>
        </p:txBody>
      </p:sp>
      <p:sp>
        <p:nvSpPr>
          <p:cNvPr id="26" name="">
            <a:extLst xmlns:a="http://schemas.openxmlformats.org/drawingml/2006/main">
              <a:ext uri="{FF2B5EF4-FFF2-40B4-BE49-F238E27FC236}">
                <a16:creationId xmlns:a16="http://schemas.microsoft.com/office/drawing/2014/main" id="{A4BC26FA-4793-4D57-BDEB-9BB2007AB29B}"/>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52246212-6D95-45D7-8B45-21A03EB9B43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636450BC-978C-4054-B861-8229F3FB013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49 / 58</a:t>
            </a:r>
          </a:p>
        </p:txBody>
      </p:sp>
    </p:spTree>
    <p:extLst>
      <p:ext uri="{BB962C8B-B14F-4D97-AF65-F5344CB8AC3E}">
        <p14:creationId xmlns:p14="http://schemas.microsoft.com/office/powerpoint/2010/main" val="1749757134"/>
      </p:ext>
    </p:extLst>
  </p:cSld>
</p:sld>
</file>

<file path=ppt/slides/slide5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7fb20daeca043d6"/>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19C9426-298D-49E6-A873-A43A448E5359}"/>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Binder oversight: the decision behind each metric</a:t>
            </a:r>
          </a:p>
        </p:txBody>
      </p:sp>
      <p:sp>
        <p:nvSpPr>
          <p:cNvPr id="3" name="">
            <a:extLst xmlns:a="http://schemas.openxmlformats.org/drawingml/2006/main">
              <a:ext uri="{FF2B5EF4-FFF2-40B4-BE49-F238E27FC236}">
                <a16:creationId xmlns:a16="http://schemas.microsoft.com/office/drawing/2014/main" id="{EBB37899-8AA9-44E9-8FAE-4C6222E2A50C}"/>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8D70A65-C076-403D-9E58-FA4A6AC81035}"/>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Useful management information identifies what action is needed and who owns it.</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2857500"/>
                <a:gridCol w="3952875"/>
                <a:gridCol w="4048125"/>
              </a:tblGrid>
              <a:tr h="506413">
                <a:tc>
                  <a:txBody>
                    <a:bodyPr>
                      <a:noAutofit/>
                    </a:bodyPr>
                    <a:lstStyle/>
                    <a:p>
                      <a:pPr algn="l"/>
                      <a:r>
                        <a:rPr sz="1650" b="1">
                          <a:solidFill>
                            <a:srgbClr val="FFFFFF"/>
                          </a:solidFill>
                          <a:latin typeface="Liberation Sans"/>
                          <a:ea typeface="Liberation Sans"/>
                          <a:cs typeface="Liberation Sans"/>
                        </a:rPr>
                        <a:t>Signal</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Business question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Genellipse control design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Premium versus plan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Is writing within agreed appetite?</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Compare against approved binder plan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Late or missing return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What business is not yet visible?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Expected-return register and escalation</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Authority exception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Was the risk written within powers?</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Effective-dated rule and referral record</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Claims development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What changed since the last period?</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Paid, outstanding and movement analysis</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Unreconciled balance</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Which difference blocks sign-off?</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Owner, cause, ageing and disposition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BCC0CA6B-ADC4-4C85-8072-95AA0447EEF2}"/>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C35F8E04-C659-4DA1-8367-E4FFB62E8186}"/>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London market implementation. Scope and acceptance require client agreement.</a:t>
            </a:r>
          </a:p>
        </p:txBody>
      </p:sp>
      <p:sp>
        <p:nvSpPr>
          <p:cNvPr id="8" name="">
            <a:extLst xmlns:a="http://schemas.openxmlformats.org/drawingml/2006/main">
              <a:ext uri="{FF2B5EF4-FFF2-40B4-BE49-F238E27FC236}">
                <a16:creationId xmlns:a16="http://schemas.microsoft.com/office/drawing/2014/main" id="{5908AB17-BB13-4F23-A880-A305178573FF}"/>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26B4E99-8D22-466A-8A12-D346D7532FE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40FB403B-8559-47FA-AC29-10C7433BB76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50 / 58</a:t>
            </a:r>
          </a:p>
        </p:txBody>
      </p:sp>
    </p:spTree>
    <p:extLst>
      <p:ext uri="{BB962C8B-B14F-4D97-AF65-F5344CB8AC3E}">
        <p14:creationId xmlns:p14="http://schemas.microsoft.com/office/powerpoint/2010/main" val="1730672117"/>
      </p:ext>
    </p:extLst>
  </p:cSld>
</p:sld>
</file>

<file path=ppt/slides/slide5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c214072dfa0b4554"/>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D74481E-3576-42BC-9DA7-46C3BD37A204}"/>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Delegated claims: separate reporting from authority</a:t>
            </a:r>
          </a:p>
        </p:txBody>
      </p:sp>
      <p:sp>
        <p:nvSpPr>
          <p:cNvPr id="3" name="">
            <a:extLst xmlns:a="http://schemas.openxmlformats.org/drawingml/2006/main">
              <a:ext uri="{FF2B5EF4-FFF2-40B4-BE49-F238E27FC236}">
                <a16:creationId xmlns:a16="http://schemas.microsoft.com/office/drawing/2014/main" id="{AB37B3AD-B7F8-40A7-9232-E4D8C1219AF8}"/>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C62A742-7029-4A5E-AB3E-72A1E5F3EEA6}"/>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DCA submission informs oversight; it does not itself authorise a claim payment.</a:t>
            </a:r>
          </a:p>
        </p:txBody>
      </p:sp>
      <p:sp>
        <p:nvSpPr>
          <p:cNvPr id="5" name="">
            <a:extLst xmlns:a="http://schemas.openxmlformats.org/drawingml/2006/main">
              <a:ext uri="{FF2B5EF4-FFF2-40B4-BE49-F238E27FC236}">
                <a16:creationId xmlns:a16="http://schemas.microsoft.com/office/drawing/2014/main" id="{FCDD7B73-44D4-47DC-BBE6-78BCDCDF6FBA}"/>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C7B6B39B-F566-4D2B-AB9C-C04A19BE60D0}"/>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B1BF78B4-81F5-4C08-9B79-18003898D75D}"/>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DCA movement</a:t>
            </a:r>
          </a:p>
        </p:txBody>
      </p:sp>
      <p:sp>
        <p:nvSpPr>
          <p:cNvPr id="8" name="">
            <a:extLst xmlns:a="http://schemas.openxmlformats.org/drawingml/2006/main">
              <a:ext uri="{FF2B5EF4-FFF2-40B4-BE49-F238E27FC236}">
                <a16:creationId xmlns:a16="http://schemas.microsoft.com/office/drawing/2014/main" id="{A7B0EFC7-4B28-47F2-8756-F8A89180217C}"/>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Claim, paid, case and expenses</a:t>
            </a:r>
          </a:p>
        </p:txBody>
      </p:sp>
      <p:sp>
        <p:nvSpPr>
          <p:cNvPr id="9" name="">
            <a:extLst xmlns:a="http://schemas.openxmlformats.org/drawingml/2006/main">
              <a:ext uri="{FF2B5EF4-FFF2-40B4-BE49-F238E27FC236}">
                <a16:creationId xmlns:a16="http://schemas.microsoft.com/office/drawing/2014/main" id="{18234C4F-EE71-4D35-9249-2C69EE9D3CBE}"/>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7AE94C0D-FA9D-4E32-AB94-D95FC4A3FC21}"/>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659DFE5C-0CBD-4DB2-94AB-FC795F8E3362}"/>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Data controls</a:t>
            </a:r>
          </a:p>
        </p:txBody>
      </p:sp>
      <p:sp>
        <p:nvSpPr>
          <p:cNvPr id="12" name="">
            <a:extLst xmlns:a="http://schemas.openxmlformats.org/drawingml/2006/main">
              <a:ext uri="{FF2B5EF4-FFF2-40B4-BE49-F238E27FC236}">
                <a16:creationId xmlns:a16="http://schemas.microsoft.com/office/drawing/2014/main" id="{49F2A00F-F08F-4A3C-B264-DC0810108967}"/>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Reconcile prior and current totals</a:t>
            </a:r>
          </a:p>
        </p:txBody>
      </p:sp>
      <p:sp>
        <p:nvSpPr>
          <p:cNvPr id="13" name="">
            <a:extLst xmlns:a="http://schemas.openxmlformats.org/drawingml/2006/main">
              <a:ext uri="{FF2B5EF4-FFF2-40B4-BE49-F238E27FC236}">
                <a16:creationId xmlns:a16="http://schemas.microsoft.com/office/drawing/2014/main" id="{B1819DC1-0020-4BBF-A152-D4436DBDE270}"/>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C21CC40B-E2FF-40C3-8B3E-8BE7E4A674C7}"/>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7D36E0F-3CA0-4AFE-ABE2-269B905E0A39}"/>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Authority review</a:t>
            </a:r>
          </a:p>
        </p:txBody>
      </p:sp>
      <p:sp>
        <p:nvSpPr>
          <p:cNvPr id="16" name="">
            <a:extLst xmlns:a="http://schemas.openxmlformats.org/drawingml/2006/main">
              <a:ext uri="{FF2B5EF4-FFF2-40B4-BE49-F238E27FC236}">
                <a16:creationId xmlns:a16="http://schemas.microsoft.com/office/drawing/2014/main" id="{678AC1BB-A466-4D5B-A2CB-84B3A5E41ABE}"/>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Check limits and referral rules</a:t>
            </a:r>
          </a:p>
        </p:txBody>
      </p:sp>
      <p:sp>
        <p:nvSpPr>
          <p:cNvPr id="17" name="">
            <a:extLst xmlns:a="http://schemas.openxmlformats.org/drawingml/2006/main">
              <a:ext uri="{FF2B5EF4-FFF2-40B4-BE49-F238E27FC236}">
                <a16:creationId xmlns:a16="http://schemas.microsoft.com/office/drawing/2014/main" id="{DD0567DB-B485-4F73-91B0-AEEB3981F083}"/>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454160EE-AF00-48BA-B8CD-212ABD71E8AE}"/>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5F3847F1-E399-478B-A3E0-C39DB6EAFB16}"/>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Business sign-off</a:t>
            </a:r>
          </a:p>
        </p:txBody>
      </p:sp>
      <p:sp>
        <p:nvSpPr>
          <p:cNvPr id="20" name="">
            <a:extLst xmlns:a="http://schemas.openxmlformats.org/drawingml/2006/main">
              <a:ext uri="{FF2B5EF4-FFF2-40B4-BE49-F238E27FC236}">
                <a16:creationId xmlns:a16="http://schemas.microsoft.com/office/drawing/2014/main" id="{6A075DC0-84FB-49B4-949D-A23E5B45E8D3}"/>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Retain the authorised decision</a:t>
            </a:r>
          </a:p>
        </p:txBody>
      </p:sp>
      <p:sp>
        <p:nvSpPr>
          <p:cNvPr id="24" name="">
            <a:extLst xmlns:a="http://schemas.openxmlformats.org/drawingml/2006/main">
              <a:ext uri="{FF2B5EF4-FFF2-40B4-BE49-F238E27FC236}">
                <a16:creationId xmlns:a16="http://schemas.microsoft.com/office/drawing/2014/main" id="{51AE9C0C-32C3-44FD-A7B0-D44A835402BA}"/>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Genellipse can configure exception routing and evidence capture around the agreed claims mandate.</a:t>
            </a:r>
          </a:p>
        </p:txBody>
      </p:sp>
      <p:sp>
        <p:nvSpPr>
          <p:cNvPr id="25" name="">
            <a:extLst xmlns:a="http://schemas.openxmlformats.org/drawingml/2006/main">
              <a:ext uri="{FF2B5EF4-FFF2-40B4-BE49-F238E27FC236}">
                <a16:creationId xmlns:a16="http://schemas.microsoft.com/office/drawing/2014/main" id="{AFD1A599-8D64-479C-ACA8-80D9661BF937}"/>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London market implementation. Scope and acceptance require client agreement.</a:t>
            </a:r>
          </a:p>
        </p:txBody>
      </p:sp>
      <p:sp>
        <p:nvSpPr>
          <p:cNvPr id="26" name="">
            <a:extLst xmlns:a="http://schemas.openxmlformats.org/drawingml/2006/main">
              <a:ext uri="{FF2B5EF4-FFF2-40B4-BE49-F238E27FC236}">
                <a16:creationId xmlns:a16="http://schemas.microsoft.com/office/drawing/2014/main" id="{7F0EB32E-5AAF-4BBD-AF9A-7DA3E0BED515}"/>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7B220B7B-B0A0-4BC1-B31B-16307353DAF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A103B571-60DC-4EC9-8F35-96A9947671D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51 / 58</a:t>
            </a:r>
          </a:p>
        </p:txBody>
      </p:sp>
    </p:spTree>
    <p:extLst>
      <p:ext uri="{BB962C8B-B14F-4D97-AF65-F5344CB8AC3E}">
        <p14:creationId xmlns:p14="http://schemas.microsoft.com/office/powerpoint/2010/main" val="20509212"/>
      </p:ext>
    </p:extLst>
  </p:cSld>
</p:sld>
</file>

<file path=ppt/slides/slide5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5e93196d58e448a"/>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2769B46-E1D3-4D58-9699-7BECA1873039}"/>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Premium reporting is not cash settlement</a:t>
            </a:r>
          </a:p>
        </p:txBody>
      </p:sp>
      <p:sp>
        <p:nvSpPr>
          <p:cNvPr id="3" name="">
            <a:extLst xmlns:a="http://schemas.openxmlformats.org/drawingml/2006/main">
              <a:ext uri="{FF2B5EF4-FFF2-40B4-BE49-F238E27FC236}">
                <a16:creationId xmlns:a16="http://schemas.microsoft.com/office/drawing/2014/main" id="{9C2311AB-8EB3-4561-A3EB-F3B5E789CDD9}"/>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51D1CA0-3F13-41DE-B244-BC26025616F8}"/>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Extend the £800k net-premium example: an accepted report can still contain unpaid balances.</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4048125"/>
                <a:gridCol w="2286000"/>
                <a:gridCol w="4524375"/>
              </a:tblGrid>
              <a:tr h="759619">
                <a:tc>
                  <a:txBody>
                    <a:bodyPr>
                      <a:noAutofit/>
                    </a:bodyPr>
                    <a:lstStyle/>
                    <a:p>
                      <a:pPr algn="l"/>
                      <a:r>
                        <a:rPr sz="1650" b="1">
                          <a:solidFill>
                            <a:srgbClr val="FFFFFF"/>
                          </a:solidFill>
                          <a:latin typeface="Liberation Sans"/>
                          <a:ea typeface="Liberation Sans"/>
                          <a:cs typeface="Liberation Sans"/>
                        </a:rPr>
                        <a:t>Control position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GBP ’000</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Operating implication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759619">
                <a:tc>
                  <a:txBody>
                    <a:bodyPr>
                      <a:noAutofit/>
                    </a:bodyPr>
                    <a:lstStyle/>
                    <a:p>
                      <a:pPr algn="l"/>
                      <a:r>
                        <a:rPr sz="1650" b="1">
                          <a:solidFill>
                            <a:srgbClr val="102C43"/>
                          </a:solidFill>
                          <a:latin typeface="Liberation Sans"/>
                          <a:ea typeface="Liberation Sans"/>
                          <a:cs typeface="Liberation Sans"/>
                        </a:rPr>
                        <a:t>Approved net premium</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800</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Agreed amount due to capacity</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759619">
                <a:tc>
                  <a:txBody>
                    <a:bodyPr>
                      <a:noAutofit/>
                    </a:bodyPr>
                    <a:lstStyle/>
                    <a:p>
                      <a:pPr algn="l"/>
                      <a:r>
                        <a:rPr sz="1650" b="1">
                          <a:solidFill>
                            <a:srgbClr val="102C43"/>
                          </a:solidFill>
                          <a:latin typeface="Liberation Sans"/>
                          <a:ea typeface="Liberation Sans"/>
                          <a:cs typeface="Liberation Sans"/>
                        </a:rPr>
                        <a:t>Cash matched to that amount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02C43"/>
                          </a:solidFill>
                          <a:latin typeface="Liberation Sans"/>
                          <a:ea typeface="Liberation Sans"/>
                          <a:cs typeface="Liberation Sans"/>
                        </a:rPr>
                        <a:t>560</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Verified receipt and allocation</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759619">
                <a:tc>
                  <a:txBody>
                    <a:bodyPr>
                      <a:noAutofit/>
                    </a:bodyPr>
                    <a:lstStyle/>
                    <a:p>
                      <a:pPr algn="l"/>
                      <a:r>
                        <a:rPr sz="1650" b="1">
                          <a:solidFill>
                            <a:srgbClr val="127D85"/>
                          </a:solidFill>
                          <a:latin typeface="Liberation Sans"/>
                          <a:ea typeface="Liberation Sans"/>
                          <a:cs typeface="Liberation Sans"/>
                        </a:rPr>
                        <a:t>Outstanding balance</a:t>
                      </a:r>
                    </a:p>
                  </a:txBody>
                  <a:tcPr marL="152400" marR="152400" marT="76200" marB="76200" anchor="ctr">
                    <a:solidFill>
                      <a:srgbClr val="DCEAE4"/>
                    </a:solidFill>
                    <a:lnL w="6350">
                      <a:noFill/>
                    </a:lnL>
                    <a:lnR w="6350">
                      <a:noFill/>
                    </a:lnR>
                    <a:lnT w="6350">
                      <a:solidFill>
                        <a:srgbClr val="D6E0DB"/>
                      </a:solidFill>
                    </a:lnT>
                    <a:lnB w="6350">
                      <a:solidFill>
                        <a:srgbClr val="D6E0DB"/>
                      </a:solidFill>
                    </a:lnB>
                  </a:tcPr>
                </a:tc>
                <a:tc>
                  <a:txBody>
                    <a:bodyPr>
                      <a:noAutofit/>
                    </a:bodyPr>
                    <a:lstStyle/>
                    <a:p>
                      <a:pPr algn="r"/>
                      <a:r>
                        <a:rPr sz="1650" b="1">
                          <a:solidFill>
                            <a:srgbClr val="127D85"/>
                          </a:solidFill>
                          <a:latin typeface="Liberation Sans"/>
                          <a:ea typeface="Liberation Sans"/>
                          <a:cs typeface="Liberation Sans"/>
                        </a:rPr>
                        <a:t>240</a:t>
                      </a:r>
                    </a:p>
                  </a:txBody>
                  <a:tcPr marL="152400" marR="152400" marT="76200" marB="76200" anchor="ctr">
                    <a:solidFill>
                      <a:srgbClr val="DCEAE4"/>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127D85"/>
                          </a:solidFill>
                          <a:latin typeface="Liberation Sans"/>
                          <a:ea typeface="Liberation Sans"/>
                          <a:cs typeface="Liberation Sans"/>
                        </a:rPr>
                        <a:t>Age, investigate and collect: 800 − 560</a:t>
                      </a:r>
                    </a:p>
                  </a:txBody>
                  <a:tcPr marL="152400" marR="152400" marT="76200" marB="76200" anchor="ctr">
                    <a:solidFill>
                      <a:srgbClr val="DCEAE4"/>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B7819B47-B7FB-4989-BF80-EDE46C348AB0}"/>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C1A55ACF-4227-46CF-94A8-87D355107141}"/>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Synthetic example. Genellipse maps payment evidence, balance ownership, due dates and escalation.</a:t>
            </a:r>
          </a:p>
        </p:txBody>
      </p:sp>
      <p:sp>
        <p:nvSpPr>
          <p:cNvPr id="8" name="">
            <a:extLst xmlns:a="http://schemas.openxmlformats.org/drawingml/2006/main">
              <a:ext uri="{FF2B5EF4-FFF2-40B4-BE49-F238E27FC236}">
                <a16:creationId xmlns:a16="http://schemas.microsoft.com/office/drawing/2014/main" id="{EBC0B5BF-3FBF-483F-B4CD-3FF96D96461D}"/>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2B282B4-9AF6-4107-BEBC-0F29C3797BF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067B435E-D25E-44A6-9B2A-B58BC948F42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52 / 58</a:t>
            </a:r>
          </a:p>
        </p:txBody>
      </p:sp>
    </p:spTree>
    <p:extLst>
      <p:ext uri="{BB962C8B-B14F-4D97-AF65-F5344CB8AC3E}">
        <p14:creationId xmlns:p14="http://schemas.microsoft.com/office/powerpoint/2010/main" val="1775551262"/>
      </p:ext>
    </p:extLst>
  </p:cSld>
</p:sld>
</file>

<file path=ppt/slides/slide5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21205062d9b4aa9"/>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56FF190-E93A-4683-AF30-2BF76DCA7785}"/>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Tax and territory: keep the supporting evidence</a:t>
            </a:r>
          </a:p>
        </p:txBody>
      </p:sp>
      <p:sp>
        <p:nvSpPr>
          <p:cNvPr id="3" name="">
            <a:extLst xmlns:a="http://schemas.openxmlformats.org/drawingml/2006/main">
              <a:ext uri="{FF2B5EF4-FFF2-40B4-BE49-F238E27FC236}">
                <a16:creationId xmlns:a16="http://schemas.microsoft.com/office/drawing/2014/main" id="{CF6F7E30-DBA6-42E9-83B0-E8A0D4E6D1B2}"/>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3F21F05-FD6C-43AE-B352-B26AFD5DAB49}"/>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London placement can cover risks in multiple territories; preserve the applicable basis.</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2524125"/>
                <a:gridCol w="4143375"/>
                <a:gridCol w="4191000"/>
              </a:tblGrid>
              <a:tr h="506413">
                <a:tc>
                  <a:txBody>
                    <a:bodyPr>
                      <a:noAutofit/>
                    </a:bodyPr>
                    <a:lstStyle/>
                    <a:p>
                      <a:pPr algn="l"/>
                      <a:r>
                        <a:rPr sz="1650" b="1">
                          <a:solidFill>
                            <a:srgbClr val="FFFFFF"/>
                          </a:solidFill>
                          <a:latin typeface="Liberation Sans"/>
                          <a:ea typeface="Liberation Sans"/>
                          <a:cs typeface="Liberation Sans"/>
                        </a:rPr>
                        <a:t>Data area</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Required design question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Genellipse implementation</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Risk location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Which risk location drives treatment?</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Retain location and allocation evidence</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Tax calculation</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Which approved rule and date apply?</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Use the client-approved tax reference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Multi-territory risk</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How is premium apportioned?</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Preserve the documented allocation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Currency</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Which reporting and settlement bases?</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Retain original amount and FX lineage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Review evidence</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Who approved the interpretation?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Version the rule and retain sign-off</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D6933A7F-6A50-4A04-8223-8318BA43BCD4}"/>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67ED427-E630-41EE-8EAD-C9255DC1C8FC}"/>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London market implementation. Scope and acceptance require client agreement.</a:t>
            </a:r>
          </a:p>
        </p:txBody>
      </p:sp>
      <p:sp>
        <p:nvSpPr>
          <p:cNvPr id="8" name="">
            <a:extLst xmlns:a="http://schemas.openxmlformats.org/drawingml/2006/main">
              <a:ext uri="{FF2B5EF4-FFF2-40B4-BE49-F238E27FC236}">
                <a16:creationId xmlns:a16="http://schemas.microsoft.com/office/drawing/2014/main" id="{8F01F1A5-1D7F-47E1-A5D2-5B5244212514}"/>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E4056DE-50F2-4105-846C-B02DAC15395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46824697-F30D-4C02-9073-4F940B84AD3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53 / 58</a:t>
            </a:r>
          </a:p>
        </p:txBody>
      </p:sp>
    </p:spTree>
    <p:extLst>
      <p:ext uri="{BB962C8B-B14F-4D97-AF65-F5344CB8AC3E}">
        <p14:creationId xmlns:p14="http://schemas.microsoft.com/office/powerpoint/2010/main" val="1069637037"/>
      </p:ext>
    </p:extLst>
  </p:cSld>
</p:sld>
</file>

<file path=ppt/slides/slide5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262438"/>
            <a:ext cx="400050" cy="0"/>
          </a:xfrm>
          <a:prstGeom xmlns:a="http://schemas.openxmlformats.org/drawingml/2006/main" prst="straightConnector1">
            <a:avLst/>
          </a:prstGeom>
          <a:ln xmlns:a="http://schemas.openxmlformats.org/drawingml/2006/main" w="19050">
            <a:solidFill>
              <a:srgbClr val="127D85"/>
            </a:solidFill>
            <a:prstDash val="solid"/>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726a394e36e840f9"/>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06D22E0-9CBF-4A87-A395-3B9102542EE3}"/>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DDM and receiver integration: prove the hand-off</a:t>
            </a:r>
          </a:p>
        </p:txBody>
      </p:sp>
      <p:sp>
        <p:nvSpPr>
          <p:cNvPr id="3" name="">
            <a:extLst xmlns:a="http://schemas.openxmlformats.org/drawingml/2006/main">
              <a:ext uri="{FF2B5EF4-FFF2-40B4-BE49-F238E27FC236}">
                <a16:creationId xmlns:a16="http://schemas.microsoft.com/office/drawing/2014/main" id="{82D56972-45E4-4BAC-B31C-5153744CFF8F}"/>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90F49DB-1B78-40E5-9560-FD4CEE0C07CA}"/>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Use the receiving organisation’s approved route and distinguish each stage of acceptance.</a:t>
            </a:r>
          </a:p>
        </p:txBody>
      </p:sp>
      <p:sp>
        <p:nvSpPr>
          <p:cNvPr id="5" name="">
            <a:extLst xmlns:a="http://schemas.openxmlformats.org/drawingml/2006/main">
              <a:ext uri="{FF2B5EF4-FFF2-40B4-BE49-F238E27FC236}">
                <a16:creationId xmlns:a16="http://schemas.microsoft.com/office/drawing/2014/main" id="{48AED990-629C-4D64-B3F6-730FD097C144}"/>
              </a:ext>
            </a:extLst>
          </p:cNvPr>
          <p:cNvSpPr>
            <a:spLocks xmlns:a="http://schemas.openxmlformats.org/drawingml/2006/main" noGrp="1"/>
          </p:cNvSpPr>
          <p:nvPr/>
        </p:nvSpPr>
        <p:spPr>
          <a:xfrm xmlns:a="http://schemas.openxmlformats.org/drawingml/2006/main">
            <a:off x="69532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6" name="">
            <a:extLst xmlns:a="http://schemas.openxmlformats.org/drawingml/2006/main">
              <a:ext uri="{FF2B5EF4-FFF2-40B4-BE49-F238E27FC236}">
                <a16:creationId xmlns:a16="http://schemas.microsoft.com/office/drawing/2014/main" id="{C88EE2DC-0850-431D-B8E6-F1DA60A5FE0C}"/>
              </a:ext>
            </a:extLst>
          </p:cNvPr>
          <p:cNvSpPr>
            <a:spLocks xmlns:a="http://schemas.openxmlformats.org/drawingml/2006/main" noGrp="1"/>
          </p:cNvSpPr>
          <p:nvPr/>
        </p:nvSpPr>
        <p:spPr>
          <a:xfrm xmlns:a="http://schemas.openxmlformats.org/drawingml/2006/main">
            <a:off x="86677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C45CA1D7-255D-4395-9E48-1AE7CE22B678}"/>
              </a:ext>
            </a:extLst>
          </p:cNvPr>
          <p:cNvSpPr>
            <a:spLocks xmlns:a="http://schemas.openxmlformats.org/drawingml/2006/main" noGrp="1"/>
          </p:cNvSpPr>
          <p:nvPr/>
        </p:nvSpPr>
        <p:spPr>
          <a:xfrm xmlns:a="http://schemas.openxmlformats.org/drawingml/2006/main">
            <a:off x="86677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Prepare</a:t>
            </a:r>
          </a:p>
        </p:txBody>
      </p:sp>
      <p:sp>
        <p:nvSpPr>
          <p:cNvPr id="8" name="">
            <a:extLst xmlns:a="http://schemas.openxmlformats.org/drawingml/2006/main">
              <a:ext uri="{FF2B5EF4-FFF2-40B4-BE49-F238E27FC236}">
                <a16:creationId xmlns:a16="http://schemas.microsoft.com/office/drawing/2014/main" id="{BC98DF29-AC08-456D-8366-60554F5E3933}"/>
              </a:ext>
            </a:extLst>
          </p:cNvPr>
          <p:cNvSpPr>
            <a:spLocks xmlns:a="http://schemas.openxmlformats.org/drawingml/2006/main" noGrp="1"/>
          </p:cNvSpPr>
          <p:nvPr/>
        </p:nvSpPr>
        <p:spPr>
          <a:xfrm xmlns:a="http://schemas.openxmlformats.org/drawingml/2006/main">
            <a:off x="86677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Agreed schema and version</a:t>
            </a:r>
          </a:p>
        </p:txBody>
      </p:sp>
      <p:sp>
        <p:nvSpPr>
          <p:cNvPr id="9" name="">
            <a:extLst xmlns:a="http://schemas.openxmlformats.org/drawingml/2006/main">
              <a:ext uri="{FF2B5EF4-FFF2-40B4-BE49-F238E27FC236}">
                <a16:creationId xmlns:a16="http://schemas.microsoft.com/office/drawing/2014/main" id="{8A2C50E3-782B-4E52-8221-FD8417E10D46}"/>
              </a:ext>
            </a:extLst>
          </p:cNvPr>
          <p:cNvSpPr>
            <a:spLocks xmlns:a="http://schemas.openxmlformats.org/drawingml/2006/main" noGrp="1"/>
          </p:cNvSpPr>
          <p:nvPr/>
        </p:nvSpPr>
        <p:spPr>
          <a:xfrm xmlns:a="http://schemas.openxmlformats.org/drawingml/2006/main">
            <a:off x="344805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0" name="">
            <a:extLst xmlns:a="http://schemas.openxmlformats.org/drawingml/2006/main">
              <a:ext uri="{FF2B5EF4-FFF2-40B4-BE49-F238E27FC236}">
                <a16:creationId xmlns:a16="http://schemas.microsoft.com/office/drawing/2014/main" id="{D962A24F-3354-447E-B554-E8C14523FDD0}"/>
              </a:ext>
            </a:extLst>
          </p:cNvPr>
          <p:cNvSpPr>
            <a:spLocks xmlns:a="http://schemas.openxmlformats.org/drawingml/2006/main" noGrp="1"/>
          </p:cNvSpPr>
          <p:nvPr/>
        </p:nvSpPr>
        <p:spPr>
          <a:xfrm xmlns:a="http://schemas.openxmlformats.org/drawingml/2006/main">
            <a:off x="361950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00712E94-5770-4240-8EBB-38CB526CD1E1}"/>
              </a:ext>
            </a:extLst>
          </p:cNvPr>
          <p:cNvSpPr>
            <a:spLocks xmlns:a="http://schemas.openxmlformats.org/drawingml/2006/main" noGrp="1"/>
          </p:cNvSpPr>
          <p:nvPr/>
        </p:nvSpPr>
        <p:spPr>
          <a:xfrm xmlns:a="http://schemas.openxmlformats.org/drawingml/2006/main">
            <a:off x="361950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Transmit</a:t>
            </a:r>
          </a:p>
        </p:txBody>
      </p:sp>
      <p:sp>
        <p:nvSpPr>
          <p:cNvPr id="12" name="">
            <a:extLst xmlns:a="http://schemas.openxmlformats.org/drawingml/2006/main">
              <a:ext uri="{FF2B5EF4-FFF2-40B4-BE49-F238E27FC236}">
                <a16:creationId xmlns:a16="http://schemas.microsoft.com/office/drawing/2014/main" id="{6849A40D-8647-455F-9FEC-FBFE8D7FF1FA}"/>
              </a:ext>
            </a:extLst>
          </p:cNvPr>
          <p:cNvSpPr>
            <a:spLocks xmlns:a="http://schemas.openxmlformats.org/drawingml/2006/main" noGrp="1"/>
          </p:cNvSpPr>
          <p:nvPr/>
        </p:nvSpPr>
        <p:spPr>
          <a:xfrm xmlns:a="http://schemas.openxmlformats.org/drawingml/2006/main">
            <a:off x="361950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Authorised delivery route</a:t>
            </a:r>
          </a:p>
        </p:txBody>
      </p:sp>
      <p:sp>
        <p:nvSpPr>
          <p:cNvPr id="13" name="">
            <a:extLst xmlns:a="http://schemas.openxmlformats.org/drawingml/2006/main">
              <a:ext uri="{FF2B5EF4-FFF2-40B4-BE49-F238E27FC236}">
                <a16:creationId xmlns:a16="http://schemas.microsoft.com/office/drawing/2014/main" id="{3985AA77-431F-4F26-A1CA-7DF467B61EBD}"/>
              </a:ext>
            </a:extLst>
          </p:cNvPr>
          <p:cNvSpPr>
            <a:spLocks xmlns:a="http://schemas.openxmlformats.org/drawingml/2006/main" noGrp="1"/>
          </p:cNvSpPr>
          <p:nvPr/>
        </p:nvSpPr>
        <p:spPr>
          <a:xfrm xmlns:a="http://schemas.openxmlformats.org/drawingml/2006/main">
            <a:off x="6200775"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4" name="">
            <a:extLst xmlns:a="http://schemas.openxmlformats.org/drawingml/2006/main">
              <a:ext uri="{FF2B5EF4-FFF2-40B4-BE49-F238E27FC236}">
                <a16:creationId xmlns:a16="http://schemas.microsoft.com/office/drawing/2014/main" id="{9B4D631F-3F48-43AF-8162-FFCDC956EAAE}"/>
              </a:ext>
            </a:extLst>
          </p:cNvPr>
          <p:cNvSpPr>
            <a:spLocks xmlns:a="http://schemas.openxmlformats.org/drawingml/2006/main" noGrp="1"/>
          </p:cNvSpPr>
          <p:nvPr/>
        </p:nvSpPr>
        <p:spPr>
          <a:xfrm xmlns:a="http://schemas.openxmlformats.org/drawingml/2006/main">
            <a:off x="6372225"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871EFE65-7F85-4B13-9104-64E811C34241}"/>
              </a:ext>
            </a:extLst>
          </p:cNvPr>
          <p:cNvSpPr>
            <a:spLocks xmlns:a="http://schemas.openxmlformats.org/drawingml/2006/main" noGrp="1"/>
          </p:cNvSpPr>
          <p:nvPr/>
        </p:nvSpPr>
        <p:spPr>
          <a:xfrm xmlns:a="http://schemas.openxmlformats.org/drawingml/2006/main">
            <a:off x="6372225"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Receive</a:t>
            </a:r>
          </a:p>
        </p:txBody>
      </p:sp>
      <p:sp>
        <p:nvSpPr>
          <p:cNvPr id="16" name="">
            <a:extLst xmlns:a="http://schemas.openxmlformats.org/drawingml/2006/main">
              <a:ext uri="{FF2B5EF4-FFF2-40B4-BE49-F238E27FC236}">
                <a16:creationId xmlns:a16="http://schemas.microsoft.com/office/drawing/2014/main" id="{BD17811A-976D-4404-A72F-A4AC38C58C63}"/>
              </a:ext>
            </a:extLst>
          </p:cNvPr>
          <p:cNvSpPr>
            <a:spLocks xmlns:a="http://schemas.openxmlformats.org/drawingml/2006/main" noGrp="1"/>
          </p:cNvSpPr>
          <p:nvPr/>
        </p:nvSpPr>
        <p:spPr>
          <a:xfrm xmlns:a="http://schemas.openxmlformats.org/drawingml/2006/main">
            <a:off x="6372225"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Capture receipt and reference</a:t>
            </a:r>
          </a:p>
        </p:txBody>
      </p:sp>
      <p:sp>
        <p:nvSpPr>
          <p:cNvPr id="17" name="">
            <a:extLst xmlns:a="http://schemas.openxmlformats.org/drawingml/2006/main">
              <a:ext uri="{FF2B5EF4-FFF2-40B4-BE49-F238E27FC236}">
                <a16:creationId xmlns:a16="http://schemas.microsoft.com/office/drawing/2014/main" id="{7F8157C0-C3F3-42C0-8CBD-6D943282F3B3}"/>
              </a:ext>
            </a:extLst>
          </p:cNvPr>
          <p:cNvSpPr>
            <a:spLocks xmlns:a="http://schemas.openxmlformats.org/drawingml/2006/main" noGrp="1"/>
          </p:cNvSpPr>
          <p:nvPr/>
        </p:nvSpPr>
        <p:spPr>
          <a:xfrm xmlns:a="http://schemas.openxmlformats.org/drawingml/2006/main">
            <a:off x="8953500" y="3143250"/>
            <a:ext cx="2352675" cy="2238375"/>
          </a:xfrm>
          <a:prstGeom xmlns:a="http://schemas.openxmlformats.org/drawingml/2006/main" prst="rect">
            <a:avLst/>
          </a:prstGeom>
          <a:solidFill xmlns:a="http://schemas.openxmlformats.org/drawingml/2006/main">
            <a:srgbClr val="E7EDEA"/>
          </a:solidFill>
          <a:ln xmlns:a="http://schemas.openxmlformats.org/drawingml/2006/main" w="9525">
            <a:solidFill>
              <a:srgbClr val="BCD0CD"/>
            </a:solidFill>
          </a:ln>
        </p:spPr>
      </p:sp>
      <p:sp>
        <p:nvSpPr>
          <p:cNvPr id="18" name="">
            <a:extLst xmlns:a="http://schemas.openxmlformats.org/drawingml/2006/main">
              <a:ext uri="{FF2B5EF4-FFF2-40B4-BE49-F238E27FC236}">
                <a16:creationId xmlns:a16="http://schemas.microsoft.com/office/drawing/2014/main" id="{16CBAAA9-54B5-4648-9BC7-41EB47A0590B}"/>
              </a:ext>
            </a:extLst>
          </p:cNvPr>
          <p:cNvSpPr>
            <a:spLocks xmlns:a="http://schemas.openxmlformats.org/drawingml/2006/main" noGrp="1"/>
          </p:cNvSpPr>
          <p:nvPr/>
        </p:nvSpPr>
        <p:spPr>
          <a:xfrm xmlns:a="http://schemas.openxmlformats.org/drawingml/2006/main">
            <a:off x="9124950" y="331470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D9516C90-A6BB-4566-AA27-CDC5FB63A659}"/>
              </a:ext>
            </a:extLst>
          </p:cNvPr>
          <p:cNvSpPr>
            <a:spLocks xmlns:a="http://schemas.openxmlformats.org/drawingml/2006/main" noGrp="1"/>
          </p:cNvSpPr>
          <p:nvPr/>
        </p:nvSpPr>
        <p:spPr>
          <a:xfrm xmlns:a="http://schemas.openxmlformats.org/drawingml/2006/main">
            <a:off x="9124950" y="3724275"/>
            <a:ext cx="2000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02C43"/>
                </a:solidFill>
                <a:latin typeface="Liberation Sans"/>
                <a:ea typeface="Liberation Sans"/>
                <a:cs typeface="Liberation Sans"/>
              </a:defRPr>
            </a:pPr>
            <a:r>
              <a:rPr sz="2025" b="1">
                <a:solidFill>
                  <a:srgbClr val="102C43"/>
                </a:solidFill>
                <a:latin typeface="Liberation Sans"/>
                <a:ea typeface="Liberation Sans"/>
                <a:cs typeface="Liberation Sans"/>
              </a:rPr>
              <a:t>Resolve</a:t>
            </a:r>
          </a:p>
        </p:txBody>
      </p:sp>
      <p:sp>
        <p:nvSpPr>
          <p:cNvPr id="20" name="">
            <a:extLst xmlns:a="http://schemas.openxmlformats.org/drawingml/2006/main">
              <a:ext uri="{FF2B5EF4-FFF2-40B4-BE49-F238E27FC236}">
                <a16:creationId xmlns:a16="http://schemas.microsoft.com/office/drawing/2014/main" id="{A221D18B-1DFA-4E2C-B419-7F892B838166}"/>
              </a:ext>
            </a:extLst>
          </p:cNvPr>
          <p:cNvSpPr>
            <a:spLocks xmlns:a="http://schemas.openxmlformats.org/drawingml/2006/main" noGrp="1"/>
          </p:cNvSpPr>
          <p:nvPr/>
        </p:nvSpPr>
        <p:spPr>
          <a:xfrm xmlns:a="http://schemas.openxmlformats.org/drawingml/2006/main">
            <a:off x="9124950" y="4371975"/>
            <a:ext cx="200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Process rejects and acceptance</a:t>
            </a:r>
          </a:p>
        </p:txBody>
      </p:sp>
      <p:sp>
        <p:nvSpPr>
          <p:cNvPr id="24" name="">
            <a:extLst xmlns:a="http://schemas.openxmlformats.org/drawingml/2006/main">
              <a:ext uri="{FF2B5EF4-FFF2-40B4-BE49-F238E27FC236}">
                <a16:creationId xmlns:a16="http://schemas.microsoft.com/office/drawing/2014/main" id="{6FE27241-866B-4DB9-B491-BAFACEA02CA6}"/>
              </a:ext>
            </a:extLst>
          </p:cNvPr>
          <p:cNvSpPr>
            <a:spLocks xmlns:a="http://schemas.openxmlformats.org/drawingml/2006/main" noGrp="1"/>
          </p:cNvSpPr>
          <p:nvPr/>
        </p:nvSpPr>
        <p:spPr>
          <a:xfrm xmlns:a="http://schemas.openxmlformats.org/drawingml/2006/main">
            <a:off x="695325" y="5562600"/>
            <a:ext cx="10668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Genellipse scopes the adapter, receiver testing, retries, response mapping and operational ownership.</a:t>
            </a:r>
          </a:p>
        </p:txBody>
      </p:sp>
      <p:sp>
        <p:nvSpPr>
          <p:cNvPr id="25" name="">
            <a:extLst xmlns:a="http://schemas.openxmlformats.org/drawingml/2006/main">
              <a:ext uri="{FF2B5EF4-FFF2-40B4-BE49-F238E27FC236}">
                <a16:creationId xmlns:a16="http://schemas.microsoft.com/office/drawing/2014/main" id="{314E9A8B-B4BB-4F73-B76F-558ABB1BA0D3}"/>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London market implementation. Scope and acceptance require client agreement.</a:t>
            </a:r>
          </a:p>
        </p:txBody>
      </p:sp>
      <p:sp>
        <p:nvSpPr>
          <p:cNvPr id="26" name="">
            <a:extLst xmlns:a="http://schemas.openxmlformats.org/drawingml/2006/main">
              <a:ext uri="{FF2B5EF4-FFF2-40B4-BE49-F238E27FC236}">
                <a16:creationId xmlns:a16="http://schemas.microsoft.com/office/drawing/2014/main" id="{F973636E-4482-46E0-9362-B0619B4F2C31}"/>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4DD70360-F40E-41E9-914D-0DC406C5F59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28" name="">
            <a:extLst xmlns:a="http://schemas.openxmlformats.org/drawingml/2006/main">
              <a:ext uri="{FF2B5EF4-FFF2-40B4-BE49-F238E27FC236}">
                <a16:creationId xmlns:a16="http://schemas.microsoft.com/office/drawing/2014/main" id="{5CD9A6C6-456E-4A8B-A62B-EC670DBB8D1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54 / 58</a:t>
            </a:r>
          </a:p>
        </p:txBody>
      </p:sp>
    </p:spTree>
    <p:extLst>
      <p:ext uri="{BB962C8B-B14F-4D97-AF65-F5344CB8AC3E}">
        <p14:creationId xmlns:p14="http://schemas.microsoft.com/office/powerpoint/2010/main" val="1474526211"/>
      </p:ext>
    </p:extLst>
  </p:cSld>
</p:sld>
</file>

<file path=ppt/slides/slide5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667067664fb4cba"/>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181D3EC-0622-4974-90C2-CCADB72DCFE3}"/>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Prove the London workflow before release</a:t>
            </a:r>
          </a:p>
        </p:txBody>
      </p:sp>
      <p:sp>
        <p:nvSpPr>
          <p:cNvPr id="3" name="">
            <a:extLst xmlns:a="http://schemas.openxmlformats.org/drawingml/2006/main">
              <a:ext uri="{FF2B5EF4-FFF2-40B4-BE49-F238E27FC236}">
                <a16:creationId xmlns:a16="http://schemas.microsoft.com/office/drawing/2014/main" id="{4EC21479-9739-4FEF-9081-FEF010231828}"/>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1D70106-D839-4C3F-9479-EC2C4A462B18}"/>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Acceptance should use representative binder data and exceptions, not a clean-file demo alone.</a:t>
            </a:r>
          </a:p>
        </p:txBody>
      </p:sp>
      <p:graphicFrame>
        <p:nvGraphicFramePr>
          <p:cNvPr id="15" name=""/>
          <p:cNvGraphicFramePr/>
          <p:nvPr/>
        </p:nvGraphicFramePr>
        <p:xfrm>
          <a:off xmlns:a="http://schemas.openxmlformats.org/drawingml/2006/main" x="695325" y="3028950"/>
          <a:ext xmlns:a="http://schemas.openxmlformats.org/drawingml/2006/main" cx="10858500" cy="3038475"/>
        </p:xfrm>
        <a:graphic xmlns:a="http://schemas.openxmlformats.org/drawingml/2006/main">
          <a:graphicData uri="http://schemas.openxmlformats.org/drawingml/2006/table">
            <a:tbl>
              <a:tblPr/>
              <a:tblGrid>
                <a:gridCol w="4619625"/>
                <a:gridCol w="6238875"/>
              </a:tblGrid>
              <a:tr h="506413">
                <a:tc>
                  <a:txBody>
                    <a:bodyPr>
                      <a:noAutofit/>
                    </a:bodyPr>
                    <a:lstStyle/>
                    <a:p>
                      <a:pPr algn="l"/>
                      <a:r>
                        <a:rPr sz="1650" b="1">
                          <a:solidFill>
                            <a:srgbClr val="FFFFFF"/>
                          </a:solidFill>
                          <a:latin typeface="Liberation Sans"/>
                          <a:ea typeface="Liberation Sans"/>
                          <a:cs typeface="Liberation Sans"/>
                        </a:rPr>
                        <a:t>Test case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c>
                  <a:txBody>
                    <a:bodyPr>
                      <a:noAutofit/>
                    </a:bodyPr>
                    <a:lstStyle/>
                    <a:p>
                      <a:pPr algn="l"/>
                      <a:r>
                        <a:rPr sz="1650" b="1">
                          <a:solidFill>
                            <a:srgbClr val="FFFFFF"/>
                          </a:solidFill>
                          <a:latin typeface="Liberation Sans"/>
                          <a:ea typeface="Liberation Sans"/>
                          <a:cs typeface="Liberation Sans"/>
                        </a:rPr>
                        <a:t>Required observable outcome</a:t>
                      </a:r>
                    </a:p>
                  </a:txBody>
                  <a:tcPr marL="152400" marR="152400" marT="76200" marB="76200" anchor="ctr">
                    <a:solidFill>
                      <a:srgbClr val="102C43"/>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Binder section / participant split</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Totals and shares match the approved agreement</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Out-of-authority risk</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Referral reaches the authorised owner; decision retained</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Nil, late and missing returns</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Each state is visible and separately escalated</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Correction to an accepted period</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Original and amendment remain traceable</a:t>
                      </a:r>
                    </a:p>
                  </a:txBody>
                  <a:tcPr marL="152400" marR="152400" marT="76200" marB="76200" anchor="ctr">
                    <a:solidFill>
                      <a:srgbClr val="F0F3F1"/>
                    </a:solidFill>
                    <a:lnL w="6350">
                      <a:noFill/>
                    </a:lnL>
                    <a:lnR w="6350">
                      <a:noFill/>
                    </a:lnR>
                    <a:lnT w="6350">
                      <a:solidFill>
                        <a:srgbClr val="D6E0DB"/>
                      </a:solidFill>
                    </a:lnT>
                    <a:lnB w="6350">
                      <a:solidFill>
                        <a:srgbClr val="D6E0DB"/>
                      </a:solidFill>
                    </a:lnB>
                  </a:tcPr>
                </a:tc>
              </a:tr>
              <a:tr h="506413">
                <a:tc>
                  <a:txBody>
                    <a:bodyPr>
                      <a:noAutofit/>
                    </a:bodyPr>
                    <a:lstStyle/>
                    <a:p>
                      <a:pPr algn="l"/>
                      <a:r>
                        <a:rPr sz="1650" b="1">
                          <a:solidFill>
                            <a:srgbClr val="102C43"/>
                          </a:solidFill>
                          <a:latin typeface="Liberation Sans"/>
                          <a:ea typeface="Liberation Sans"/>
                          <a:cs typeface="Liberation Sans"/>
                        </a:rPr>
                        <a:t>Receiver rejection / delivery replay</a:t>
                      </a:r>
                    </a:p>
                  </a:txBody>
                  <a:tcPr marL="152400" marR="152400" marT="76200" marB="76200" anchor="ctr">
                    <a:solidFill>
                      <a:srgbClr val="E7EDEA"/>
                    </a:solidFill>
                    <a:lnL w="6350">
                      <a:noFill/>
                    </a:lnL>
                    <a:lnR w="6350">
                      <a:noFill/>
                    </a:lnR>
                    <a:lnT w="6350">
                      <a:solidFill>
                        <a:srgbClr val="D6E0DB"/>
                      </a:solidFill>
                    </a:lnT>
                    <a:lnB w="6350">
                      <a:solidFill>
                        <a:srgbClr val="D6E0DB"/>
                      </a:solidFill>
                    </a:lnB>
                  </a:tcPr>
                </a:tc>
                <a:tc>
                  <a:txBody>
                    <a:bodyPr>
                      <a:noAutofit/>
                    </a:bodyPr>
                    <a:lstStyle/>
                    <a:p>
                      <a:pPr algn="l"/>
                      <a:r>
                        <a:rPr sz="1650" b="0">
                          <a:solidFill>
                            <a:srgbClr val="102C43"/>
                          </a:solidFill>
                          <a:latin typeface="Liberation Sans"/>
                          <a:ea typeface="Liberation Sans"/>
                          <a:cs typeface="Liberation Sans"/>
                        </a:rPr>
                        <a:t>No double count; response drives a controlled resolution</a:t>
                      </a:r>
                    </a:p>
                  </a:txBody>
                  <a:tcPr marL="152400" marR="152400" marT="76200" marB="76200"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096C5744-13C9-4B15-ACA4-DCB1C003EE88}"/>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B0C1FD5-A35C-45E2-B2E4-B8D5E7675E77}"/>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London market implementation. Scope and acceptance require client agreement.</a:t>
            </a:r>
          </a:p>
        </p:txBody>
      </p:sp>
      <p:sp>
        <p:nvSpPr>
          <p:cNvPr id="8" name="">
            <a:extLst xmlns:a="http://schemas.openxmlformats.org/drawingml/2006/main">
              <a:ext uri="{FF2B5EF4-FFF2-40B4-BE49-F238E27FC236}">
                <a16:creationId xmlns:a16="http://schemas.microsoft.com/office/drawing/2014/main" id="{A8093B30-4987-4FC7-B84D-BAB9C6108098}"/>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969F2466-9365-494C-8CD1-771FBCD6794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0" name="">
            <a:extLst xmlns:a="http://schemas.openxmlformats.org/drawingml/2006/main">
              <a:ext uri="{FF2B5EF4-FFF2-40B4-BE49-F238E27FC236}">
                <a16:creationId xmlns:a16="http://schemas.microsoft.com/office/drawing/2014/main" id="{F5C87A24-5ADC-4DAE-B3A8-E6FD6EE6972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55 / 58</a:t>
            </a:r>
          </a:p>
        </p:txBody>
      </p:sp>
    </p:spTree>
    <p:extLst>
      <p:ext uri="{BB962C8B-B14F-4D97-AF65-F5344CB8AC3E}">
        <p14:creationId xmlns:p14="http://schemas.microsoft.com/office/powerpoint/2010/main" val="1863778573"/>
      </p:ext>
    </p:extLst>
  </p:cSld>
</p:sld>
</file>

<file path=ppt/slides/slide5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a9920879d344be8"/>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2EAB52C-7653-4C4E-83D5-EBD57FF7A097}"/>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Sources and interpretation</a:t>
            </a:r>
          </a:p>
        </p:txBody>
      </p:sp>
      <p:sp>
        <p:nvSpPr>
          <p:cNvPr id="3" name="">
            <a:extLst xmlns:a="http://schemas.openxmlformats.org/drawingml/2006/main">
              <a:ext uri="{FF2B5EF4-FFF2-40B4-BE49-F238E27FC236}">
                <a16:creationId xmlns:a16="http://schemas.microsoft.com/office/drawing/2014/main" id="{7E080D28-00DF-4963-BDED-08525F93D81E}"/>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4434213-F9E1-4A5A-903D-8B9BFDA50190}"/>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Product descriptions and industry references informed this solution story.</a:t>
            </a:r>
          </a:p>
        </p:txBody>
      </p:sp>
      <p:sp>
        <p:nvSpPr>
          <p:cNvPr id="5" name="">
            <a:extLst xmlns:a="http://schemas.openxmlformats.org/drawingml/2006/main">
              <a:ext uri="{FF2B5EF4-FFF2-40B4-BE49-F238E27FC236}">
                <a16:creationId xmlns:a16="http://schemas.microsoft.com/office/drawing/2014/main" id="{E92876BA-5494-456D-A847-77772DE796BC}"/>
              </a:ext>
            </a:extLst>
          </p:cNvPr>
          <p:cNvSpPr>
            <a:spLocks xmlns:a="http://schemas.openxmlformats.org/drawingml/2006/main" noGrp="1"/>
          </p:cNvSpPr>
          <p:nvPr/>
        </p:nvSpPr>
        <p:spPr>
          <a:xfrm xmlns:a="http://schemas.openxmlformats.org/drawingml/2006/main">
            <a:off x="695325" y="307657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AegisNow</a:t>
            </a:r>
          </a:p>
        </p:txBody>
      </p:sp>
      <p:sp>
        <p:nvSpPr>
          <p:cNvPr id="6" name="">
            <a:extLst xmlns:a="http://schemas.openxmlformats.org/drawingml/2006/main">
              <a:ext uri="{FF2B5EF4-FFF2-40B4-BE49-F238E27FC236}">
                <a16:creationId xmlns:a16="http://schemas.microsoft.com/office/drawing/2014/main" id="{68864ED3-7B9F-49A5-9739-D8192B62CF29}"/>
              </a:ext>
            </a:extLst>
          </p:cNvPr>
          <p:cNvSpPr>
            <a:spLocks xmlns:a="http://schemas.openxmlformats.org/drawingml/2006/main" noGrp="1"/>
          </p:cNvSpPr>
          <p:nvPr/>
        </p:nvSpPr>
        <p:spPr>
          <a:xfrm xmlns:a="http://schemas.openxmlformats.org/drawingml/2006/main">
            <a:off x="3571875" y="3076575"/>
            <a:ext cx="76200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Policy Administration, Reinsurance and Cortex AI</a:t>
            </a:r>
          </a:p>
        </p:txBody>
      </p:sp>
      <p:sp>
        <p:nvSpPr>
          <p:cNvPr id="7" name="">
            <a:extLst xmlns:a="http://schemas.openxmlformats.org/drawingml/2006/main">
              <a:ext uri="{FF2B5EF4-FFF2-40B4-BE49-F238E27FC236}">
                <a16:creationId xmlns:a16="http://schemas.microsoft.com/office/drawing/2014/main" id="{094E49B9-3006-4669-9D62-69F44232A7A3}"/>
              </a:ext>
            </a:extLst>
          </p:cNvPr>
          <p:cNvSpPr>
            <a:spLocks xmlns:a="http://schemas.openxmlformats.org/drawingml/2006/main" noGrp="1"/>
          </p:cNvSpPr>
          <p:nvPr/>
        </p:nvSpPr>
        <p:spPr>
          <a:xfrm xmlns:a="http://schemas.openxmlformats.org/drawingml/2006/main">
            <a:off x="695325" y="381000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Lloyd’s</a:t>
            </a:r>
          </a:p>
        </p:txBody>
      </p:sp>
      <p:sp>
        <p:nvSpPr>
          <p:cNvPr id="8" name="">
            <a:extLst xmlns:a="http://schemas.openxmlformats.org/drawingml/2006/main">
              <a:ext uri="{FF2B5EF4-FFF2-40B4-BE49-F238E27FC236}">
                <a16:creationId xmlns:a16="http://schemas.microsoft.com/office/drawing/2014/main" id="{43547A4E-172E-43A7-A0F4-7CD86BE8D206}"/>
              </a:ext>
            </a:extLst>
          </p:cNvPr>
          <p:cNvSpPr>
            <a:spLocks xmlns:a="http://schemas.openxmlformats.org/drawingml/2006/main" noGrp="1"/>
          </p:cNvSpPr>
          <p:nvPr/>
        </p:nvSpPr>
        <p:spPr>
          <a:xfrm xmlns:a="http://schemas.openxmlformats.org/drawingml/2006/main">
            <a:off x="3571875" y="3810000"/>
            <a:ext cx="76200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UK reporting standards, delegated oversight and DDM</a:t>
            </a:r>
          </a:p>
        </p:txBody>
      </p:sp>
      <p:sp>
        <p:nvSpPr>
          <p:cNvPr id="9" name="">
            <a:extLst xmlns:a="http://schemas.openxmlformats.org/drawingml/2006/main">
              <a:ext uri="{FF2B5EF4-FFF2-40B4-BE49-F238E27FC236}">
                <a16:creationId xmlns:a16="http://schemas.microsoft.com/office/drawing/2014/main" id="{F66852AA-E537-45F2-9E09-2ABAA9BBC7EA}"/>
              </a:ext>
            </a:extLst>
          </p:cNvPr>
          <p:cNvSpPr>
            <a:spLocks xmlns:a="http://schemas.openxmlformats.org/drawingml/2006/main" noGrp="1"/>
          </p:cNvSpPr>
          <p:nvPr/>
        </p:nvSpPr>
        <p:spPr>
          <a:xfrm xmlns:a="http://schemas.openxmlformats.org/drawingml/2006/main">
            <a:off x="695325" y="45434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ACORD</a:t>
            </a:r>
          </a:p>
        </p:txBody>
      </p:sp>
      <p:sp>
        <p:nvSpPr>
          <p:cNvPr id="10" name="">
            <a:extLst xmlns:a="http://schemas.openxmlformats.org/drawingml/2006/main">
              <a:ext uri="{FF2B5EF4-FFF2-40B4-BE49-F238E27FC236}">
                <a16:creationId xmlns:a16="http://schemas.microsoft.com/office/drawing/2014/main" id="{FB31ADDC-6377-461F-AEE6-870A579ADFB6}"/>
              </a:ext>
            </a:extLst>
          </p:cNvPr>
          <p:cNvSpPr>
            <a:spLocks xmlns:a="http://schemas.openxmlformats.org/drawingml/2006/main" noGrp="1"/>
          </p:cNvSpPr>
          <p:nvPr/>
        </p:nvSpPr>
        <p:spPr>
          <a:xfrm xmlns:a="http://schemas.openxmlformats.org/drawingml/2006/main">
            <a:off x="3571875" y="4543425"/>
            <a:ext cx="76200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GRLC Generation 2.0 announcement, April 2025</a:t>
            </a:r>
          </a:p>
        </p:txBody>
      </p:sp>
      <p:sp>
        <p:nvSpPr>
          <p:cNvPr id="11" name="">
            <a:extLst xmlns:a="http://schemas.openxmlformats.org/drawingml/2006/main">
              <a:ext uri="{FF2B5EF4-FFF2-40B4-BE49-F238E27FC236}">
                <a16:creationId xmlns:a16="http://schemas.microsoft.com/office/drawing/2014/main" id="{7A060834-7607-43D6-A38F-1C721BE72C0A}"/>
              </a:ext>
            </a:extLst>
          </p:cNvPr>
          <p:cNvSpPr>
            <a:spLocks xmlns:a="http://schemas.openxmlformats.org/drawingml/2006/main" noGrp="1"/>
          </p:cNvSpPr>
          <p:nvPr/>
        </p:nvSpPr>
        <p:spPr>
          <a:xfrm xmlns:a="http://schemas.openxmlformats.org/drawingml/2006/main">
            <a:off x="695325" y="527685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NIST / HMRC</a:t>
            </a:r>
          </a:p>
        </p:txBody>
      </p:sp>
      <p:sp>
        <p:nvSpPr>
          <p:cNvPr id="12" name="">
            <a:extLst xmlns:a="http://schemas.openxmlformats.org/drawingml/2006/main">
              <a:ext uri="{FF2B5EF4-FFF2-40B4-BE49-F238E27FC236}">
                <a16:creationId xmlns:a16="http://schemas.microsoft.com/office/drawing/2014/main" id="{DCEF7B4D-0BCA-414E-80EC-4628B2107412}"/>
              </a:ext>
            </a:extLst>
          </p:cNvPr>
          <p:cNvSpPr>
            <a:spLocks xmlns:a="http://schemas.openxmlformats.org/drawingml/2006/main" noGrp="1"/>
          </p:cNvSpPr>
          <p:nvPr/>
        </p:nvSpPr>
        <p:spPr>
          <a:xfrm xmlns:a="http://schemas.openxmlformats.org/drawingml/2006/main">
            <a:off x="3571875" y="5276850"/>
            <a:ext cx="76200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AI risk guidance and UK insurance premium tax context</a:t>
            </a:r>
          </a:p>
        </p:txBody>
      </p:sp>
      <p:sp>
        <p:nvSpPr>
          <p:cNvPr id="13" name="">
            <a:extLst xmlns:a="http://schemas.openxmlformats.org/drawingml/2006/main">
              <a:ext uri="{FF2B5EF4-FFF2-40B4-BE49-F238E27FC236}">
                <a16:creationId xmlns:a16="http://schemas.microsoft.com/office/drawing/2014/main" id="{FE85B275-FD27-4BC8-996A-316900626C91}"/>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Reviewed 27 September 2026. Product descriptions require demonstration. Examples are synthetic.</a:t>
            </a:r>
          </a:p>
        </p:txBody>
      </p:sp>
      <p:sp>
        <p:nvSpPr>
          <p:cNvPr id="14" name="">
            <a:extLst xmlns:a="http://schemas.openxmlformats.org/drawingml/2006/main">
              <a:ext uri="{FF2B5EF4-FFF2-40B4-BE49-F238E27FC236}">
                <a16:creationId xmlns:a16="http://schemas.microsoft.com/office/drawing/2014/main" id="{1D5E0EC7-1341-43D4-8830-6F21CAAA4E43}"/>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109293FB-12CE-41B0-949E-D3AD43A1853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6" name="">
            <a:extLst xmlns:a="http://schemas.openxmlformats.org/drawingml/2006/main">
              <a:ext uri="{FF2B5EF4-FFF2-40B4-BE49-F238E27FC236}">
                <a16:creationId xmlns:a16="http://schemas.microsoft.com/office/drawing/2014/main" id="{FF065750-A0C8-497C-BA7D-F82DCD9A673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56 / 58</a:t>
            </a:r>
          </a:p>
        </p:txBody>
      </p:sp>
    </p:spTree>
    <p:extLst>
      <p:ext uri="{BB962C8B-B14F-4D97-AF65-F5344CB8AC3E}">
        <p14:creationId xmlns:p14="http://schemas.microsoft.com/office/powerpoint/2010/main" val="408979264"/>
      </p:ext>
    </p:extLst>
  </p:cSld>
</p:sld>
</file>

<file path=ppt/slides/slide5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7de1cac38a140f7"/>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05B7A38-14E3-470E-A5A7-365FE30334CA}"/>
              </a:ext>
            </a:extLst>
          </p:cNvPr>
          <p:cNvSpPr>
            <a:spLocks xmlns:a="http://schemas.openxmlformats.org/drawingml/2006/main" noGrp="1"/>
          </p:cNvSpPr>
          <p:nvPr/>
        </p:nvSpPr>
        <p:spPr>
          <a:xfrm xmlns:a="http://schemas.openxmlformats.org/drawingml/2006/main">
            <a:off x="666750" y="1123950"/>
            <a:ext cx="108394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Genellipse as your delivery partner</a:t>
            </a:r>
          </a:p>
        </p:txBody>
      </p:sp>
      <p:sp>
        <p:nvSpPr>
          <p:cNvPr id="3" name="">
            <a:extLst xmlns:a="http://schemas.openxmlformats.org/drawingml/2006/main">
              <a:ext uri="{FF2B5EF4-FFF2-40B4-BE49-F238E27FC236}">
                <a16:creationId xmlns:a16="http://schemas.microsoft.com/office/drawing/2014/main" id="{13C79EF3-87C3-4955-A48B-F309CE2FBB1F}"/>
              </a:ext>
            </a:extLst>
          </p:cNvPr>
          <p:cNvSpPr>
            <a:spLocks xmlns:a="http://schemas.openxmlformats.org/drawingml/2006/main" noGrp="1"/>
          </p:cNvSpPr>
          <p:nvPr/>
        </p:nvSpPr>
        <p:spPr>
          <a:xfrm xmlns:a="http://schemas.openxmlformats.org/drawingml/2006/main">
            <a:off x="695325" y="2076450"/>
            <a:ext cx="552450" cy="28575"/>
          </a:xfrm>
          <a:prstGeom xmlns:a="http://schemas.openxmlformats.org/drawingml/2006/main" prst="rect">
            <a:avLst/>
          </a:prstGeom>
          <a:solidFill xmlns:a="http://schemas.openxmlformats.org/drawingml/2006/main">
            <a:srgbClr val="C79A4B"/>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517A96E-A1B9-4546-86E4-D761354EBEDA}"/>
              </a:ext>
            </a:extLst>
          </p:cNvPr>
          <p:cNvSpPr>
            <a:spLocks xmlns:a="http://schemas.openxmlformats.org/drawingml/2006/main" noGrp="1"/>
          </p:cNvSpPr>
          <p:nvPr/>
        </p:nvSpPr>
        <p:spPr>
          <a:xfrm xmlns:a="http://schemas.openxmlformats.org/drawingml/2006/main">
            <a:off x="695325" y="2181225"/>
            <a:ext cx="10668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Genellipse brings insurance, data and integration expertise to your London market reporting priorities.</a:t>
            </a:r>
          </a:p>
        </p:txBody>
      </p:sp>
      <p:sp>
        <p:nvSpPr>
          <p:cNvPr id="5" name="">
            <a:extLst xmlns:a="http://schemas.openxmlformats.org/drawingml/2006/main">
              <a:ext uri="{FF2B5EF4-FFF2-40B4-BE49-F238E27FC236}">
                <a16:creationId xmlns:a16="http://schemas.microsoft.com/office/drawing/2014/main" id="{59B8C681-94BF-4429-83E6-4660B7F2CD19}"/>
              </a:ext>
            </a:extLst>
          </p:cNvPr>
          <p:cNvSpPr>
            <a:spLocks xmlns:a="http://schemas.openxmlformats.org/drawingml/2006/main" noGrp="1"/>
          </p:cNvSpPr>
          <p:nvPr/>
        </p:nvSpPr>
        <p:spPr>
          <a:xfrm xmlns:a="http://schemas.openxmlformats.org/drawingml/2006/main">
            <a:off x="6953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0C2318C-1DE1-4BCE-B354-717BCE5483BB}"/>
              </a:ext>
            </a:extLst>
          </p:cNvPr>
          <p:cNvSpPr>
            <a:spLocks xmlns:a="http://schemas.openxmlformats.org/drawingml/2006/main" noGrp="1"/>
          </p:cNvSpPr>
          <p:nvPr/>
        </p:nvSpPr>
        <p:spPr>
          <a:xfrm xmlns:a="http://schemas.openxmlformats.org/drawingml/2006/main">
            <a:off x="6953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Industry and technology</a:t>
            </a:r>
          </a:p>
        </p:txBody>
      </p:sp>
      <p:sp>
        <p:nvSpPr>
          <p:cNvPr id="7" name="">
            <a:extLst xmlns:a="http://schemas.openxmlformats.org/drawingml/2006/main">
              <a:ext uri="{FF2B5EF4-FFF2-40B4-BE49-F238E27FC236}">
                <a16:creationId xmlns:a16="http://schemas.microsoft.com/office/drawing/2014/main" id="{B7965EE0-170A-4DFB-B1B0-2F37E492DBF1}"/>
              </a:ext>
            </a:extLst>
          </p:cNvPr>
          <p:cNvSpPr>
            <a:spLocks xmlns:a="http://schemas.openxmlformats.org/drawingml/2006/main" noGrp="1"/>
          </p:cNvSpPr>
          <p:nvPr/>
        </p:nvSpPr>
        <p:spPr>
          <a:xfrm xmlns:a="http://schemas.openxmlformats.org/drawingml/2006/main">
            <a:off x="6953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Translate business obligations into data, workflow and integration requirements.</a:t>
            </a:r>
          </a:p>
        </p:txBody>
      </p:sp>
      <p:sp>
        <p:nvSpPr>
          <p:cNvPr id="8" name="">
            <a:extLst xmlns:a="http://schemas.openxmlformats.org/drawingml/2006/main">
              <a:ext uri="{FF2B5EF4-FFF2-40B4-BE49-F238E27FC236}">
                <a16:creationId xmlns:a16="http://schemas.microsoft.com/office/drawing/2014/main" id="{FAB0FF5F-9870-493B-9E55-D94B3242B2D5}"/>
              </a:ext>
            </a:extLst>
          </p:cNvPr>
          <p:cNvSpPr>
            <a:spLocks xmlns:a="http://schemas.openxmlformats.org/drawingml/2006/main" noGrp="1"/>
          </p:cNvSpPr>
          <p:nvPr/>
        </p:nvSpPr>
        <p:spPr>
          <a:xfrm xmlns:a="http://schemas.openxmlformats.org/drawingml/2006/main">
            <a:off x="43910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445AE61-03CD-45D8-8D38-C8B64811DDE9}"/>
              </a:ext>
            </a:extLst>
          </p:cNvPr>
          <p:cNvSpPr>
            <a:spLocks xmlns:a="http://schemas.openxmlformats.org/drawingml/2006/main" noGrp="1"/>
          </p:cNvSpPr>
          <p:nvPr/>
        </p:nvSpPr>
        <p:spPr>
          <a:xfrm xmlns:a="http://schemas.openxmlformats.org/drawingml/2006/main">
            <a:off x="43910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Implementation accountability</a:t>
            </a:r>
          </a:p>
        </p:txBody>
      </p:sp>
      <p:sp>
        <p:nvSpPr>
          <p:cNvPr id="10" name="">
            <a:extLst xmlns:a="http://schemas.openxmlformats.org/drawingml/2006/main">
              <a:ext uri="{FF2B5EF4-FFF2-40B4-BE49-F238E27FC236}">
                <a16:creationId xmlns:a16="http://schemas.microsoft.com/office/drawing/2014/main" id="{BBFFB4F3-F874-4460-A5F7-148C99FA7CCE}"/>
              </a:ext>
            </a:extLst>
          </p:cNvPr>
          <p:cNvSpPr>
            <a:spLocks xmlns:a="http://schemas.openxmlformats.org/drawingml/2006/main" noGrp="1"/>
          </p:cNvSpPr>
          <p:nvPr/>
        </p:nvSpPr>
        <p:spPr>
          <a:xfrm xmlns:a="http://schemas.openxmlformats.org/drawingml/2006/main">
            <a:off x="43910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Agree milestones, test the controls and retain evidence of acceptance.</a:t>
            </a:r>
          </a:p>
        </p:txBody>
      </p:sp>
      <p:sp>
        <p:nvSpPr>
          <p:cNvPr id="11" name="">
            <a:extLst xmlns:a="http://schemas.openxmlformats.org/drawingml/2006/main">
              <a:ext uri="{FF2B5EF4-FFF2-40B4-BE49-F238E27FC236}">
                <a16:creationId xmlns:a16="http://schemas.microsoft.com/office/drawing/2014/main" id="{185A8877-0428-4237-92A0-B9F9C403F530}"/>
              </a:ext>
            </a:extLst>
          </p:cNvPr>
          <p:cNvSpPr>
            <a:spLocks xmlns:a="http://schemas.openxmlformats.org/drawingml/2006/main" noGrp="1"/>
          </p:cNvSpPr>
          <p:nvPr/>
        </p:nvSpPr>
        <p:spPr>
          <a:xfrm xmlns:a="http://schemas.openxmlformats.org/drawingml/2006/main">
            <a:off x="8086725" y="3209925"/>
            <a:ext cx="3276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C79A4B"/>
                </a:solidFill>
                <a:latin typeface="Liberation Sans"/>
                <a:ea typeface="Liberation Sans"/>
                <a:cs typeface="Liberation Sans"/>
              </a:defRPr>
            </a:pPr>
            <a:r>
              <a:rPr sz="1575" b="0">
                <a:solidFill>
                  <a:srgbClr val="C79A4B"/>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24C22EC-6518-4EA2-B1CD-ED8E79FF181E}"/>
              </a:ext>
            </a:extLst>
          </p:cNvPr>
          <p:cNvSpPr>
            <a:spLocks xmlns:a="http://schemas.openxmlformats.org/drawingml/2006/main" noGrp="1"/>
          </p:cNvSpPr>
          <p:nvPr/>
        </p:nvSpPr>
        <p:spPr>
          <a:xfrm xmlns:a="http://schemas.openxmlformats.org/drawingml/2006/main">
            <a:off x="8086725" y="37242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Long-term improvement</a:t>
            </a:r>
          </a:p>
        </p:txBody>
      </p:sp>
      <p:sp>
        <p:nvSpPr>
          <p:cNvPr id="13" name="">
            <a:extLst xmlns:a="http://schemas.openxmlformats.org/drawingml/2006/main">
              <a:ext uri="{FF2B5EF4-FFF2-40B4-BE49-F238E27FC236}">
                <a16:creationId xmlns:a16="http://schemas.microsoft.com/office/drawing/2014/main" id="{D199004E-44C7-4BB5-912E-AC4FF4F427FA}"/>
              </a:ext>
            </a:extLst>
          </p:cNvPr>
          <p:cNvSpPr>
            <a:spLocks xmlns:a="http://schemas.openxmlformats.org/drawingml/2006/main" noGrp="1"/>
          </p:cNvSpPr>
          <p:nvPr/>
        </p:nvSpPr>
        <p:spPr>
          <a:xfrm xmlns:a="http://schemas.openxmlformats.org/drawingml/2006/main">
            <a:off x="8086725" y="4552950"/>
            <a:ext cx="3286125"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Support the process, measure outcomes and expand where value is demonstrated.</a:t>
            </a:r>
          </a:p>
        </p:txBody>
      </p:sp>
      <p:sp>
        <p:nvSpPr>
          <p:cNvPr id="14" name="">
            <a:extLst xmlns:a="http://schemas.openxmlformats.org/drawingml/2006/main">
              <a:ext uri="{FF2B5EF4-FFF2-40B4-BE49-F238E27FC236}">
                <a16:creationId xmlns:a16="http://schemas.microsoft.com/office/drawing/2014/main" id="{4787A036-D639-4164-8C0E-6B670444D7EC}"/>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Engagement scope, responsibilities and commercial terms are agreed with the client.</a:t>
            </a:r>
          </a:p>
        </p:txBody>
      </p:sp>
      <p:sp>
        <p:nvSpPr>
          <p:cNvPr id="15" name="">
            <a:extLst xmlns:a="http://schemas.openxmlformats.org/drawingml/2006/main">
              <a:ext uri="{FF2B5EF4-FFF2-40B4-BE49-F238E27FC236}">
                <a16:creationId xmlns:a16="http://schemas.microsoft.com/office/drawing/2014/main" id="{81F2632A-5D7F-4C73-84F0-9A931E671C82}"/>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C621127F-5958-406D-BBB5-66D299C92E2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Bordereaux3"/>
              </a:rPr>
              <a:t>Contents</a:t>
            </a:r>
          </a:p>
        </p:txBody>
      </p:sp>
      <p:sp>
        <p:nvSpPr>
          <p:cNvPr id="17" name="">
            <a:extLst xmlns:a="http://schemas.openxmlformats.org/drawingml/2006/main">
              <a:ext uri="{FF2B5EF4-FFF2-40B4-BE49-F238E27FC236}">
                <a16:creationId xmlns:a16="http://schemas.microsoft.com/office/drawing/2014/main" id="{6AF94319-669E-45E8-A8A9-C4C67D04757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57 / 58</a:t>
            </a:r>
          </a:p>
        </p:txBody>
      </p:sp>
    </p:spTree>
    <p:extLst>
      <p:ext uri="{BB962C8B-B14F-4D97-AF65-F5344CB8AC3E}">
        <p14:creationId xmlns:p14="http://schemas.microsoft.com/office/powerpoint/2010/main" val="1874461488"/>
      </p:ext>
    </p:extLst>
  </p:cSld>
</p:sld>
</file>

<file path=ppt/slides/slide58.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aa0795c64a9f4af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4dc4f067615412d"/>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463AFD9-683C-45E6-8502-FD28CB874F46}"/>
              </a:ext>
            </a:extLst>
          </p:cNvPr>
          <p:cNvSpPr>
            <a:spLocks xmlns:a="http://schemas.openxmlformats.org/drawingml/2006/main" noGrp="1"/>
          </p:cNvSpPr>
          <p:nvPr/>
        </p:nvSpPr>
        <p:spPr>
          <a:xfrm xmlns:a="http://schemas.openxmlformats.org/drawingml/2006/main">
            <a:off x="666750" y="1657350"/>
            <a:ext cx="108108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F8F4EC"/>
                </a:solidFill>
                <a:latin typeface="Liberation Sans"/>
                <a:ea typeface="Liberation Sans"/>
                <a:cs typeface="Liberation Sans"/>
              </a:defRPr>
            </a:pPr>
            <a:r>
              <a:rPr sz="5100" b="0">
                <a:solidFill>
                  <a:srgbClr val="F8F4EC"/>
                </a:solidFill>
                <a:latin typeface="Liberation Sans"/>
                <a:ea typeface="Liberation Sans"/>
                <a:cs typeface="Liberation Sans"/>
              </a:rPr>
              <a:t>Your next bordereaux</a:t>
            </a:r>
          </a:p>
          <a:p xmlns:a="http://schemas.openxmlformats.org/drawingml/2006/main">
            <a:pPr>
              <a:defRPr sz="5100" b="0">
                <a:solidFill>
                  <a:srgbClr val="F8F4EC"/>
                </a:solidFill>
                <a:latin typeface="Liberation Sans"/>
                <a:ea typeface="Liberation Sans"/>
                <a:cs typeface="Liberation Sans"/>
              </a:defRPr>
            </a:pPr>
            <a:r>
              <a:rPr sz="5100" b="0">
                <a:solidFill>
                  <a:srgbClr val="F8F4EC"/>
                </a:solidFill>
                <a:latin typeface="Liberation Sans"/>
                <a:ea typeface="Liberation Sans"/>
                <a:cs typeface="Liberation Sans"/>
              </a:rPr>
              <a:t>conversation</a:t>
            </a:r>
          </a:p>
        </p:txBody>
      </p:sp>
      <p:sp>
        <p:nvSpPr>
          <p:cNvPr id="4" name="">
            <a:extLst xmlns:a="http://schemas.openxmlformats.org/drawingml/2006/main">
              <a:ext uri="{FF2B5EF4-FFF2-40B4-BE49-F238E27FC236}">
                <a16:creationId xmlns:a16="http://schemas.microsoft.com/office/drawing/2014/main" id="{E85B23D2-CEAE-4513-B263-23CCB4849A6C}"/>
              </a:ext>
            </a:extLst>
          </p:cNvPr>
          <p:cNvSpPr>
            <a:spLocks xmlns:a="http://schemas.openxmlformats.org/drawingml/2006/main" noGrp="1"/>
          </p:cNvSpPr>
          <p:nvPr/>
        </p:nvSpPr>
        <p:spPr>
          <a:xfrm xmlns:a="http://schemas.openxmlformats.org/drawingml/2006/main">
            <a:off x="695325" y="3514725"/>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Bring one binder, one reporting cycle and a sample bordereau. We will map the controls and opportunity.</a:t>
            </a:r>
          </a:p>
        </p:txBody>
      </p:sp>
      <p:sp>
        <p:nvSpPr>
          <p:cNvPr id="5" name="">
            <a:extLst xmlns:a="http://schemas.openxmlformats.org/drawingml/2006/main">
              <a:ext uri="{FF2B5EF4-FFF2-40B4-BE49-F238E27FC236}">
                <a16:creationId xmlns:a16="http://schemas.microsoft.com/office/drawing/2014/main" id="{C6F6D582-3E08-4739-83DE-0BE5C2762928}"/>
              </a:ext>
            </a:extLst>
          </p:cNvPr>
          <p:cNvSpPr>
            <a:spLocks xmlns:a="http://schemas.openxmlformats.org/drawingml/2006/main" noGrp="1"/>
          </p:cNvSpPr>
          <p:nvPr/>
        </p:nvSpPr>
        <p:spPr>
          <a:xfrm xmlns:a="http://schemas.openxmlformats.org/drawingml/2006/main">
            <a:off x="695325" y="4838700"/>
            <a:ext cx="4191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C79A4B"/>
                </a:solidFill>
                <a:latin typeface="Liberation Sans"/>
                <a:ea typeface="Liberation Sans"/>
                <a:cs typeface="Liberation Sans"/>
              </a:defRPr>
            </a:pPr>
            <a:r>
              <a:rPr sz="2850" b="0">
                <a:solidFill>
                  <a:srgbClr val="C79A4B"/>
                </a:solidFill>
                <a:latin typeface="Liberation Sans"/>
                <a:ea typeface="Liberation Sans"/>
                <a:cs typeface="Liberation Sans"/>
                <a:hlinkClick xmlns:r="http://schemas.openxmlformats.org/officeDocument/2006/relationships" r:id="R0cbbc69166e8480b"/>
              </a:rPr>
              <a:t>Genellipse.com</a:t>
            </a:r>
          </a:p>
        </p:txBody>
      </p:sp>
      <p:sp>
        <p:nvSpPr>
          <p:cNvPr id="6" name="">
            <a:extLst xmlns:a="http://schemas.openxmlformats.org/drawingml/2006/main">
              <a:ext uri="{FF2B5EF4-FFF2-40B4-BE49-F238E27FC236}">
                <a16:creationId xmlns:a16="http://schemas.microsoft.com/office/drawing/2014/main" id="{0A2765F0-A232-4BDB-96D2-6FC8113E088F}"/>
              </a:ext>
            </a:extLst>
          </p:cNvPr>
          <p:cNvSpPr>
            <a:spLocks xmlns:a="http://schemas.openxmlformats.org/drawingml/2006/main" noGrp="1"/>
          </p:cNvSpPr>
          <p:nvPr/>
        </p:nvSpPr>
        <p:spPr>
          <a:xfrm xmlns:a="http://schemas.openxmlformats.org/drawingml/2006/main">
            <a:off x="5810250" y="4838700"/>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C79A4B"/>
                </a:solidFill>
                <a:latin typeface="Liberation Sans"/>
                <a:ea typeface="Liberation Sans"/>
                <a:cs typeface="Liberation Sans"/>
              </a:defRPr>
            </a:pPr>
            <a:r>
              <a:rPr sz="2850" b="0">
                <a:solidFill>
                  <a:srgbClr val="C79A4B"/>
                </a:solidFill>
                <a:latin typeface="Liberation Sans"/>
                <a:ea typeface="Liberation Sans"/>
                <a:cs typeface="Liberation Sans"/>
                <a:hlinkClick xmlns:r="http://schemas.openxmlformats.org/officeDocument/2006/relationships" r:id="R74dd6e5a06de4013"/>
              </a:rPr>
              <a:t>info@genellipse.com</a:t>
            </a:r>
          </a:p>
        </p:txBody>
      </p:sp>
      <p:sp>
        <p:nvSpPr>
          <p:cNvPr id="7" name="">
            <a:extLst xmlns:a="http://schemas.openxmlformats.org/drawingml/2006/main">
              <a:ext uri="{FF2B5EF4-FFF2-40B4-BE49-F238E27FC236}">
                <a16:creationId xmlns:a16="http://schemas.microsoft.com/office/drawing/2014/main" id="{2DF69223-98D0-45C9-AC69-2C830802FF26}"/>
              </a:ext>
            </a:extLst>
          </p:cNvPr>
          <p:cNvSpPr>
            <a:spLocks xmlns:a="http://schemas.openxmlformats.org/drawingml/2006/main" noGrp="1"/>
          </p:cNvSpPr>
          <p:nvPr/>
        </p:nvSpPr>
        <p:spPr>
          <a:xfrm xmlns:a="http://schemas.openxmlformats.org/drawingml/2006/main">
            <a:off x="695325" y="5581650"/>
            <a:ext cx="3714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C79A4B"/>
                </a:solidFill>
                <a:latin typeface="Liberation Sans"/>
                <a:ea typeface="Liberation Sans"/>
                <a:cs typeface="Liberation Sans"/>
              </a:defRPr>
            </a:pPr>
            <a:r>
              <a:rPr sz="2175" b="0">
                <a:solidFill>
                  <a:srgbClr val="C79A4B"/>
                </a:solidFill>
                <a:latin typeface="Liberation Sans"/>
                <a:ea typeface="Liberation Sans"/>
                <a:cs typeface="Liberation Sans"/>
                <a:hlinkClick xmlns:r="http://schemas.openxmlformats.org/officeDocument/2006/relationships" r:id="R9f444f2f1a6f432a"/>
              </a:rPr>
              <a:t>AegisNow.ai</a:t>
            </a:r>
          </a:p>
        </p:txBody>
      </p:sp>
      <p:sp>
        <p:nvSpPr>
          <p:cNvPr id="8" name="">
            <a:extLst xmlns:a="http://schemas.openxmlformats.org/drawingml/2006/main">
              <a:ext uri="{FF2B5EF4-FFF2-40B4-BE49-F238E27FC236}">
                <a16:creationId xmlns:a16="http://schemas.microsoft.com/office/drawing/2014/main" id="{32AF2891-9D71-455A-8754-210DC7026E37}"/>
              </a:ext>
            </a:extLst>
          </p:cNvPr>
          <p:cNvSpPr>
            <a:spLocks xmlns:a="http://schemas.openxmlformats.org/drawingml/2006/main" noGrp="1"/>
          </p:cNvSpPr>
          <p:nvPr/>
        </p:nvSpPr>
        <p:spPr>
          <a:xfrm xmlns:a="http://schemas.openxmlformats.org/drawingml/2006/main">
            <a:off x="8858250" y="565785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C79A4B"/>
                </a:solidFill>
                <a:latin typeface="Liberation Sans"/>
                <a:ea typeface="Liberation Sans"/>
                <a:cs typeface="Liberation Sans"/>
              </a:defRPr>
            </a:pPr>
            <a:r>
              <a:rPr sz="1650" b="0">
                <a:solidFill>
                  <a:srgbClr val="C79A4B"/>
                </a:solidFill>
                <a:latin typeface="Liberation Sans"/>
                <a:ea typeface="Liberation Sans"/>
                <a:cs typeface="Liberation Sans"/>
                <a:hlinkClick xmlns:ns0="http://schemas.openxmlformats.org/officeDocument/2006/relationships" action="ppaction://hlinksldjump" ns0:id="rIdBordereaux3"/>
              </a:rPr>
              <a:t>Back to contents</a:t>
            </a:r>
          </a:p>
        </p:txBody>
      </p:sp>
      <p:sp>
        <p:nvSpPr>
          <p:cNvPr id="9" name="">
            <a:extLst xmlns:a="http://schemas.openxmlformats.org/drawingml/2006/main">
              <a:ext uri="{FF2B5EF4-FFF2-40B4-BE49-F238E27FC236}">
                <a16:creationId xmlns:a16="http://schemas.microsoft.com/office/drawing/2014/main" id="{5AEEF226-0C02-4B6F-8481-0DF24D9DF1AA}"/>
              </a:ext>
            </a:extLst>
          </p:cNvPr>
          <p:cNvSpPr>
            <a:spLocks xmlns:a="http://schemas.openxmlformats.org/drawingml/2006/main" noGrp="1"/>
          </p:cNvSpPr>
          <p:nvPr/>
        </p:nvSpPr>
        <p:spPr>
          <a:xfrm xmlns:a="http://schemas.openxmlformats.org/drawingml/2006/main">
            <a:off x="695325" y="62484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AegisNow Bordereaux</a:t>
            </a:r>
          </a:p>
        </p:txBody>
      </p:sp>
      <p:sp>
        <p:nvSpPr>
          <p:cNvPr id="10" name="">
            <a:extLst xmlns:a="http://schemas.openxmlformats.org/drawingml/2006/main">
              <a:ext uri="{FF2B5EF4-FFF2-40B4-BE49-F238E27FC236}">
                <a16:creationId xmlns:a16="http://schemas.microsoft.com/office/drawing/2014/main" id="{F799448C-4787-4CDF-AA59-DF08A4FC9594}"/>
              </a:ext>
            </a:extLst>
          </p:cNvPr>
          <p:cNvSpPr>
            <a:spLocks xmlns:a="http://schemas.openxmlformats.org/drawingml/2006/main" noGrp="1"/>
          </p:cNvSpPr>
          <p:nvPr/>
        </p:nvSpPr>
        <p:spPr>
          <a:xfrm xmlns:a="http://schemas.openxmlformats.org/drawingml/2006/main">
            <a:off x="695325" y="6591300"/>
            <a:ext cx="6477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43B9AE6C-5A52-4437-8E9F-E97D4837801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58 / 58</a:t>
            </a:r>
          </a:p>
        </p:txBody>
      </p:sp>
    </p:spTree>
    <p:extLst>
      <p:ext uri="{BB962C8B-B14F-4D97-AF65-F5344CB8AC3E}">
        <p14:creationId xmlns:p14="http://schemas.microsoft.com/office/powerpoint/2010/main" val="81566273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2026-09-27T17:16:13.2550000Z</dcterms:created>
  <dcterms:modified xsi:type="dcterms:W3CDTF">2026-09-27T17:16:13.2550000Z</dcterms:modified>
</coreProperties>
</file>