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1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charts/chart2.xml" ContentType="application/vnd.openxmlformats-officedocument.drawingml.chart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charts/chart3.xml" ContentType="application/vnd.openxmlformats-officedocument.drawingml.chart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charts/chart4.xml" ContentType="application/vnd.openxmlformats-officedocument.drawingml.chart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charts/chart5.xml" ContentType="application/vnd.openxmlformats-officedocument.drawingml.chart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charts/chart6.xml" ContentType="application/vnd.openxmlformats-officedocument.drawingml.chart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charts/chart7.xml" ContentType="application/vnd.openxmlformats-officedocument.drawingml.chart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charts/chart8.xml" ContentType="application/vnd.openxmlformats-officedocument.drawingml.chart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charts/chart9.xml" ContentType="application/vnd.openxmlformats-officedocument.drawingml.chart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charts/chart10.xml" ContentType="application/vnd.openxmlformats-officedocument.drawingml.chart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charts/chart11.xml" ContentType="application/vnd.openxmlformats-officedocument.drawingml.chart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slides/charts/chart12.xml" ContentType="application/vnd.openxmlformats-officedocument.drawingml.chart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slides/charts/chart13.xml" ContentType="application/vnd.openxmlformats-officedocument.drawingml.chart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40cedc9fa842e6" /><Relationship Type="http://schemas.openxmlformats.org/officeDocument/2006/relationships/extended-properties" Target="/docProps/app.xml" Id="R4cc8f6c4dfc04423" /><Relationship Type="http://schemas.openxmlformats.org/officeDocument/2006/relationships/officeDocument" Target="/ppt/presentation.xml" Id="R518d5d618fdb4f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bcaba2e7ac48a7"/>
  </p:sldMasterIdLst>
  <p:notesMasterIdLst>
    <p:notesMasterId xmlns:r="http://schemas.openxmlformats.org/officeDocument/2006/relationships" r:id="R5ffb8cfedc6846e1"/>
  </p:notesMasterIdLst>
  <p:sldIdLst>
    <p:sldId xmlns:r="http://schemas.openxmlformats.org/officeDocument/2006/relationships" id="256" r:id="Rb8161bf96f8240ce"/>
    <p:sldId xmlns:r="http://schemas.openxmlformats.org/officeDocument/2006/relationships" id="257" r:id="R1fbb8787d700471b"/>
    <p:sldId xmlns:r="http://schemas.openxmlformats.org/officeDocument/2006/relationships" id="258" r:id="Rbd0f4e0aac5f45f1"/>
    <p:sldId xmlns:r="http://schemas.openxmlformats.org/officeDocument/2006/relationships" id="259" r:id="Rdfb41a5a511f46fd"/>
    <p:sldId xmlns:r="http://schemas.openxmlformats.org/officeDocument/2006/relationships" id="260" r:id="R09cbe19d72f14f45"/>
    <p:sldId xmlns:r="http://schemas.openxmlformats.org/officeDocument/2006/relationships" id="261" r:id="R2a193ad487a14b00"/>
    <p:sldId xmlns:r="http://schemas.openxmlformats.org/officeDocument/2006/relationships" id="262" r:id="R260605b81efd4003"/>
    <p:sldId xmlns:r="http://schemas.openxmlformats.org/officeDocument/2006/relationships" id="263" r:id="Rde56aa5fcd294fd3"/>
    <p:sldId xmlns:r="http://schemas.openxmlformats.org/officeDocument/2006/relationships" id="264" r:id="Rdebc51479ce64f82"/>
    <p:sldId xmlns:r="http://schemas.openxmlformats.org/officeDocument/2006/relationships" id="265" r:id="R1312a5886dd4411a"/>
    <p:sldId xmlns:r="http://schemas.openxmlformats.org/officeDocument/2006/relationships" id="266" r:id="Re66f0ec9ce004e1f"/>
    <p:sldId xmlns:r="http://schemas.openxmlformats.org/officeDocument/2006/relationships" id="267" r:id="R9f8ed2cf165344e8"/>
    <p:sldId xmlns:r="http://schemas.openxmlformats.org/officeDocument/2006/relationships" id="268" r:id="R1b5bb79f17054d9f"/>
    <p:sldId xmlns:r="http://schemas.openxmlformats.org/officeDocument/2006/relationships" id="269" r:id="R5fc058ac56dc4ea0"/>
    <p:sldId xmlns:r="http://schemas.openxmlformats.org/officeDocument/2006/relationships" id="270" r:id="Rb3a740bd816a432c"/>
    <p:sldId xmlns:r="http://schemas.openxmlformats.org/officeDocument/2006/relationships" id="271" r:id="R5b0de284658c474f"/>
    <p:sldId xmlns:r="http://schemas.openxmlformats.org/officeDocument/2006/relationships" id="272" r:id="R3435d7e545e14570"/>
    <p:sldId xmlns:r="http://schemas.openxmlformats.org/officeDocument/2006/relationships" id="273" r:id="Rd10f6e5c12574d71"/>
    <p:sldId xmlns:r="http://schemas.openxmlformats.org/officeDocument/2006/relationships" id="274" r:id="Rc2f38350c5c74ba4"/>
    <p:sldId xmlns:r="http://schemas.openxmlformats.org/officeDocument/2006/relationships" id="275" r:id="Rd07a53d513b141ea"/>
    <p:sldId xmlns:r="http://schemas.openxmlformats.org/officeDocument/2006/relationships" id="276" r:id="R8a773147f4bc4608"/>
    <p:sldId xmlns:r="http://schemas.openxmlformats.org/officeDocument/2006/relationships" id="277" r:id="R15555589aa6e49fe"/>
    <p:sldId xmlns:r="http://schemas.openxmlformats.org/officeDocument/2006/relationships" id="278" r:id="R03367adcb91b442d"/>
    <p:sldId xmlns:r="http://schemas.openxmlformats.org/officeDocument/2006/relationships" id="279" r:id="R7cd960055a914876"/>
    <p:sldId xmlns:r="http://schemas.openxmlformats.org/officeDocument/2006/relationships" id="280" r:id="R562b9d6338fc4065"/>
    <p:sldId xmlns:r="http://schemas.openxmlformats.org/officeDocument/2006/relationships" id="281" r:id="R72b67a33d3bc4b2e"/>
    <p:sldId xmlns:r="http://schemas.openxmlformats.org/officeDocument/2006/relationships" id="282" r:id="Rac43cc34ce4841f4"/>
    <p:sldId xmlns:r="http://schemas.openxmlformats.org/officeDocument/2006/relationships" id="283" r:id="R0f8127e4c1774fec"/>
    <p:sldId xmlns:r="http://schemas.openxmlformats.org/officeDocument/2006/relationships" id="284" r:id="R4e5e6a2432d64dfe"/>
    <p:sldId xmlns:r="http://schemas.openxmlformats.org/officeDocument/2006/relationships" id="285" r:id="R82e1fda2bd34496a"/>
    <p:sldId xmlns:r="http://schemas.openxmlformats.org/officeDocument/2006/relationships" id="286" r:id="R0ff522499f3948ca"/>
    <p:sldId xmlns:r="http://schemas.openxmlformats.org/officeDocument/2006/relationships" id="287" r:id="Reedc940116a34a6e"/>
    <p:sldId xmlns:r="http://schemas.openxmlformats.org/officeDocument/2006/relationships" id="288" r:id="R8512e01c21a04bcc"/>
    <p:sldId xmlns:r="http://schemas.openxmlformats.org/officeDocument/2006/relationships" id="289" r:id="Rc5ef20ab1531474c"/>
    <p:sldId xmlns:r="http://schemas.openxmlformats.org/officeDocument/2006/relationships" id="290" r:id="R95bc39367ade403e"/>
    <p:sldId xmlns:r="http://schemas.openxmlformats.org/officeDocument/2006/relationships" id="291" r:id="R2700dd5cc9d74d2e"/>
    <p:sldId xmlns:r="http://schemas.openxmlformats.org/officeDocument/2006/relationships" id="292" r:id="R3a59fce05f2844f7"/>
    <p:sldId xmlns:r="http://schemas.openxmlformats.org/officeDocument/2006/relationships" id="293" r:id="R164e39205cbb4821"/>
    <p:sldId xmlns:r="http://schemas.openxmlformats.org/officeDocument/2006/relationships" id="294" r:id="R0053d70e603b483f"/>
    <p:sldId xmlns:r="http://schemas.openxmlformats.org/officeDocument/2006/relationships" id="295" r:id="R5960202600ad44cb"/>
    <p:sldId xmlns:r="http://schemas.openxmlformats.org/officeDocument/2006/relationships" id="296" r:id="Rda8fa0bbd5c8477b"/>
    <p:sldId xmlns:r="http://schemas.openxmlformats.org/officeDocument/2006/relationships" id="297" r:id="R0c1017ee74ff4f09"/>
    <p:sldId xmlns:r="http://schemas.openxmlformats.org/officeDocument/2006/relationships" id="298" r:id="Rabcf6446a5f947c5"/>
    <p:sldId xmlns:r="http://schemas.openxmlformats.org/officeDocument/2006/relationships" id="299" r:id="R604305808ca24bea"/>
    <p:sldId xmlns:r="http://schemas.openxmlformats.org/officeDocument/2006/relationships" id="300" r:id="R117971ec009d4300"/>
    <p:sldId xmlns:r="http://schemas.openxmlformats.org/officeDocument/2006/relationships" id="301" r:id="Rb43f93d16d894cd5"/>
    <p:sldId xmlns:r="http://schemas.openxmlformats.org/officeDocument/2006/relationships" id="302" r:id="Rdafc0427c7c6420d"/>
    <p:sldId xmlns:r="http://schemas.openxmlformats.org/officeDocument/2006/relationships" id="303" r:id="Re2c54bd9a03a40c5"/>
    <p:sldId xmlns:r="http://schemas.openxmlformats.org/officeDocument/2006/relationships" id="304" r:id="R01041ba949134d8a"/>
    <p:sldId xmlns:r="http://schemas.openxmlformats.org/officeDocument/2006/relationships" id="305" r:id="R93e9b5f49d154b6a"/>
    <p:sldId xmlns:r="http://schemas.openxmlformats.org/officeDocument/2006/relationships" id="306" r:id="Ra50e46c608864a3f"/>
    <p:sldId xmlns:r="http://schemas.openxmlformats.org/officeDocument/2006/relationships" id="307" r:id="R804b578203854615"/>
    <p:sldId xmlns:r="http://schemas.openxmlformats.org/officeDocument/2006/relationships" id="308" r:id="R23a52c20b4944f44"/>
    <p:sldId xmlns:r="http://schemas.openxmlformats.org/officeDocument/2006/relationships" id="309" r:id="Rc870955e4fdf4e82"/>
    <p:sldId xmlns:r="http://schemas.openxmlformats.org/officeDocument/2006/relationships" id="310" r:id="R0fc32b49dbc746d1"/>
    <p:sldId xmlns:r="http://schemas.openxmlformats.org/officeDocument/2006/relationships" id="311" r:id="R580f63ae95664d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318addd2f04bbb" /><Relationship Type="http://schemas.openxmlformats.org/officeDocument/2006/relationships/slideMaster" Target="/ppt/slideMasters/slideMaster1.xml" Id="R37bcaba2e7ac48a7" /><Relationship Type="http://schemas.openxmlformats.org/officeDocument/2006/relationships/notesMaster" Target="/ppt/notesMasters/notesMaster1.xml" Id="R5ffb8cfedc6846e1" /><Relationship Type="http://schemas.openxmlformats.org/officeDocument/2006/relationships/presProps" Target="/ppt/presProps.xml" Id="Rc400e54a46164c19" /><Relationship Type="http://schemas.openxmlformats.org/officeDocument/2006/relationships/tableStyles" Target="/ppt/tableStyles.xml" Id="R5c50d4685333465a" /><Relationship Type="http://schemas.openxmlformats.org/officeDocument/2006/relationships/slide" Target="/ppt/slides/slide1.xml" Id="Rb8161bf96f8240ce" /><Relationship Type="http://schemas.openxmlformats.org/officeDocument/2006/relationships/slide" Target="/ppt/slides/slide2.xml" Id="R1fbb8787d700471b" /><Relationship Type="http://schemas.openxmlformats.org/officeDocument/2006/relationships/slide" Target="/ppt/slides/slide3.xml" Id="Rbd0f4e0aac5f45f1" /><Relationship Type="http://schemas.openxmlformats.org/officeDocument/2006/relationships/slide" Target="/ppt/slides/slide4.xml" Id="Rdfb41a5a511f46fd" /><Relationship Type="http://schemas.openxmlformats.org/officeDocument/2006/relationships/slide" Target="/ppt/slides/slide5.xml" Id="R09cbe19d72f14f45" /><Relationship Type="http://schemas.openxmlformats.org/officeDocument/2006/relationships/slide" Target="/ppt/slides/slide6.xml" Id="R2a193ad487a14b00" /><Relationship Type="http://schemas.openxmlformats.org/officeDocument/2006/relationships/slide" Target="/ppt/slides/slide7.xml" Id="R260605b81efd4003" /><Relationship Type="http://schemas.openxmlformats.org/officeDocument/2006/relationships/slide" Target="/ppt/slides/slide8.xml" Id="Rde56aa5fcd294fd3" /><Relationship Type="http://schemas.openxmlformats.org/officeDocument/2006/relationships/slide" Target="/ppt/slides/slide9.xml" Id="Rdebc51479ce64f82" /><Relationship Type="http://schemas.openxmlformats.org/officeDocument/2006/relationships/slide" Target="/ppt/slides/slide10.xml" Id="R1312a5886dd4411a" /><Relationship Type="http://schemas.openxmlformats.org/officeDocument/2006/relationships/slide" Target="/ppt/slides/slide11.xml" Id="Re66f0ec9ce004e1f" /><Relationship Type="http://schemas.openxmlformats.org/officeDocument/2006/relationships/slide" Target="/ppt/slides/slide12.xml" Id="R9f8ed2cf165344e8" /><Relationship Type="http://schemas.openxmlformats.org/officeDocument/2006/relationships/slide" Target="/ppt/slides/slide13.xml" Id="R1b5bb79f17054d9f" /><Relationship Type="http://schemas.openxmlformats.org/officeDocument/2006/relationships/slide" Target="/ppt/slides/slide14.xml" Id="R5fc058ac56dc4ea0" /><Relationship Type="http://schemas.openxmlformats.org/officeDocument/2006/relationships/slide" Target="/ppt/slides/slide15.xml" Id="Rb3a740bd816a432c" /><Relationship Type="http://schemas.openxmlformats.org/officeDocument/2006/relationships/slide" Target="/ppt/slides/slide16.xml" Id="R5b0de284658c474f" /><Relationship Type="http://schemas.openxmlformats.org/officeDocument/2006/relationships/slide" Target="/ppt/slides/slide17.xml" Id="R3435d7e545e14570" /><Relationship Type="http://schemas.openxmlformats.org/officeDocument/2006/relationships/slide" Target="/ppt/slides/slide18.xml" Id="Rd10f6e5c12574d71" /><Relationship Type="http://schemas.openxmlformats.org/officeDocument/2006/relationships/slide" Target="/ppt/slides/slide19.xml" Id="Rc2f38350c5c74ba4" /><Relationship Type="http://schemas.openxmlformats.org/officeDocument/2006/relationships/slide" Target="/ppt/slides/slide20.xml" Id="Rd07a53d513b141ea" /><Relationship Type="http://schemas.openxmlformats.org/officeDocument/2006/relationships/slide" Target="/ppt/slides/slide21.xml" Id="R8a773147f4bc4608" /><Relationship Type="http://schemas.openxmlformats.org/officeDocument/2006/relationships/slide" Target="/ppt/slides/slide22.xml" Id="R15555589aa6e49fe" /><Relationship Type="http://schemas.openxmlformats.org/officeDocument/2006/relationships/slide" Target="/ppt/slides/slide23.xml" Id="R03367adcb91b442d" /><Relationship Type="http://schemas.openxmlformats.org/officeDocument/2006/relationships/slide" Target="/ppt/slides/slide24.xml" Id="R7cd960055a914876" /><Relationship Type="http://schemas.openxmlformats.org/officeDocument/2006/relationships/slide" Target="/ppt/slides/slide25.xml" Id="R562b9d6338fc4065" /><Relationship Type="http://schemas.openxmlformats.org/officeDocument/2006/relationships/slide" Target="/ppt/slides/slide26.xml" Id="R72b67a33d3bc4b2e" /><Relationship Type="http://schemas.openxmlformats.org/officeDocument/2006/relationships/slide" Target="/ppt/slides/slide27.xml" Id="Rac43cc34ce4841f4" /><Relationship Type="http://schemas.openxmlformats.org/officeDocument/2006/relationships/slide" Target="/ppt/slides/slide28.xml" Id="R0f8127e4c1774fec" /><Relationship Type="http://schemas.openxmlformats.org/officeDocument/2006/relationships/slide" Target="/ppt/slides/slide29.xml" Id="R4e5e6a2432d64dfe" /><Relationship Type="http://schemas.openxmlformats.org/officeDocument/2006/relationships/slide" Target="/ppt/slides/slide30.xml" Id="R82e1fda2bd34496a" /><Relationship Type="http://schemas.openxmlformats.org/officeDocument/2006/relationships/slide" Target="/ppt/slides/slide31.xml" Id="R0ff522499f3948ca" /><Relationship Type="http://schemas.openxmlformats.org/officeDocument/2006/relationships/slide" Target="/ppt/slides/slide32.xml" Id="Reedc940116a34a6e" /><Relationship Type="http://schemas.openxmlformats.org/officeDocument/2006/relationships/slide" Target="/ppt/slides/slide33.xml" Id="R8512e01c21a04bcc" /><Relationship Type="http://schemas.openxmlformats.org/officeDocument/2006/relationships/slide" Target="/ppt/slides/slide34.xml" Id="Rc5ef20ab1531474c" /><Relationship Type="http://schemas.openxmlformats.org/officeDocument/2006/relationships/slide" Target="/ppt/slides/slide35.xml" Id="R95bc39367ade403e" /><Relationship Type="http://schemas.openxmlformats.org/officeDocument/2006/relationships/slide" Target="/ppt/slides/slide36.xml" Id="R2700dd5cc9d74d2e" /><Relationship Type="http://schemas.openxmlformats.org/officeDocument/2006/relationships/slide" Target="/ppt/slides/slide37.xml" Id="R3a59fce05f2844f7" /><Relationship Type="http://schemas.openxmlformats.org/officeDocument/2006/relationships/slide" Target="/ppt/slides/slide38.xml" Id="R164e39205cbb4821" /><Relationship Type="http://schemas.openxmlformats.org/officeDocument/2006/relationships/slide" Target="/ppt/slides/slide39.xml" Id="R0053d70e603b483f" /><Relationship Type="http://schemas.openxmlformats.org/officeDocument/2006/relationships/slide" Target="/ppt/slides/slide40.xml" Id="R5960202600ad44cb" /><Relationship Type="http://schemas.openxmlformats.org/officeDocument/2006/relationships/slide" Target="/ppt/slides/slide41.xml" Id="Rda8fa0bbd5c8477b" /><Relationship Type="http://schemas.openxmlformats.org/officeDocument/2006/relationships/slide" Target="/ppt/slides/slide42.xml" Id="R0c1017ee74ff4f09" /><Relationship Type="http://schemas.openxmlformats.org/officeDocument/2006/relationships/slide" Target="/ppt/slides/slide43.xml" Id="Rabcf6446a5f947c5" /><Relationship Type="http://schemas.openxmlformats.org/officeDocument/2006/relationships/slide" Target="/ppt/slides/slide44.xml" Id="R604305808ca24bea" /><Relationship Type="http://schemas.openxmlformats.org/officeDocument/2006/relationships/slide" Target="/ppt/slides/slide45.xml" Id="R117971ec009d4300" /><Relationship Type="http://schemas.openxmlformats.org/officeDocument/2006/relationships/slide" Target="/ppt/slides/slide46.xml" Id="Rb43f93d16d894cd5" /><Relationship Type="http://schemas.openxmlformats.org/officeDocument/2006/relationships/slide" Target="/ppt/slides/slide47.xml" Id="Rdafc0427c7c6420d" /><Relationship Type="http://schemas.openxmlformats.org/officeDocument/2006/relationships/slide" Target="/ppt/slides/slide48.xml" Id="Re2c54bd9a03a40c5" /><Relationship Type="http://schemas.openxmlformats.org/officeDocument/2006/relationships/slide" Target="/ppt/slides/slide49.xml" Id="R01041ba949134d8a" /><Relationship Type="http://schemas.openxmlformats.org/officeDocument/2006/relationships/slide" Target="/ppt/slides/slide50.xml" Id="R93e9b5f49d154b6a" /><Relationship Type="http://schemas.openxmlformats.org/officeDocument/2006/relationships/slide" Target="/ppt/slides/slide51.xml" Id="Ra50e46c608864a3f" /><Relationship Type="http://schemas.openxmlformats.org/officeDocument/2006/relationships/slide" Target="/ppt/slides/slide52.xml" Id="R804b578203854615" /><Relationship Type="http://schemas.openxmlformats.org/officeDocument/2006/relationships/slide" Target="/ppt/slides/slide53.xml" Id="R23a52c20b4944f44" /><Relationship Type="http://schemas.openxmlformats.org/officeDocument/2006/relationships/slide" Target="/ppt/slides/slide54.xml" Id="Rc870955e4fdf4e82" /><Relationship Type="http://schemas.openxmlformats.org/officeDocument/2006/relationships/slide" Target="/ppt/slides/slide55.xml" Id="R0fc32b49dbc746d1" /><Relationship Type="http://schemas.openxmlformats.org/officeDocument/2006/relationships/slide" Target="/ppt/slides/slide56.xml" Id="R580f63ae95664d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298952c21c44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llipse Actuarial AI">
      <a:dk1>
        <a:srgbClr val="000000"/>
      </a:dk1>
      <a:lt1>
        <a:srgbClr val="FFFFFF"/>
      </a:lt1>
      <a:dk2>
        <a:srgbClr val="102C33"/>
      </a:dk2>
      <a:lt2>
        <a:srgbClr val="F7F5F1"/>
      </a:lt2>
      <a:accent1>
        <a:srgbClr val="087C72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llipse Actuarial A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30d187fa0e442d" /><Relationship Type="http://schemas.openxmlformats.org/officeDocument/2006/relationships/notesMaster" Target="/ppt/notesMasters/notesMaster1.xml" Id="Rf440b17480854a7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d88a6998214abe" /><Relationship Type="http://schemas.openxmlformats.org/officeDocument/2006/relationships/notesMaster" Target="/ppt/notesMasters/notesMaster1.xml" Id="R159c1a1f94de4d4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821e2a28714722" /><Relationship Type="http://schemas.openxmlformats.org/officeDocument/2006/relationships/notesMaster" Target="/ppt/notesMasters/notesMaster1.xml" Id="R7cde0b11df3646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eaf466246a4b0f" /><Relationship Type="http://schemas.openxmlformats.org/officeDocument/2006/relationships/notesMaster" Target="/ppt/notesMasters/notesMaster1.xml" Id="Re1e3211309fd4b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10d0a881094b03" /><Relationship Type="http://schemas.openxmlformats.org/officeDocument/2006/relationships/notesMaster" Target="/ppt/notesMasters/notesMaster1.xml" Id="R48330771181749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bb1b70b1164156" /><Relationship Type="http://schemas.openxmlformats.org/officeDocument/2006/relationships/notesMaster" Target="/ppt/notesMasters/notesMaster1.xml" Id="R4adc562fe3df47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5a16f97bebd4513" /><Relationship Type="http://schemas.openxmlformats.org/officeDocument/2006/relationships/notesMaster" Target="/ppt/notesMasters/notesMaster1.xml" Id="Rc78f9123f98b40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272f222056c4e2d" /><Relationship Type="http://schemas.openxmlformats.org/officeDocument/2006/relationships/notesMaster" Target="/ppt/notesMasters/notesMaster1.xml" Id="R580688dd9324466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88f02a587a3496d" /><Relationship Type="http://schemas.openxmlformats.org/officeDocument/2006/relationships/notesMaster" Target="/ppt/notesMasters/notesMaster1.xml" Id="R91679e1243d648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ce871edb1124e20" /><Relationship Type="http://schemas.openxmlformats.org/officeDocument/2006/relationships/notesMaster" Target="/ppt/notesMasters/notesMaster1.xml" Id="R9ca665a3deef451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bf961ae1ef4824" /><Relationship Type="http://schemas.openxmlformats.org/officeDocument/2006/relationships/notesMaster" Target="/ppt/notesMasters/notesMaster1.xml" Id="Rb964dda5defc4fe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d956cc107734ef7" /><Relationship Type="http://schemas.openxmlformats.org/officeDocument/2006/relationships/notesMaster" Target="/ppt/notesMasters/notesMaster1.xml" Id="R1d4df28cf014452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5d169a4a1394615" /><Relationship Type="http://schemas.openxmlformats.org/officeDocument/2006/relationships/notesMaster" Target="/ppt/notesMasters/notesMaster1.xml" Id="R2dc2129d7bd6438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0f3d14ad0b04013" /><Relationship Type="http://schemas.openxmlformats.org/officeDocument/2006/relationships/notesMaster" Target="/ppt/notesMasters/notesMaster1.xml" Id="Rd0ea1ae6b7c24e5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edfef4304884f66" /><Relationship Type="http://schemas.openxmlformats.org/officeDocument/2006/relationships/notesMaster" Target="/ppt/notesMasters/notesMaster1.xml" Id="R2758a94fa4b243c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05eec50f52b43a6" /><Relationship Type="http://schemas.openxmlformats.org/officeDocument/2006/relationships/notesMaster" Target="/ppt/notesMasters/notesMaster1.xml" Id="R07ebb6a5b4c641c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ddea4ebf8f74420" /><Relationship Type="http://schemas.openxmlformats.org/officeDocument/2006/relationships/notesMaster" Target="/ppt/notesMasters/notesMaster1.xml" Id="R100d24e1d3a54ba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51b9d36174d4a45" /><Relationship Type="http://schemas.openxmlformats.org/officeDocument/2006/relationships/notesMaster" Target="/ppt/notesMasters/notesMaster1.xml" Id="Rc55a4c2fa386478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2d2b6667e6141ce" /><Relationship Type="http://schemas.openxmlformats.org/officeDocument/2006/relationships/notesMaster" Target="/ppt/notesMasters/notesMaster1.xml" Id="R3bde7457bbf7443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00806ceed104373" /><Relationship Type="http://schemas.openxmlformats.org/officeDocument/2006/relationships/notesMaster" Target="/ppt/notesMasters/notesMaster1.xml" Id="R211591de20e04cc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77e61ad54e44ec9" /><Relationship Type="http://schemas.openxmlformats.org/officeDocument/2006/relationships/notesMaster" Target="/ppt/notesMasters/notesMaster1.xml" Id="R7414be1a752a4ca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984b568bc4c44e8" /><Relationship Type="http://schemas.openxmlformats.org/officeDocument/2006/relationships/notesMaster" Target="/ppt/notesMasters/notesMaster1.xml" Id="Rded837aa1e6642d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d77a59863df423c" /><Relationship Type="http://schemas.openxmlformats.org/officeDocument/2006/relationships/notesMaster" Target="/ppt/notesMasters/notesMaster1.xml" Id="R0e317662e1f645f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f3ef36c8ebc49e8" /><Relationship Type="http://schemas.openxmlformats.org/officeDocument/2006/relationships/notesMaster" Target="/ppt/notesMasters/notesMaster1.xml" Id="R15b2e30ec1e94fc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b79685589c14926" /><Relationship Type="http://schemas.openxmlformats.org/officeDocument/2006/relationships/notesMaster" Target="/ppt/notesMasters/notesMaster1.xml" Id="R88605b06752b4bc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9e1034326274380" /><Relationship Type="http://schemas.openxmlformats.org/officeDocument/2006/relationships/notesMaster" Target="/ppt/notesMasters/notesMaster1.xml" Id="Rdf69e14c5ecd4b7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997e2600d6c4b6b" /><Relationship Type="http://schemas.openxmlformats.org/officeDocument/2006/relationships/notesMaster" Target="/ppt/notesMasters/notesMaster1.xml" Id="Ra58f4d8d2913412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31d9dde6ee241fd" /><Relationship Type="http://schemas.openxmlformats.org/officeDocument/2006/relationships/notesMaster" Target="/ppt/notesMasters/notesMaster1.xml" Id="R658d6e84e5eb4a9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2ee207d37474ab4" /><Relationship Type="http://schemas.openxmlformats.org/officeDocument/2006/relationships/notesMaster" Target="/ppt/notesMasters/notesMaster1.xml" Id="R4b5211b32f23452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bfced31b01b469a" /><Relationship Type="http://schemas.openxmlformats.org/officeDocument/2006/relationships/notesMaster" Target="/ppt/notesMasters/notesMaster1.xml" Id="R009e47b92b9b47c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7aaf4936254485a" /><Relationship Type="http://schemas.openxmlformats.org/officeDocument/2006/relationships/notesMaster" Target="/ppt/notesMasters/notesMaster1.xml" Id="Rede60ee0d9b04de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0d527b18dde4eab" /><Relationship Type="http://schemas.openxmlformats.org/officeDocument/2006/relationships/notesMaster" Target="/ppt/notesMasters/notesMaster1.xml" Id="Recc9a3ddc5c24b3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7122651f3f14e03" /><Relationship Type="http://schemas.openxmlformats.org/officeDocument/2006/relationships/notesMaster" Target="/ppt/notesMasters/notesMaster1.xml" Id="R0b84bef9c1c845f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1e29e1975d44266" /><Relationship Type="http://schemas.openxmlformats.org/officeDocument/2006/relationships/notesMaster" Target="/ppt/notesMasters/notesMaster1.xml" Id="Rea6c33adc434410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28a7178467d4469" /><Relationship Type="http://schemas.openxmlformats.org/officeDocument/2006/relationships/notesMaster" Target="/ppt/notesMasters/notesMaster1.xml" Id="Ra962a11bc4f244de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eb5b192123524099" /><Relationship Type="http://schemas.openxmlformats.org/officeDocument/2006/relationships/notesMaster" Target="/ppt/notesMasters/notesMaster1.xml" Id="R46527ed8e6bd4e8b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4cc1b88cdc043e3" /><Relationship Type="http://schemas.openxmlformats.org/officeDocument/2006/relationships/notesMaster" Target="/ppt/notesMasters/notesMaster1.xml" Id="Rcc827a328e2144d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626469083a8044aa" /><Relationship Type="http://schemas.openxmlformats.org/officeDocument/2006/relationships/notesMaster" Target="/ppt/notesMasters/notesMaster1.xml" Id="Re437d9197a8b4c7f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02b92b939bb14c1c" /><Relationship Type="http://schemas.openxmlformats.org/officeDocument/2006/relationships/notesMaster" Target="/ppt/notesMasters/notesMaster1.xml" Id="Rcf77abf0abe044bd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06c2cdc28cb74159" /><Relationship Type="http://schemas.openxmlformats.org/officeDocument/2006/relationships/notesMaster" Target="/ppt/notesMasters/notesMaster1.xml" Id="Rec6678e2c26142b3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549e442279954537" /><Relationship Type="http://schemas.openxmlformats.org/officeDocument/2006/relationships/notesMaster" Target="/ppt/notesMasters/notesMaster1.xml" Id="R172bfd85b5f84ae1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a323db825fdf48f9" /><Relationship Type="http://schemas.openxmlformats.org/officeDocument/2006/relationships/notesMaster" Target="/ppt/notesMasters/notesMaster1.xml" Id="Rf1cd078f33ee4b9c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4a8c4117ad7f46a5" /><Relationship Type="http://schemas.openxmlformats.org/officeDocument/2006/relationships/notesMaster" Target="/ppt/notesMasters/notesMaster1.xml" Id="Re1d17e0e519e4dd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3d13254218be4cfe" /><Relationship Type="http://schemas.openxmlformats.org/officeDocument/2006/relationships/notesMaster" Target="/ppt/notesMasters/notesMaster1.xml" Id="R743c1d15a8e54969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c71eaa6d1ccc42fe" /><Relationship Type="http://schemas.openxmlformats.org/officeDocument/2006/relationships/notesMaster" Target="/ppt/notesMasters/notesMaster1.xml" Id="R324f3ee9218841a1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1aedf9e024624cbb" /><Relationship Type="http://schemas.openxmlformats.org/officeDocument/2006/relationships/notesMaster" Target="/ppt/notesMasters/notesMaster1.xml" Id="R875d7940dbbe43ce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804efa9aed984dff" /><Relationship Type="http://schemas.openxmlformats.org/officeDocument/2006/relationships/notesMaster" Target="/ppt/notesMasters/notesMaster1.xml" Id="R300651dd8b6841e9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c7269c8aa2c942a3" /><Relationship Type="http://schemas.openxmlformats.org/officeDocument/2006/relationships/notesMaster" Target="/ppt/notesMasters/notesMaster1.xml" Id="R99637f75bc1f4ed0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c284e903204e4b38" /><Relationship Type="http://schemas.openxmlformats.org/officeDocument/2006/relationships/notesMaster" Target="/ppt/notesMasters/notesMaster1.xml" Id="Rbcb93da5d6aa40ef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393187cb0c2c4150" /><Relationship Type="http://schemas.openxmlformats.org/officeDocument/2006/relationships/notesMaster" Target="/ppt/notesMasters/notesMaster1.xml" Id="R18e7d14264a64447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533b9d348a2f4610" /><Relationship Type="http://schemas.openxmlformats.org/officeDocument/2006/relationships/notesMaster" Target="/ppt/notesMasters/notesMaster1.xml" Id="Rdae16760684f466d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e8138285781b42d2" /><Relationship Type="http://schemas.openxmlformats.org/officeDocument/2006/relationships/notesMaster" Target="/ppt/notesMasters/notesMaster1.xml" Id="Rde818a4f2a424fd1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078bd1e71d1d430a" /><Relationship Type="http://schemas.openxmlformats.org/officeDocument/2006/relationships/notesMaster" Target="/ppt/notesMasters/notesMaster1.xml" Id="Rf1a52ca9f3d84bb6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977ced5daf17429b" /><Relationship Type="http://schemas.openxmlformats.org/officeDocument/2006/relationships/notesMaster" Target="/ppt/notesMasters/notesMaster1.xml" Id="Rd160ecd3923746d6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ac16d90873374511" /><Relationship Type="http://schemas.openxmlformats.org/officeDocument/2006/relationships/notesMaster" Target="/ppt/notesMasters/notesMaster1.xml" Id="R24ff626fb3bd4fb5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b1078747c7be4367" /><Relationship Type="http://schemas.openxmlformats.org/officeDocument/2006/relationships/notesMaster" Target="/ppt/notesMasters/notesMaster1.xml" Id="Ra505e2aac1bf4d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https://aegisnow.ai/demo/actuarial-capital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[["Domain","Models and calculations","Decision / output"],["Life valuation","Policy projections, decrements, discounted cash flows","Gross-premium reserve and sensitivities"],["Annuities &amp; ALM","Survival cash flows, duration, convexity","Liability run-off and asset mismatch"],["Profitability","Profit signatures and traditional embedded value","Capital strain, PVFP and cost of capital"],["IFRS 17","GMM, VFA, PAA and CSM movements","Measurement and movement reports"],["P&amp;C and capital","Reserving, pricing, aggregate loss, SCR / RBC","Reserve range, rates and capital view"]]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https://aegisnow.ai/demo/actuarial-capital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[["Stage","Work performed","Retained output"],["1. Prepare","Map policy, claim, premium, asset and treaty data","Reconciled model-point / triangle version"],["2. Set basis","Choose model, mortality, lapse, expense and curves","Versioned assumptions and approval status"],["3. Execute","Project cash flows or run the selected estimator","Run ID, parameters, seeds and diagnostics"],["4. Challenge","Compare prior results, sensitivities and benchmarks","Exceptions, movement and validation reports"],["5. Approve","Resolve issues and record independent review","Authorized result and sign-off"],["6. Publish","Assemble report and seal supporting evidence","Identifiable pack and export history"]]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https://aegisnow.ai/demo/actuarial-governance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[["Model family","Inputs","Calculation / output"],["Policy projection","Benefits, premiums, model points, time step","In-force states and period cash flows"],["Mortality / lapse","Tables, exposure, experience and adjustments","Decrement rates and A/E studies"],["Valuation","Projected cash flows and discount basis","PV benefits + expenses − premiums"],["Sensitivity / change","Base run and changed basis or data","Revalued reserve and movement attribution"],["Value / ALM","Profit, required capital and asset cash flows","Traditional EV, duration and surplus stress"]]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[["Family","Methods covered","Main output"],["Loss reserves","Chain ladder, BF, Cape Cod, ELR, Munich","Ultimate loss and outstanding reserve"],["Uncertainty","Mack standard error and residual bootstrap","Reserve variability and percentiles"],["Pricing / experience","Frequency–severity, trend, credibility","Technical premium and rate indication"],["Aggregate loss","Count / severity models, Monte Carlo, Panjer","Loss distribution, VaR and TVaR"],["Capital / risk transfer","Correlation aggregation, Co-TVaR, RBC, layers","Diversification, allocation and recoveries"]]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https://aegisnow.ai/demo/actuarial-capital</a:t>
            </a:r>
          </a:p>
          <a:p xmlns:a="http://schemas.openxmlformats.org/drawingml/2006/main">
            <a:r>
              <a:t>https://aegisnow.ai/demo/actuarial-pricing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Sample data specification. Product terms determine which fields the model requires.</a:t>
            </a:r>
          </a:p>
          <a:p xmlns:a="http://schemas.openxmlformats.org/drawingml/2006/main">
            <a:r>
              <a:t>Table data: [["Field group","Example fields","Validation before projection"],["Identity","Policy ID, product, issue date, valuation date","No duplicates; issue date ≤ valuation date"],["Risk","Attained age, sex where permitted, smoker class","Valid coding and supported table range"],["Benefits","Sum assured, riders, maturity, guarantees","Terms match the policy administration record"],["Premiums","Amount, frequency, remaining payment term","Premium totals reconcile by product"],["Policy status","In force, paid-up, surrendered, in claim","State transitions and eligibility reconcile"],["Grouping","Policy count, weight and grouping dimensions","Grouped and individual sample results agree"]]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10,000 policies. Currency units (CU). Synthetic rates are not a published mortality table.</a:t>
            </a:r>
          </a:p>
          <a:p xmlns:a="http://schemas.openxmlformats.org/drawingml/2006/main">
            <a:r>
              <a:t>Table data: [["Assumption","Synthetic basis for the term example","Review question"],["Mortality","Annual q: 0.20% rising to 0.80% over 10 years","Does the cohort match the chosen mortality basis?"],["Lapse","6% declining to 0% at contractual expiry","Are duration and surrender incentives represented?"],["Premium / benefit","800 annual premium; 250,000 death benefit","Are payment timing and benefit definitions correct?"],["Expenses","60 per opening policy; 2% annual inflation","Which expenses are attributable to this book?"],["Discount","Flat 3% annual effective rate","Which valuation purpose and curve apply?"]]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https://aegisnow.ai/demo/actuarial-governance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Define: Declare policy fields, assumption references and cash-flow formulas.</a:t>
            </a:r>
          </a:p>
          <a:p xmlns:a="http://schemas.openxmlformats.org/drawingml/2006/main">
            <a:r>
              <a:t>Validate: Resolve references and return diagnostics for every invalid expression.</a:t>
            </a:r>
          </a:p>
          <a:p xmlns:a="http://schemas.openxmlformats.org/drawingml/2006/main">
            <a:r>
              <a:t>Run: Execute over the frozen model-point set and retain point-level failures.</a:t>
            </a:r>
          </a:p>
          <a:p xmlns:a="http://schemas.openxmlformats.org/drawingml/2006/main">
            <a:r>
              <a:t>Review: Reconcile aggregate output and test representative cells independently.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A valid definition can still represent the wrong economics. Calculation validation remains necessary.</a:t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Deaths = opening × q. Lapses = (opening − deaths) × lapse rate. Closing = opening − deaths − lapses.</a:t>
            </a:r>
          </a:p>
          <a:p xmlns:a="http://schemas.openxmlformats.org/drawingml/2006/main">
            <a:r>
              <a:t>Table data: [["Year","Opening","Deaths","Lapses","Closing"],["1","10,000.00","20.00","598.80","9,381.20"],["2","9,381.20","23.45","467.89","8,889.86"],["3","8,889.86","26.67","398.84","8,464.35"],["4","8,464.35","29.63","337.39","8,097.33"],["5","8,097.33","32.39","282.27","7,782.67"]]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Premium income: Run-off reduces the policies that pay premiums.</a:t>
            </a:r>
          </a:p>
          <a:p xmlns:a="http://schemas.openxmlformats.org/drawingml/2006/main">
            <a:r>
              <a:t>Death benefits: Increasing mortality can outweigh the shrinking in-force book.</a:t>
            </a:r>
          </a:p>
          <a:p xmlns:a="http://schemas.openxmlformats.org/drawingml/2006/main">
            <a:r>
              <a:t>Review: The report must explain both premiums and claims.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line","categories":["1","2","3","4","5","6","7","8","9","10"],"series":[{"name":"Premiums","values":[8,7.5049600000000005,7.11188772,6.771477214282201,6.477865962270925,6.226136090977077,6.01217492421065,5.832561198349857,5.6816145145365615,5.557215564740783]},{"name":"Death benefits","values":[5,5.863250000000001,6.6673947375000004,7.4063032031211575,8.097332452838655,8.755503877936514,9.39402331907914,10.936052246905982,12.42853175054873,13.89303891185196]},{"name":"Expenses","values":[0.6,0.5741294400000001,0.5549405987916,0.5389459343710491,0.5258887834298547,0.5155618002118859,0.5078014093265566,0.5024834590673842,0.49926877088965477,0.49810402677404625]}],"unit":"CU m"}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This is a teaching calculation, not an IFRS 17 liability or a prescribed statutory reserve.</a:t>
            </a:r>
          </a:p>
          <a:p xmlns:a="http://schemas.openxmlformats.org/drawingml/2006/main">
            <a:r>
              <a:t>Table data: [["Component","CU m","Treatment"],["PV death benefits","73.51","Expected deaths × insured benefit, discounted"],["PV expenses","4.56","Per-policy costs with expense inflation"],["Less PV premiums","−56.15","Future premiums from the opening in-force"],["Gross-premium reserve","21.92","Before any accounting-specific margins or floors"]]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Duration 0: 21.92m is the present value of all remaining net outflows.</a:t>
            </a:r>
          </a:p>
          <a:p xmlns:a="http://schemas.openxmlformats.org/drawingml/2006/main">
            <a:r>
              <a:t>During run-off: Reserve development reflects both emerging cash flows and discount unwind.</a:t>
            </a:r>
          </a:p>
          <a:p xmlns:a="http://schemas.openxmlformats.org/drawingml/2006/main">
            <a:r>
              <a:t>Expiry: Reserve reaches zero when the 10-year term ends.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{"type":"line","categories":["0","1","2","3","4","5","6","7","8","9","10"],"series":[{"name":"Remaining reserve","values":[21.923164193307223,24.980859119106437,26.79786545267963,27.491353799968422,27.14232249075747,25.811236891482608,23.540644411055762,20.357213939192388,15.361955849744652,8.576628518335168,0]}],"unit":"CU m"}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Product design requirements. The reviewed public demo proves a term projection; these variants require configured models and acceptance tests.</a:t>
            </a:r>
          </a:p>
          <a:p xmlns:a="http://schemas.openxmlformats.org/drawingml/2006/main">
            <a:r>
              <a:t>Table data: [["Product","Additional state or calculation","Report to inspect"],["Whole life","Long-horizon mortality, premiums and terminal treatment","PV by age; tail and truncation sensitivity"],["Endowment","Survival benefit at maturity plus death benefit","Maturity cash flow and survival reconciliation"],["Universal life","Account value, charges, crediting, premium flexibility","Account roll-forward and guarantee shortfall"],["Participating life","Bonuses, asset shares and management actions","Benefit allocation and scenario sensitivity"]]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Coverage specification, not a claim that every rider or stochastic guarantee engine ships in the demonstrated configuration.</a:t>
            </a:r>
          </a:p>
          <a:p xmlns:a="http://schemas.openxmlformats.org/drawingml/2006/main">
            <a:r>
              <a:t>Table data: [["Annuity","Core calculation","Risk and output"],["Immediate life annuity","Payment × survival probability, discounted","Longevity liability and payment run-off"],["Deferred / fixed","Accumulation, credited rate, surrender and annuitisation","Account value and spread margin"],["Indexed annuity","Index crediting, caps, participation and floors","Crediting cost and scenario distribution"],["Variable annuity","Fund paths, withdrawals, fees and rider guarantees","Guarantee cost and tail exposure"],["Joint life / guarantee period","Multiple-life states and certain payments","Survivor benefits and contingent cash flows"]]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Longevity effect: Lower mortality leaves more lives receiving payments.</a:t>
            </a:r>
          </a:p>
          <a:p xmlns:a="http://schemas.openxmlformats.org/drawingml/2006/main">
            <a:r>
              <a:t>Expense basis: 100 per surviving life per year accompanies the benefit.</a:t>
            </a:r>
          </a:p>
          <a:p xmlns:a="http://schemas.openxmlformats.org/drawingml/2006/main">
            <a:r>
              <a:t>Term: Payments stop after year 10 by contract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{"type":"line","categories":["1","2","3","4","5","6","7","8","9","10"],"series":[{"name":"Base mortality","values":[11.82,11.61906,11.39829786,11.158933604940001,10.89111919842144,10.59705898006406,10.268550151682074,9.909150896373202,9.512784860518273,9.075196756934432]},{"name":"20% lower mortality","values":[11.856,11.694758399999998,11.51699807232,11.323512504705024,11.106101064614688,10.86620928161901,10.596727291434858,10.30001892727468,9.97041832160189,9.60350692736694]}],"unit":"CU m"}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Independent shocks. Combined scenarios require another projection.</a:t>
            </a:r>
          </a:p>
          <a:p xmlns:a="http://schemas.openxmlformats.org/drawingml/2006/main">
            <a:r>
              <a:t>Table data: [["Scenario","Liability","Change vs base","Interpretation"],["Base: 3% discount","92.02","0.00","Reference basis"],["Mortality reduced 20%","94.13","2.11","Longer survival increases payments"],["Discount reduced to 2%","96.68","4.66","Future payments discount less"],["Discount increased to 4%","87.69","-4.33","Future payments discount more"]]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An A/E ratio above 100% indicates more deaths than expected on this basis; it does not establish the cause.</a:t>
            </a:r>
          </a:p>
          <a:p xmlns:a="http://schemas.openxmlformats.org/drawingml/2006/main">
            <a:r>
              <a:t>Table data: [["Age band","Exposure years","Expected q","Expected deaths","Actual deaths","A/E"],["40–49","60,000","0.20%","120","132","110%"],["50–59","40,000","0.40%","160","152","95%"],["60–69","30,000","0.70%","210","231","110%"],["70–79","20,000","1.30%","260","286","110%"],["Total","150,000","Varies","750","801","106.8%"]]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50–59 cohort: Actual deaths are 5% below expected.</a:t>
            </a:r>
          </a:p>
          <a:p xmlns:a="http://schemas.openxmlformats.org/drawingml/2006/main">
            <a:r>
              <a:t>Other cohorts: Actual deaths are 10% above expected.</a:t>
            </a:r>
          </a:p>
          <a:p xmlns:a="http://schemas.openxmlformats.org/drawingml/2006/main">
            <a:r>
              <a:t>Next analysis: Test mix, exposure quality, selection effects and statistical uncertainty.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{"type":"bar","categories":["40–49","50–59","60–69","70–79"],"series":[{"name":"Expected deaths","values":[120,160,210,260]},{"name":"Actual deaths","values":[132,152,231,286]}],"unit":"Deaths"}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Early duration: Year 1 exceeds the basis by 1.5 percentage points.</a:t>
            </a:r>
          </a:p>
          <a:p xmlns:a="http://schemas.openxmlformats.org/drawingml/2006/main">
            <a:r>
              <a:t>Valuation effect: Lapse changes both future premiums and benefits.</a:t>
            </a:r>
          </a:p>
          <a:p xmlns:a="http://schemas.openxmlformats.org/drawingml/2006/main">
            <a:r>
              <a:t>Segmentation: Separate product, distribution, surrender-charge and premium cohorts.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{"type":"line","categories":["1","2","3","4","5","6"],"series":[{"name":"Expected","values":[0.06,0.05,0.04,0.035,0.03,0.025]},{"name":"Observed","values":[0.075,0.055,0.042,0.035,0.027,0.026]}],"unit":"Rate","percent":true}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selection: Raw mortality A/E = 120%. Prior factor = 100%. If credibility Z = 25%, selected factor = 25% × 120% + 75% × 100% = 105%.</a:t>
            </a:r>
          </a:p>
          <a:p xmlns:a="http://schemas.openxmlformats.org/drawingml/2006/main">
            <a:r>
              <a:t>Model and judgement: Bühlmann-Straub uses exposure weights and estimates of within- and between-segment variation. Review parameter stability and cohort relevance before adopting the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The 25% credibility weight is an illustrative assumption, not a fitted result.</a:t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Expense structure: Separate fixed overhead, acquisition and maintenance costs.</a:t>
            </a:r>
          </a:p>
          <a:p xmlns:a="http://schemas.openxmlformats.org/drawingml/2006/main">
            <a:r>
              <a:t>Run-off risk: Fixed costs may fall more slowly than policy counts.</a:t>
            </a:r>
          </a:p>
          <a:p xmlns:a="http://schemas.openxmlformats.org/drawingml/2006/main">
            <a:r>
              <a:t>Reporting: Show both per-policy expense and total cash outflow.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{"type":"line","categories":["1","2","3","4","5","6","7","8","9","10"],"series":[{"name":"Base 2% inflation","values":[60,61.2,62.424,63.67248000000001,64.9459296,66.244848192,67.56974515584001,68.92114005895681,70.29956286013595,71.70555411733866]},{"name":"Stress 5% inflation","values":[60,63,66.15,69.45750000000001,72.93037500000001,76.57689375000002,80.40573843750002,84.42602535937503,88.64732662734379,93.07969295871098]}],"unit":"CU / policy"}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The demonstrated traditional EV model is deterministic. It does not establish market-consistent guarantee valuation.</a:t>
            </a:r>
          </a:p>
          <a:p xmlns:a="http://schemas.openxmlformats.org/drawingml/2006/main">
            <a:r>
              <a:t>Table data: [["Method","How the model works","Typical review"],["Deterministic projection","One specified basis produces one cash-flow path","Reconciliation, sensitivities and cell tests"],["Scenario testing","Re-run specified economic / biometric stresses","Adverse combinations and material drivers"],["Stochastic valuation","Probability-weighted outcomes across simulated paths","Calibration, convergence and tail stability"],["Risk-neutral valuation","Market-consistent pricing assumptions where appropriate","Instrument fit, hedging and option consistency"],["Real-world projection","Physical probabilities for planning and risk analysis","Experience fit and plausible dependence"]]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Scenarios: Calibrate economic paths to the purpose of the valuation.</a:t>
            </a:r>
          </a:p>
          <a:p xmlns:a="http://schemas.openxmlformats.org/drawingml/2006/main">
            <a:r>
              <a:t>Contract: Apply fund returns, fees, crediting rules and benefit guarantees.</a:t>
            </a:r>
          </a:p>
          <a:p xmlns:a="http://schemas.openxmlformats.org/drawingml/2006/main">
            <a:r>
              <a:t>Behaviour: Model exercise, lapse and withdrawal behaviour conditional on the path.</a:t>
            </a:r>
          </a:p>
          <a:p xmlns:a="http://schemas.openxmlformats.org/drawingml/2006/main">
            <a:r>
              <a:t>Results: Value guarantee shortfalls and test convergence, sensitivities and tail risk.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Illustrative model design. Confirm the stochastic engine, calibration and rider coverage before implementation.</a:t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Mechanism: Mortality affects claims and the policies available to lapse later.</a:t>
            </a:r>
          </a:p>
          <a:p xmlns:a="http://schemas.openxmlformats.org/drawingml/2006/main">
            <a:r>
              <a:t>Lapse: Lost premium and avoided claims offset each other.</a:t>
            </a:r>
          </a:p>
          <a:p xmlns:a="http://schemas.openxmlformats.org/drawingml/2006/main">
            <a:r>
              <a:t>Interpretation: Single-factor results do not measure a joint stress.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{"type":"bar","categories":["Mortality +20%","Mortality −20%","Lapse +2pp","Discount −1pp","Expenses +10%"],"series":[{"name":"Reserve change","values":[14.519968764047228,-14.62478790767388,-3.4275332036108708,2.014156399284169,0.45586414644626155]}],"unit":"CU m","horizontal":true}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Closing reserve = 20.00 − 1.00 + 2.50 + 1.20 − 0.40 + 0.10 = 22.40. Attribution depends on step order.</a:t>
            </a:r>
          </a:p>
          <a:p xmlns:a="http://schemas.openxmlformats.org/drawingml/2006/main">
            <a:r>
              <a:t>Table data: [["Step","Movement","Running reserve","Explanation"],["Opening","—","20.00","Prior approved closing reserve"],["Unwind / expected run-off","−1.00","19.00","Time progression and expected cash flows"],["New business","+2.50","21.50","New policies added to the model-point set"],["Experience / basis change","+1.20","22.70","Actual movements and revised assumptions"],["Economic / model change","−0.40","22.30","Curve and implementation changes"],["Interaction / residual","+0.10","22.40","Disclosed residual; investigate material amounts"]]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Sample report layout created for this presentation. It is not a platform screenshot or a production export.</a:t>
            </a:r>
          </a:p>
          <a:p xmlns:a="http://schemas.openxmlformats.org/drawingml/2006/main">
            <a:r>
              <a:t>Table data: [["Report line","Result","Reviewer check"],["Opening policies","10,000","Reconcile to model-point control total"],["Projection term / basis","10 years / basis ILL-2026-01","Check contractual expiry and pinned versions"],["PV benefits / expenses","73.51 / 4.56m","Trace to discounted cash-flow detail"],["PV premiums / reserve","56.15 / 21.92m","Confirm reserve identity and sign"],["Mortality +20% reserve","36.44m","Confirm full revaluation and decrement effect"],["Release status","Illustrative example only","Production use needs independent review"]]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A simplified traditional EV illustration. It excludes stochastic options, guarantees and other framework-specific adjustments.</a:t>
            </a:r>
          </a:p>
          <a:p xmlns:a="http://schemas.openxmlformats.org/drawingml/2006/main">
            <a:r>
              <a:t>Table data: [["Component","Value","Interpretation"],["PV future profits","11.98","Discount the post-tax profit signature at 8%"],["Frictional cost of capital","5.54","Discount required capital × (8% − 4%)"],["Value of in-force profit stream","6.45","PVFP less cost of capital"],["Adjusted net worth","Separate input","Add if the reporting EV definition requires it"]]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Year 1 strain: Acquisition cost and initial reserve funding produce an 8m loss.</a:t>
            </a:r>
          </a:p>
          <a:p xmlns:a="http://schemas.openxmlformats.org/drawingml/2006/main">
            <a:r>
              <a:t>Capital capacity: The book also requires capital that cannot be distributed.</a:t>
            </a:r>
          </a:p>
          <a:p xmlns:a="http://schemas.openxmlformats.org/drawingml/2006/main">
            <a:r>
              <a:t>Pricing review: Check value per policy, return and the capacity to fund new volume.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{"type":"bar","categories":["1","2","3","4","5","6","7","8","9","10"],"series":[{"name":"Profit","values":[-8,3,4,5,5,4,3,2,1.5,1]},{"name":"Required capital","values":[30,29,27,24,21,18,15,12,8,4]}],"unit":"CU m"}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[["Step","Calculation","Decision / report"],["Product specification","Benefits, premiums, guarantees and surrender terms","Product model and test cases"],["Best estimate","Mortality, lapse, expenses and economic basis","Expected profit signature"],["Risk and capital","Adverse scenarios and required capital","Capital strain and sensitivity report"],["Price iteration","Re-run alternative premiums, fees or benefits","Target margin / return comparison"],["Approval and monitoring","Independent challenge and experience tracking","Approved basis and repricing triggers"]]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Liquidity: Annual surplus does not remove shortfalls in other periods.</a:t>
            </a:r>
          </a:p>
          <a:p xmlns:a="http://schemas.openxmlformats.org/drawingml/2006/main">
            <a:r>
              <a:t>Reinvestment: Interim surpluses require an explicit reinvestment assumption.</a:t>
            </a:r>
          </a:p>
          <a:p xmlns:a="http://schemas.openxmlformats.org/drawingml/2006/main">
            <a:r>
              <a:t>Concentration: Year 10 asset maturity dominates the portfolio cash 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{"type":"bar","categories":["1","2","3","4","5","6","7","8","9","10"],"series":[{"name":"Asset cash flow","values":[18,18,18,18,18,18,18,18,18,118]},{"name":"Liability cash flow","values":[15,16,17,18,20,22,24,26,29,33]}],"unit":"CU m"}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Matching duration in years is insufficient when asset and liability values differ. Convexity and curve twists need separate tests.</a:t>
            </a:r>
          </a:p>
          <a:p xmlns:a="http://schemas.openxmlformats.org/drawingml/2006/main">
            <a:r>
              <a:t>Table data: [["Metric","Assets","Liabilities","Gap / implication"],["Present value, CU m","227.95","183.69","44.26m surplus"],["Modified duration, years","6.61","5.81","0.80 years"],["Dollar duration, CU m","1,506.02","1,066.56","439.45m"],["+100bp surplus change","−DD assets × 1%","−DD liabilities × 1%","-4.39m first-order"]]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Nonlinearity: The difference from the straight-line estimate reflects higher-order effects.</a:t>
            </a:r>
          </a:p>
          <a:p xmlns:a="http://schemas.openxmlformats.org/drawingml/2006/main">
            <a:r>
              <a:t>Next tests: Curve twists, spreads, defaults and liquidity are separate risks.</a:t>
            </a:r>
          </a:p>
          <a:p xmlns:a="http://schemas.openxmlformats.org/drawingml/2006/main">
            <a:r>
              <a:t>Model boundary: Fixed cash flows here exclude behaviour changes as rates move.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{"type":"line","categories":["−200bp","−100bp","Base","+100bp","+200bp"],"series":[{"name":"Revalued surplus","values":[54.137845934377395,48.91650274279121,44.26137600921115,40.107083592479995,36.396251088665565]},{"name":"Duration approximation","values":[53.05041011906072,48.65589306413593,44.26137600921115,39.866858954286364,35.472341899361574]}],"unit":"CU m"}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This is a high-level model map. Eligibility, grouping and detailed accounting treatment require the applicable IFRS 17 analysis.</a:t>
            </a:r>
          </a:p>
          <a:p xmlns:a="http://schemas.openxmlformats.org/drawingml/2006/main">
            <a:r>
              <a:t>Table data: [["Approach","Core measurement idea","Primary review outputs"],["GMM","Fulfilment cash flows plus unearned profit in the CSM","FCF, risk adjustment, CSM and service result"],["VFA","Modification for qualifying direct participation contracts","Variable fee effects and CSM movements"],["PAA","Simplified measurement of remaining coverage when eligible","Remaining coverage and incurred-claim liabilities"],["Onerous groups","Recognise loss when a group is onerous","Loss component and subsequent movements"]]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https://www.ifrs.org/issued-standards/list-of-standards/ifrs-17-insurance-contracts/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Illustrative arithmetic only. VFA mechanics and actual accounting classification may differ.</a:t>
            </a:r>
          </a:p>
          <a:p xmlns:a="http://schemas.openxmlformats.org/drawingml/2006/main">
            <a:r>
              <a:t>Table data: [["Movement","CU m","Explanation"],["Opening CSM","40.00","Prior period closing balance"],["Interest accretion","+1.20","Accretion on the applicable basis"],["New business","+6.00","Unearned profit from new groups"],["Future-service assumption change","−3.00","Change allocated to CSM in this illustration"],["Release for service","−5.20","Profit recognised for services provided"],["Closing CSM","39.00","40.00 + 1.20 + 6.00 − 3.00 − 5.20"]]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https://www.ifrs.org/issued-standards/list-of-standards/ifrs-17-insurance-contracts/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Proposed reporting pack. The examples are presentation layouts, not claimed built-in PDF exports.</a:t>
            </a:r>
          </a:p>
          <a:p xmlns:a="http://schemas.openxmlformats.org/drawingml/2006/main">
            <a:r>
              <a:t>Table data: [["Report","What it shows","Reconciliation"],["Measurement summary","PV cash flows, risk adjustment, CSM / loss component","Group results to entity measurement totals"],["Liability roll-forward","Opening, service, finance, cash flows and closing","Opening + movements = closing"],["CSM analysis","New business, assumption effects and service release","Coverage-unit basis and remaining CSM"],["Onerous group report","Loss recognition and subsequent allocation","Loss component to the measured group"],["Assumption / data report","Basis versions, source changes and exceptions","Model inputs to approved datasets"]]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https://www.ifrs.org/issued-standards/list-of-standards/ifrs-17-insurance-contracts/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[["Method","Calculation","Main dependency"],["Chain ladder","Ultimate = latest cumulative loss × CDF","Stable development pattern"],["Bornhuetter-Ferguson","Latest + expected ultimate × unreported fraction","Prior expected loss and emergence pattern"],["Cape Cod","Estimate expected loss ratio from adjusted experience","Exposure / premium comparability"],["Expected loss ratio","Ultimate = premium × selected loss ratio","Selected expectation"],["Munich chain ladder","Joint information from paid and incurred triangles","Paid–incurred residual relationship"]]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https://www.casact.org/sites/default/files/database/studynotes_friedland_estimating.pdf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Volume-weighted age-to-age factors. This short example assumes no development after 48 months.</a:t>
            </a:r>
          </a:p>
          <a:p xmlns:a="http://schemas.openxmlformats.org/drawingml/2006/main">
            <a:r>
              <a:t>Table data: [["Accident year","12 months","24 months","36 months","48 months"],["2023","100.00","160.00","190.00","200.00"],["2024","110.00","176.00","209.00","—"],["2025","120.00","192.00","—","—"],["2026","130.00","—","—","—"],["Selected factor","1.6000","1.1875","1.0526","1.0000"]]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https://www.casact.org/sites/default/files/database/studynotes_friedland_estimating.pdf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Chain ladder: 920.00k develops observed experience.</a:t>
            </a:r>
          </a:p>
          <a:p xmlns:a="http://schemas.openxmlformats.org/drawingml/2006/main">
            <a:r>
              <a:t>Cape Cod: Implied loss ratio = 66.67%.</a:t>
            </a:r>
          </a:p>
          <a:p xmlns:a="http://schemas.openxmlformats.org/drawingml/2006/main">
            <a:r>
              <a:t>Selection: Differences are model evidence; the average is not automatically the reserve.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{"type":"bar","categories":["Chain ladder","BF, 70% ELR","Cape Cod","70% ELR"],"series":[{"name":"Ultimate","values":[920,929.4499999999999,920,965.9999999999999]}],"unit":"CU k"}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https://www.casact.org/sites/default/files/database/studynotes_friedland_estimating.pdf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Mack standard error: Analytic prediction error around chain-ladder estimates. Review development independence, volume assumptions and the distinction between estimation and process risk.</a:t>
            </a:r>
          </a:p>
          <a:p xmlns:a="http://schemas.openxmlformats.org/drawingml/2006/main">
            <a:r>
              <a:t>Residual bootstrap: Fit the development model, resample adjusted residuals, rebuild pseudo-triangles and simulate future development. Retain seed, iteration count and convergence checks.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The source describes a reserving bootstrap capped at 5,000 iterations. This is distinct from the aggregate-loss demo.</a:t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https://www.casact.org/sites/default/files/database/studynotes_friedland_estimating.pdf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Munich chain ladder: Uses information in both paid and incurred triangles. Compare the remaining ultimate gap and the fitted relationship; investigate changes in settlement and case-reserving practice.</a:t>
            </a:r>
          </a:p>
          <a:p xmlns:a="http://schemas.openxmlformats.org/drawingml/2006/main">
            <a:r>
              <a:t>Bühlmann-Straub: Credibility-weights segment experience using exposure and variance components. Retain segment weights, portfolio basis and the adjusted estimate in the selection report.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Segment A: 6% × 8,000 = 480 loss cost.</a:t>
            </a:r>
          </a:p>
          <a:p xmlns:a="http://schemas.openxmlformats.org/drawingml/2006/main">
            <a:r>
              <a:t>Loads: 35% combined expense and margin assumption leaves 65% for loss.</a:t>
            </a:r>
          </a:p>
          <a:p xmlns:a="http://schemas.openxmlformats.org/drawingml/2006/main">
            <a:r>
              <a:t>Rate review: Trend, on-level premium and credibility precede comparison to the current rate.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{"type":"bar","categories":["Segment A","Segment B","Segment C"],"series":[{"name":"Expected loss cost","values":[480,595,810]},{"name":"Technical premium","values":[738.4615384615385,915.3846153846154,1246.1538461538462]}],"unit":"CU / exposure"}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https://aegisnow.ai/demo/actuarial-pricing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Distribution fit does not validate censoring, deductibles, inflation or the choice of tail threshold.</a:t>
            </a:r>
          </a:p>
          <a:p xmlns:a="http://schemas.openxmlformats.org/drawingml/2006/main">
            <a:r>
              <a:t>Table data: [["Distribution","Shape / application","Diagnostic"],["Lognormal","Positive, skewed claim sizes","Tail quantiles and log-scale residuals"],["Gamma","Positive costs with flexible skew","Likelihood and systematic residual pattern"],["Exponential","Constant hazard; mean equals standard deviation","Compare tail fit to more flexible families"],["Pareto","Heavy-tail behaviour above a threshold","Shape stability and existence of moments"]]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https://aegisnow.ai/demo/actuarial-pricing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An accumulation PML does not establish a validated catastrophe event-set model or a return-period curve.</a:t>
            </a:r>
          </a:p>
          <a:p xmlns:a="http://schemas.openxmlformats.org/drawingml/2006/main">
            <a:r>
              <a:t>Table data: [["Calculation","Required inputs","Report"],["Zone accumulation","Insured values, location, occupancy, policy terms","Concentration by zone and peril"],["PML assessment","Exposure and explicit damage / event assumptions","Loss estimate with basis and limitations"],["Occurrence layer","Each event loss, attachment, limit and reinstatement","Recovery by event and probability of attachment"],["Aggregate cover","Annual aggregate loss and aggregate terms","Annual recoveries and retained-loss distribution"]]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https://aegisnow.ai/demo/actuarial-capital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Reproducibility: 20,000 trials; seed 20260928. Frequency and severity are independent.</a:t>
            </a:r>
          </a:p>
          <a:p xmlns:a="http://schemas.openxmlformats.org/drawingml/2006/main">
            <a:r>
              <a:t>Closed-form check: Expected loss = 2.00m; standard deviation = 0.632m.</a:t>
            </a:r>
          </a:p>
          <a:p xmlns:a="http://schemas.openxmlformats.org/drawingml/2006/main">
            <a:r>
              <a:t>Simulated result: Mean 2.00m; standard deviation 0.63m.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Horizontal bins show CU millions. This independently calculated example is not the platform reserving bootstrap.</a:t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{"type":"bar","categories":["0.0–0.5","0.5–1.0","1.0–1.5","1.5–2.0","2.0–2.5","2.5–3.0","3.0–3.5","3.5–4.0","4.0–4.5","4.5+"],"series":[{"name":"Share of trials","values":[0.0006,0.0318,0.19045,0.31955,0.26,0.13135,0.04785,0.01345,0.00365,0.0013]}],"unit":"Probability","percent":true}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https://aegisnow.ai/demo/actuarial-capital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The extreme tail contains few trials. Review Monte Carlo error and model sensitivity before using a capital metric.</a:t>
            </a:r>
          </a:p>
          <a:p xmlns:a="http://schemas.openxmlformats.org/drawingml/2006/main">
            <a:r>
              <a:t>Table data: [["Percentile","VaR, CU m","TVaR, CU m","Trials in tail"],["50.0%","1.93","2.49","10001"],["90.0%","2.83","3.23","2001"],["95.0%","3.12","3.51","1001"],["99.0%","3.74","4.12","201"],["99.5%","4.00","4.38","101"]]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https://aegisnow.ai/demo/actuarial-capital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This demonstrates aggregation, not a complete Solvency II SCR calculation. The capital demo also shows SCR and economic-capital allocation.</a:t>
            </a:r>
          </a:p>
          <a:p xmlns:a="http://schemas.openxmlformats.org/drawingml/2006/main">
            <a:r>
              <a:t>Table data: [["Element","Value","Calculation"],["Standalone components","30, 20, 10","Sum of standalone capital = 60"],["Pairwise correlation","25%","Illustrative common correlation"],["Diversified component","44.16","Square root of Σi Σj ρij × Ki × Kj"],["Diversification benefit","15.84","60 less diversified component"],["Full regulatory result","Separate calculation","Apply required modules, adjustments and rules"]]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https://aegisnow.ai/demo/actuarial-capital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Ratios alone are not a solvency opinion. Use the entity-specific formula and current rules for regulatory interpretation.</a:t>
            </a:r>
          </a:p>
          <a:p xmlns:a="http://schemas.openxmlformats.org/drawingml/2006/main">
            <a:r>
              <a:t>Table data: [["Scenario","Total adjusted capital","ACL RBC","Ratio"],["Base","120m","40m","300%"],["Adverse claims","100m","45m","222%"],["Combined stress","80m","50m","160%"]]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https://content.naic.org/insurance-topics/risk-based-capital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Economic capital allocation: The capital demo includes Co-TVaR allocation. Attribute each risk’s expected contribution in portfolio-tail scenarios and reconcile contributions to the diversified total.</a:t>
            </a:r>
          </a:p>
          <a:p xmlns:a="http://schemas.openxmlformats.org/drawingml/2006/main">
            <a:r>
              <a:t>Ruin / buffer analysis: The actuarial demo includes a capital-buffer workflow. Project premium inflow and claims outflow against opening capital, and examine whether the buffer crosses zero under the specified process.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A finite-horizon ruin probability and a one-year loss percentile answer different questions.</a:t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https://aegisnow.ai/demo/actuarial-capital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[["Control","Behaviour described by the platform","Evidence"],["Data quality","Measure reconciliation and row-level exceptions","Quality results against a source version"],["Certification","Named person authorises an eligible dataset","Purpose, scope, validity and decision"],["Assumptions","Pin version IDs and require independent approval","Approved basis used by the run"],["Exploration","Permit analysis while restricting reportability","Exploratory label and unresolved conditions"],["Release","Retain review and approved result identity","Reviewer, timestamp and evidence-pack hash"]]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https://aegisnow.ai/demo/actuarial-governance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Numerical results must come from the specified calculation engine and reconcile to the reviewed run.</a:t>
            </a:r>
          </a:p>
          <a:p xmlns:a="http://schemas.openxmlformats.org/drawingml/2006/main">
            <a:r>
              <a:t>Table data: [["Workflow","AI-assisted task","Output for actuarial review"],["Input preparation","Identify mapping gaps and prepare exception explanations","Source-linked data issue report"],["Model review","Explain diagnostics and locate relevant assumptions","Model / basis review pack"],["Result analysis","Draft commentary on movements and sensitivities","Cited draft tied to run outputs"],["Close / reporting","Assemble evidence and flag missing approvals","Review checklist and report draft"],["Follow-up","Route unresolved issues to named owners","Issue history and resolution record"]]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https://aegisnow.ai/demo/actuarial-governance</a:t>
            </a:r>
          </a:p>
          <a:p xmlns:a="http://schemas.openxmlformats.org/drawingml/2006/main">
            <a:r>
              <a:t>https://genellipse.com/products/cortex-ai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[["Test level","Example test","Acceptance evidence"],["Data","Policy counts and premiums match source totals","Reconciliation with resolved exceptions"],["Cell / formula","Independent one-policy decrement and PV calculation","Expected-versus-model comparison"],["Portfolio","Grouped versus individual runs and roll-forwards","Material differences explained"],["Sensitivity","Direction, size and nonlinearity of shocks","Revaluation table and rationale"],["Benchmark","Alternative method or independent implementation","Difference attribution"],["Release regression","Prior approved cases after model changes","Versioned test results and sign-off"]]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https://www.actuarialstandardsboard.org/asops/modeling-3/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Sample presentation layouts show the intended information. Confirm available export formats in the chosen platform release.</a:t>
            </a:r>
          </a:p>
          <a:p xmlns:a="http://schemas.openxmlformats.org/drawingml/2006/main">
            <a:r>
              <a:t>Table data: [["Report","Principal contents","Primary user"],["Life valuation","Reserve, PV components, roll-forward, sensitivities","Valuation actuary / finance"],["Annuity / ALM","Payment run-off, survival, gaps, duration, stresses","ALM and risk teams"],["Experience","Exposure, actual, expected, A/E and credibility","Assumption committee"],["Pricing / profitability","Loss cost or profit signature, capital and rate tests","Pricing / product committee"],["Reserving / capital","Method comparison, tail metrics and capital ratios","Reserving / capital committee"],["Validation / evidence","Tests, limitations, approvals and source references","Independent reviewer / audit"]]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https://aegisnow.ai/demo/actuarial-capital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These checks validate the teaching calculation only. They do not validate the AegisNow implementation.</a:t>
            </a:r>
          </a:p>
          <a:p xmlns:a="http://schemas.openxmlformats.org/drawingml/2006/main">
            <a:r>
              <a:t>Table data: [["Check","Expected","Result","Assessment"],["Opening in-force","10,000","10,000","Reconciled"],["Year 1 deaths","10,000 × 0.002","20","Matched"],["Year 1 closing","10,000 − 20 − 598.8","9,381.2","Matched"],["Reserve identity","PV benefits + expenses − premiums","21.92m","Matched"],["Contract expiry","No cash flows after year 10","Reserve = 0","Matched"],["Accounting interpretation","Purpose-specific review","Pending","Not a production approval"]]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https://www.actuarialstandardsboard.org/asops/modeling-3/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>Capability review: 28 September 2026. Confirm conflicting descriptions against the deployed version during a working demonstration.</a:t>
            </a:r>
          </a:p>
          <a:p xmlns:a="http://schemas.openxmlformats.org/drawingml/2006/main">
            <a:r>
              <a:t>Table data: [["Area","What the reviewed material supports","Boundary to confirm"],["Life / value / ALM","Term projection, traditional EV and duration demo","Whole-life riders, MCEV and stochastic guarantees"],["IFRS / statutory","GMM, VFA and PAA described on the product page","PBR / VM-20 not implemented; LDTI is a filing category"],["Capital","Live demo shows aggregate risk, SCR and allocation","Product page contains older conflicting capital limits"],["Evidence exports","Sealed JSON evidence pack described","No built-in PDF / XLSX pack rendering claimed"],["Execution / monitoring","Versioned runs, diagnostics and approval controls","Input caps, job execution and drift-monitor scope"]]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https://aegisnow.ai/platform/actuarial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https://aegisnow.ai/demo/actuarial-capital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[["Demonstration","What the team should see","Acceptance question"],["Load a representative book","Controls, model points and reconciled premiums","Can the team reproduce the input totals?"],["Run the valuation","Cash flows, basis IDs, failures and reserve components","Can a reviewer reproduce selected cells?"],["Stress and explain","Mortality, lapse, curve and expense revaluations","Can the team explain the movements?"],["Review and report","Valuation pack, validation and limitations","Is the evidence sufficient for the intended use?"],["Reproduce the run","Same source, model and assumption versions","Do the calculations agree within tolerance?"]]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https://aegisnow.ai/demo/actuarial-governance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descriptions reflect public AegisNow pages and interactive demonstrations reviewed 28 September 2026. Illustrative calculations in this deck are independent teaching examples, not customer results or exported production reports.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working session: Policy data, model coverage, valuation outputs, sensitivities and acceptance tests.</a:t>
            </a:r>
          </a:p>
          <a:p xmlns:a="http://schemas.openxmlformats.org/drawingml/2006/main">
            <a:r>
              <a:t>The result: A defined implementation scope and a concrete demonstration against your calculations.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Genellipse actuarial platform overview. Numerical examples use synthetic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Table data: []</a:t>
            </a:r>
          </a:p>
          <a:p xmlns:a="http://schemas.openxmlformats.org/drawingml/2006/main">
            <a:r>
              <a:t>Chart data: {}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https://aegisnow.ai/demo/actuarial-life</a:t>
            </a:r>
          </a:p>
          <a:p xmlns:a="http://schemas.openxmlformats.org/drawingml/2006/main">
            <a:r>
              <a:t>https://aegisnow.ai/demo/actuarial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Genellipse wordmark from the existing website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ec005261de47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2f00e7404247e3" /><Relationship Type="http://schemas.openxmlformats.org/officeDocument/2006/relationships/slideLayout" Target="/ppt/slideLayouts/slideLayout1.xml" Id="R00dc0151d34449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dc0151d34449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llipse Actuarial AI">
      <a:dk1>
        <a:srgbClr val="000000"/>
      </a:dk1>
      <a:lt1>
        <a:srgbClr val="FFFFFF"/>
      </a:lt1>
      <a:dk2>
        <a:srgbClr val="102C33"/>
      </a:dk2>
      <a:lt2>
        <a:srgbClr val="F7F5F1"/>
      </a:lt2>
      <a:accent1>
        <a:srgbClr val="087C72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llipse Actuarial A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d08f42e93347c5" /><Relationship Type="http://schemas.openxmlformats.org/officeDocument/2006/relationships/image" Target="/ppt/media/image.jpeg" Id="R7abe3901561a44f7" /><Relationship Type="http://schemas.openxmlformats.org/officeDocument/2006/relationships/image" Target="/ppt/media/image.png" Id="R6d272b638eb34b09" /><Relationship Type="http://schemas.openxmlformats.org/officeDocument/2006/relationships/notesSlide" Target="/ppt/notesSlides/notesSlide1.xml" Id="Rd01c86d33ec345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5566fc217c478c" /><Relationship Type="http://schemas.openxmlformats.org/officeDocument/2006/relationships/image" Target="/ppt/media/image2.png" Id="R2f91b0c98e254cd2" /><Relationship Type="http://schemas.openxmlformats.org/officeDocument/2006/relationships/notesSlide" Target="/ppt/notesSlides/notesSlide2.xml" Id="Rcef5a396dfcb4b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acde47d530482b" /><Relationship Type="http://schemas.openxmlformats.org/officeDocument/2006/relationships/image" Target="/ppt/media/image3.png" Id="Re66cadbf68ad4ca6" /><Relationship Type="http://schemas.openxmlformats.org/officeDocument/2006/relationships/notesSlide" Target="/ppt/notesSlides/notesSlide3.xml" Id="R98e240edfead4c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12ed3fcde3475a" /><Relationship Type="http://schemas.openxmlformats.org/officeDocument/2006/relationships/image" Target="/ppt/media/image4.png" Id="Ra8c44835de8a4f18" /><Relationship Type="http://schemas.openxmlformats.org/officeDocument/2006/relationships/notesSlide" Target="/ppt/notesSlides/notesSlide4.xml" Id="Rb787edefec3a49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96f7b91551460a" /><Relationship Type="http://schemas.openxmlformats.org/officeDocument/2006/relationships/image" Target="/ppt/media/image5.png" Id="R2d63028a5be7467e" /><Relationship Type="http://schemas.openxmlformats.org/officeDocument/2006/relationships/notesSlide" Target="/ppt/notesSlides/notesSlide5.xml" Id="Rbb68f9fce7d64a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7687f369474c02" /><Relationship Type="http://schemas.openxmlformats.org/officeDocument/2006/relationships/image" Target="/ppt/media/image6.png" Id="R2306136280cd4972" /><Relationship Type="http://schemas.openxmlformats.org/officeDocument/2006/relationships/notesSlide" Target="/ppt/notesSlides/notesSlide6.xml" Id="R1f8e59a3bf8146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2e9ef77a2f485d" /><Relationship Type="http://schemas.openxmlformats.org/officeDocument/2006/relationships/image" Target="/ppt/media/image7.png" Id="Rab1b13243f0946af" /><Relationship Type="http://schemas.openxmlformats.org/officeDocument/2006/relationships/notesSlide" Target="/ppt/notesSlides/notesSlide7.xml" Id="R7be150ba602d4a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813c4af69a4273" /><Relationship Type="http://schemas.openxmlformats.org/officeDocument/2006/relationships/image" Target="/ppt/media/image8.png" Id="Re35f6cfa04ec4141" /><Relationship Type="http://schemas.openxmlformats.org/officeDocument/2006/relationships/notesSlide" Target="/ppt/notesSlides/notesSlide8.xml" Id="R4afe7786d086487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ce257d81244ff5" /><Relationship Type="http://schemas.openxmlformats.org/officeDocument/2006/relationships/image" Target="/ppt/media/image9.png" Id="R261a15974ae84c90" /><Relationship Type="http://schemas.openxmlformats.org/officeDocument/2006/relationships/notesSlide" Target="/ppt/notesSlides/notesSlide9.xml" Id="R988239061af74b1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e26d2271b541df" /><Relationship Type="http://schemas.openxmlformats.org/officeDocument/2006/relationships/image" Target="/ppt/media/image10.png" Id="R4e7f06d4a08c4ccc" /><Relationship Type="http://schemas.openxmlformats.org/officeDocument/2006/relationships/chart" Target="/ppt/slides/charts/chart1.xml" Id="R0d6bf15a66c54390" /><Relationship Type="http://schemas.openxmlformats.org/officeDocument/2006/relationships/notesSlide" Target="/ppt/notesSlides/notesSlide10.xml" Id="R10593c97e6f44ed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0178d8f545490e" /><Relationship Type="http://schemas.openxmlformats.org/officeDocument/2006/relationships/image" Target="/ppt/media/image11.png" Id="R29c15e9cffd94631" /><Relationship Type="http://schemas.openxmlformats.org/officeDocument/2006/relationships/notesSlide" Target="/ppt/notesSlides/notesSlide11.xml" Id="R57d60b5f822a4bd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4c742389054117" /><Relationship Type="http://schemas.openxmlformats.org/officeDocument/2006/relationships/image" Target="/ppt/media/image12.png" Id="R56a647a80e9f4eac" /><Relationship Type="http://schemas.openxmlformats.org/officeDocument/2006/relationships/chart" Target="/ppt/slides/charts/chart2.xml" Id="R76019c9ea21743bb" /><Relationship Type="http://schemas.openxmlformats.org/officeDocument/2006/relationships/notesSlide" Target="/ppt/notesSlides/notesSlide12.xml" Id="R906f103fe9c447d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c611885cdb48c1" /><Relationship Type="http://schemas.openxmlformats.org/officeDocument/2006/relationships/image" Target="/ppt/media/image13.png" Id="R175a84fb750e42e4" /><Relationship Type="http://schemas.openxmlformats.org/officeDocument/2006/relationships/notesSlide" Target="/ppt/notesSlides/notesSlide13.xml" Id="R514127a3e0f8453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6cc0836df7403d" /><Relationship Type="http://schemas.openxmlformats.org/officeDocument/2006/relationships/image" Target="/ppt/media/image14.png" Id="R5a0f04953527437a" /><Relationship Type="http://schemas.openxmlformats.org/officeDocument/2006/relationships/notesSlide" Target="/ppt/notesSlides/notesSlide14.xml" Id="R8493edef7b7b4be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55440d83ef4a7e" /><Relationship Type="http://schemas.openxmlformats.org/officeDocument/2006/relationships/image" Target="/ppt/media/image15.png" Id="R1daae5ffc61047d7" /><Relationship Type="http://schemas.openxmlformats.org/officeDocument/2006/relationships/chart" Target="/ppt/slides/charts/chart3.xml" Id="Rd0772087422147ff" /><Relationship Type="http://schemas.openxmlformats.org/officeDocument/2006/relationships/notesSlide" Target="/ppt/notesSlides/notesSlide15.xml" Id="Rc6cbab9189c5472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9699a2438145c9" /><Relationship Type="http://schemas.openxmlformats.org/officeDocument/2006/relationships/image" Target="/ppt/media/image16.png" Id="R5d9fb48403c94f59" /><Relationship Type="http://schemas.openxmlformats.org/officeDocument/2006/relationships/notesSlide" Target="/ppt/notesSlides/notesSlide16.xml" Id="R909b1ae22de8459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43ea2e536d445d" /><Relationship Type="http://schemas.openxmlformats.org/officeDocument/2006/relationships/image" Target="/ppt/media/image17.png" Id="R5dceae31a66f444f" /><Relationship Type="http://schemas.openxmlformats.org/officeDocument/2006/relationships/notesSlide" Target="/ppt/notesSlides/notesSlide17.xml" Id="R840cfe2aaf28446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f543fcc15846f1" /><Relationship Type="http://schemas.openxmlformats.org/officeDocument/2006/relationships/image" Target="/ppt/media/image18.png" Id="Ra528055d54234a61" /><Relationship Type="http://schemas.openxmlformats.org/officeDocument/2006/relationships/chart" Target="/ppt/slides/charts/chart4.xml" Id="Rfc35daaa90c54cd6" /><Relationship Type="http://schemas.openxmlformats.org/officeDocument/2006/relationships/notesSlide" Target="/ppt/notesSlides/notesSlide18.xml" Id="Re8d0381fc243495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2dedad4cc24a7e" /><Relationship Type="http://schemas.openxmlformats.org/officeDocument/2006/relationships/image" Target="/ppt/media/image19.png" Id="Rf53e5388848d47be" /><Relationship Type="http://schemas.openxmlformats.org/officeDocument/2006/relationships/chart" Target="/ppt/slides/charts/chart5.xml" Id="R0d519e76d3514771" /><Relationship Type="http://schemas.openxmlformats.org/officeDocument/2006/relationships/notesSlide" Target="/ppt/notesSlides/notesSlide19.xml" Id="R0ded1d1eb443469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08a78bf23347a1" /><Relationship Type="http://schemas.openxmlformats.org/officeDocument/2006/relationships/image" Target="/ppt/media/image20.png" Id="Rffa44be361d64d64" /><Relationship Type="http://schemas.openxmlformats.org/officeDocument/2006/relationships/notesSlide" Target="/ppt/notesSlides/notesSlide20.xml" Id="Rfa76c59f37cd457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dcf46d58cd4fb2" /><Relationship Type="http://schemas.openxmlformats.org/officeDocument/2006/relationships/image" Target="/ppt/media/image21.png" Id="R4a0de18734d14141" /><Relationship Type="http://schemas.openxmlformats.org/officeDocument/2006/relationships/chart" Target="/ppt/slides/charts/chart6.xml" Id="R5826c0996f9f407d" /><Relationship Type="http://schemas.openxmlformats.org/officeDocument/2006/relationships/notesSlide" Target="/ppt/notesSlides/notesSlide21.xml" Id="Rdfa19a262d344e0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f7f075f4a54576" /><Relationship Type="http://schemas.openxmlformats.org/officeDocument/2006/relationships/image" Target="/ppt/media/image22.png" Id="R9d698af0774c405d" /><Relationship Type="http://schemas.openxmlformats.org/officeDocument/2006/relationships/notesSlide" Target="/ppt/notesSlides/notesSlide22.xml" Id="R280e213b9dc34e9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f56f41a59549ff" /><Relationship Type="http://schemas.openxmlformats.org/officeDocument/2006/relationships/image" Target="/ppt/media/image23.png" Id="R9bb9e0c1538f484b" /><Relationship Type="http://schemas.openxmlformats.org/officeDocument/2006/relationships/notesSlide" Target="/ppt/notesSlides/notesSlide23.xml" Id="Rb266f80a0c9d409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375ed267474f6b" /><Relationship Type="http://schemas.openxmlformats.org/officeDocument/2006/relationships/image" Target="/ppt/media/image24.png" Id="Rc64765803bc44703" /><Relationship Type="http://schemas.openxmlformats.org/officeDocument/2006/relationships/chart" Target="/ppt/slides/charts/chart7.xml" Id="R1fa2e1f8e78d4751" /><Relationship Type="http://schemas.openxmlformats.org/officeDocument/2006/relationships/notesSlide" Target="/ppt/notesSlides/notesSlide24.xml" Id="R84cdf2bb8fe14ce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0c05a47fda4158" /><Relationship Type="http://schemas.openxmlformats.org/officeDocument/2006/relationships/image" Target="/ppt/media/image25.png" Id="R9db341fde3c54376" /><Relationship Type="http://schemas.openxmlformats.org/officeDocument/2006/relationships/notesSlide" Target="/ppt/notesSlides/notesSlide25.xml" Id="R10a425e81d6f4c9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000e78a9114ee4" /><Relationship Type="http://schemas.openxmlformats.org/officeDocument/2006/relationships/image" Target="/ppt/media/image26.png" Id="Rcfbf2ec595264b52" /><Relationship Type="http://schemas.openxmlformats.org/officeDocument/2006/relationships/notesSlide" Target="/ppt/notesSlides/notesSlide26.xml" Id="Rca9cee64363744f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3470a41faa4d86" /><Relationship Type="http://schemas.openxmlformats.org/officeDocument/2006/relationships/image" Target="/ppt/media/image27.png" Id="R0912919eaeba4926" /><Relationship Type="http://schemas.openxmlformats.org/officeDocument/2006/relationships/notesSlide" Target="/ppt/notesSlides/notesSlide27.xml" Id="Re602faff574649e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6776a1228a492f" /><Relationship Type="http://schemas.openxmlformats.org/officeDocument/2006/relationships/image" Target="/ppt/media/image28.png" Id="R6223b1445be24d65" /><Relationship Type="http://schemas.openxmlformats.org/officeDocument/2006/relationships/chart" Target="/ppt/slides/charts/chart8.xml" Id="R0bfd0a20393040da" /><Relationship Type="http://schemas.openxmlformats.org/officeDocument/2006/relationships/notesSlide" Target="/ppt/notesSlides/notesSlide28.xml" Id="Rcb336e20dc9947b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57ac3d2c7f4949" /><Relationship Type="http://schemas.openxmlformats.org/officeDocument/2006/relationships/image" Target="/ppt/media/image29.png" Id="R7faef248d1a64f9e" /><Relationship Type="http://schemas.openxmlformats.org/officeDocument/2006/relationships/notesSlide" Target="/ppt/notesSlides/notesSlide29.xml" Id="R1c1dda675ff1460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b7a80b30294cd8" /><Relationship Type="http://schemas.openxmlformats.org/officeDocument/2006/relationships/image" Target="/ppt/media/image30.png" Id="Rfc5e73c877564898" /><Relationship Type="http://schemas.openxmlformats.org/officeDocument/2006/relationships/chart" Target="/ppt/slides/charts/chart9.xml" Id="R13dbeeb49b1f4beb" /><Relationship Type="http://schemas.openxmlformats.org/officeDocument/2006/relationships/notesSlide" Target="/ppt/notesSlides/notesSlide30.xml" Id="R9766300b33b64fe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f2f2ad95444794" /><Relationship Type="http://schemas.openxmlformats.org/officeDocument/2006/relationships/image" Target="/ppt/media/image31.png" Id="Rb25dc5555cfb40f7" /><Relationship Type="http://schemas.openxmlformats.org/officeDocument/2006/relationships/notesSlide" Target="/ppt/notesSlides/notesSlide31.xml" Id="Rdcb66d0fafc4425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a3826fe5d94fff" /><Relationship Type="http://schemas.openxmlformats.org/officeDocument/2006/relationships/image" Target="/ppt/media/image32.png" Id="R2f8d465cb68d487a" /><Relationship Type="http://schemas.openxmlformats.org/officeDocument/2006/relationships/chart" Target="/ppt/slides/charts/chart10.xml" Id="R1a2c680511e34ec2" /><Relationship Type="http://schemas.openxmlformats.org/officeDocument/2006/relationships/notesSlide" Target="/ppt/notesSlides/notesSlide32.xml" Id="R5f01e0f0073a4c1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9d61dff96d4795" /><Relationship Type="http://schemas.openxmlformats.org/officeDocument/2006/relationships/image" Target="/ppt/media/image33.png" Id="Ra52e17994928428e" /><Relationship Type="http://schemas.openxmlformats.org/officeDocument/2006/relationships/notesSlide" Target="/ppt/notesSlides/notesSlide33.xml" Id="R0c09c743ff25407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bc375be41347e4" /><Relationship Type="http://schemas.openxmlformats.org/officeDocument/2006/relationships/image" Target="/ppt/media/image34.png" Id="Rbf746460e2ff43e1" /><Relationship Type="http://schemas.openxmlformats.org/officeDocument/2006/relationships/notesSlide" Target="/ppt/notesSlides/notesSlide34.xml" Id="R7c6ab49642dc43c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0329c3a614606" /><Relationship Type="http://schemas.openxmlformats.org/officeDocument/2006/relationships/image" Target="/ppt/media/image35.png" Id="R71876193117d45ee" /><Relationship Type="http://schemas.openxmlformats.org/officeDocument/2006/relationships/notesSlide" Target="/ppt/notesSlides/notesSlide35.xml" Id="Rbdc86554a15e4ef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f351f003a54cf8" /><Relationship Type="http://schemas.openxmlformats.org/officeDocument/2006/relationships/image" Target="/ppt/media/image36.png" Id="R2e8582ded2264b35" /><Relationship Type="http://schemas.openxmlformats.org/officeDocument/2006/relationships/notesSlide" Target="/ppt/notesSlides/notesSlide36.xml" Id="R68fa7ab2b8694b6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6aa78e68fb4e50" /><Relationship Type="http://schemas.openxmlformats.org/officeDocument/2006/relationships/image" Target="/ppt/media/image37.png" Id="R0d562ff5fa68435a" /><Relationship Type="http://schemas.openxmlformats.org/officeDocument/2006/relationships/notesSlide" Target="/ppt/notesSlides/notesSlide37.xml" Id="R6f88da8c81d24652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5a38cba9c142ab" /><Relationship Type="http://schemas.openxmlformats.org/officeDocument/2006/relationships/image" Target="/ppt/media/image38.png" Id="Recfd883549254914" /><Relationship Type="http://schemas.openxmlformats.org/officeDocument/2006/relationships/chart" Target="/ppt/slides/charts/chart11.xml" Id="R9ea2d38473af4344" /><Relationship Type="http://schemas.openxmlformats.org/officeDocument/2006/relationships/notesSlide" Target="/ppt/notesSlides/notesSlide38.xml" Id="R70275ea39a4c45f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6c2eba42a144aa" /><Relationship Type="http://schemas.openxmlformats.org/officeDocument/2006/relationships/image" Target="/ppt/media/image39.png" Id="R91b3a02460124bf0" /><Relationship Type="http://schemas.openxmlformats.org/officeDocument/2006/relationships/notesSlide" Target="/ppt/notesSlides/notesSlide39.xml" Id="R3b0910906228418b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a9cb5f9ae7462d" /><Relationship Type="http://schemas.openxmlformats.org/officeDocument/2006/relationships/image" Target="/ppt/media/image40.png" Id="Ra4b041698438420a" /><Relationship Type="http://schemas.openxmlformats.org/officeDocument/2006/relationships/notesSlide" Target="/ppt/notesSlides/notesSlide40.xml" Id="Rcb20611fa5a44ede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e1d50c1bcc4f5f" /><Relationship Type="http://schemas.openxmlformats.org/officeDocument/2006/relationships/image" Target="/ppt/media/image41.png" Id="R18f52819ba3144f5" /><Relationship Type="http://schemas.openxmlformats.org/officeDocument/2006/relationships/chart" Target="/ppt/slides/charts/chart12.xml" Id="R3f6776b4a0584c8b" /><Relationship Type="http://schemas.openxmlformats.org/officeDocument/2006/relationships/notesSlide" Target="/ppt/notesSlides/notesSlide41.xml" Id="R37ba9c399cb54582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c2c34732d447e9" /><Relationship Type="http://schemas.openxmlformats.org/officeDocument/2006/relationships/image" Target="/ppt/media/image42.png" Id="R234c2506c2bf4569" /><Relationship Type="http://schemas.openxmlformats.org/officeDocument/2006/relationships/notesSlide" Target="/ppt/notesSlides/notesSlide42.xml" Id="Rcd8c9677b9714c73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2d5273388847dc" /><Relationship Type="http://schemas.openxmlformats.org/officeDocument/2006/relationships/image" Target="/ppt/media/image43.png" Id="R211079d25e9c49a5" /><Relationship Type="http://schemas.openxmlformats.org/officeDocument/2006/relationships/notesSlide" Target="/ppt/notesSlides/notesSlide43.xml" Id="Rda05bb90af164335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6e4b437e0240b0" /><Relationship Type="http://schemas.openxmlformats.org/officeDocument/2006/relationships/image" Target="/ppt/media/image44.png" Id="Ra31c22bca76d4f40" /><Relationship Type="http://schemas.openxmlformats.org/officeDocument/2006/relationships/chart" Target="/ppt/slides/charts/chart13.xml" Id="R9b8f63388dad4d52" /><Relationship Type="http://schemas.openxmlformats.org/officeDocument/2006/relationships/notesSlide" Target="/ppt/notesSlides/notesSlide44.xml" Id="Rd8762f8f24fa45d7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2c19501f514085" /><Relationship Type="http://schemas.openxmlformats.org/officeDocument/2006/relationships/image" Target="/ppt/media/image45.png" Id="Rf7d8cf96e1f74728" /><Relationship Type="http://schemas.openxmlformats.org/officeDocument/2006/relationships/notesSlide" Target="/ppt/notesSlides/notesSlide45.xml" Id="R589bdf9793344457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ccb22b3a594dcc" /><Relationship Type="http://schemas.openxmlformats.org/officeDocument/2006/relationships/image" Target="/ppt/media/image46.png" Id="Rc517f81b1db44074" /><Relationship Type="http://schemas.openxmlformats.org/officeDocument/2006/relationships/notesSlide" Target="/ppt/notesSlides/notesSlide46.xml" Id="Ra33d8e462e5246db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9216c815e74954" /><Relationship Type="http://schemas.openxmlformats.org/officeDocument/2006/relationships/image" Target="/ppt/media/image47.png" Id="Rebcb92a9bb6e4903" /><Relationship Type="http://schemas.openxmlformats.org/officeDocument/2006/relationships/notesSlide" Target="/ppt/notesSlides/notesSlide47.xml" Id="R2976c06a82194cd7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78df0f75b541a2" /><Relationship Type="http://schemas.openxmlformats.org/officeDocument/2006/relationships/image" Target="/ppt/media/image48.png" Id="R606f49ffa7f64099" /><Relationship Type="http://schemas.openxmlformats.org/officeDocument/2006/relationships/notesSlide" Target="/ppt/notesSlides/notesSlide48.xml" Id="R51f15cee9f644d59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6cc60f50564e76" /><Relationship Type="http://schemas.openxmlformats.org/officeDocument/2006/relationships/image" Target="/ppt/media/image49.png" Id="Ra617debad6004ae9" /><Relationship Type="http://schemas.openxmlformats.org/officeDocument/2006/relationships/notesSlide" Target="/ppt/notesSlides/notesSlide49.xml" Id="Rc90eef29b5574581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5dd32f8e004b60" /><Relationship Type="http://schemas.openxmlformats.org/officeDocument/2006/relationships/image" Target="/ppt/media/image50.png" Id="Ra35b05a5d4cb481d" /><Relationship Type="http://schemas.openxmlformats.org/officeDocument/2006/relationships/notesSlide" Target="/ppt/notesSlides/notesSlide50.xml" Id="Rff43ee711a4b4391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1e3efd8dea4fe2" /><Relationship Type="http://schemas.openxmlformats.org/officeDocument/2006/relationships/image" Target="/ppt/media/image51.png" Id="Rc5fcad15639948e3" /><Relationship Type="http://schemas.openxmlformats.org/officeDocument/2006/relationships/notesSlide" Target="/ppt/notesSlides/notesSlide51.xml" Id="Rfb8e3740ca5a4daa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7c6747b584156" /><Relationship Type="http://schemas.openxmlformats.org/officeDocument/2006/relationships/image" Target="/ppt/media/image52.png" Id="Re92dca024aa940cd" /><Relationship Type="http://schemas.openxmlformats.org/officeDocument/2006/relationships/notesSlide" Target="/ppt/notesSlides/notesSlide52.xml" Id="Rda12af9bea414e25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efa61d0634dee" /><Relationship Type="http://schemas.openxmlformats.org/officeDocument/2006/relationships/image" Target="/ppt/media/image53.png" Id="R26e7fe0371a64c3d" /><Relationship Type="http://schemas.openxmlformats.org/officeDocument/2006/relationships/notesSlide" Target="/ppt/notesSlides/notesSlide53.xml" Id="R504801fb890049f7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453ed78f1d4938" /><Relationship Type="http://schemas.openxmlformats.org/officeDocument/2006/relationships/image" Target="/ppt/media/image54.png" Id="R8b356d6fadd04bac" /><Relationship Type="http://schemas.openxmlformats.org/officeDocument/2006/relationships/notesSlide" Target="/ppt/notesSlides/notesSlide54.xml" Id="R80a38eecda4a428a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ee3d7a0fa4511" /><Relationship Type="http://schemas.openxmlformats.org/officeDocument/2006/relationships/image" Target="/ppt/media/image55.png" Id="R88a5910194584b78" /><Relationship Type="http://schemas.openxmlformats.org/officeDocument/2006/relationships/notesSlide" Target="/ppt/notesSlides/notesSlide55.xml" Id="Rcef67b134b574377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b9a361a8949f9" /><Relationship Type="http://schemas.openxmlformats.org/officeDocument/2006/relationships/image" Target="/ppt/media/image56.png" Id="R8a58258423a14cb5" /><Relationship Type="http://schemas.openxmlformats.org/officeDocument/2006/relationships/hyperlink" Target="https://genellipse.com" TargetMode="External" Id="Rb6fdbd5e33d84b9b" /><Relationship Type="http://schemas.openxmlformats.org/officeDocument/2006/relationships/hyperlink" Target="https://genellipse.com/contact?useCase=ai-actuarial-reserving" TargetMode="External" Id="R1125340e47d04c7f" /><Relationship Type="http://schemas.openxmlformats.org/officeDocument/2006/relationships/notesSlide" Target="/ppt/notesSlides/notesSlide56.xml" Id="R69a542fc5fe0404f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_rels/chart5.xml.rels><Relationships xmlns="http://schemas.openxmlformats.org/package/2006/relationships"><Relationship Id="rIdChartSnapshot1" Type="http://schemas.openxmlformats.org/officeDocument/2006/relationships/package" Target="../../embeddings/chart-data-snapshot-005.xlsx"/></Relationships>
</file>

<file path=ppt/slides/charts/_rels/chart6.xml.rels><Relationships xmlns="http://schemas.openxmlformats.org/package/2006/relationships"><Relationship Id="rIdChartSnapshot1" Type="http://schemas.openxmlformats.org/officeDocument/2006/relationships/package" Target="../../embeddings/chart-data-snapshot-006.xlsx"/></Relationships>
</file>

<file path=ppt/slides/charts/_rels/chart7.xml.rels><Relationships xmlns="http://schemas.openxmlformats.org/package/2006/relationships"><Relationship Id="rIdChartSnapshot1" Type="http://schemas.openxmlformats.org/officeDocument/2006/relationships/package" Target="../../embeddings/chart-data-snapshot-007.xlsx"/></Relationships>
</file>

<file path=ppt/slides/charts/_rels/chart8.xml.rels><Relationships xmlns="http://schemas.openxmlformats.org/package/2006/relationships"><Relationship Id="rIdChartSnapshot1" Type="http://schemas.openxmlformats.org/officeDocument/2006/relationships/package" Target="../../embeddings/chart-data-snapshot-008.xlsx"/></Relationships>
</file>

<file path=ppt/slides/charts/_rels/chart9.xml.rels><Relationships xmlns="http://schemas.openxmlformats.org/package/2006/relationships"><Relationship Id="rIdChartSnapshot1" Type="http://schemas.openxmlformats.org/officeDocument/2006/relationships/package" Target="../../embeddings/chart-data-snapshot-009.xlsx"/></Relationships>
</file>

<file path=ppt/slides/charts/_rels/chart10.xml.rels><Relationships xmlns="http://schemas.openxmlformats.org/package/2006/relationships"><Relationship Id="rIdChartSnapshot1" Type="http://schemas.openxmlformats.org/officeDocument/2006/relationships/package" Target="../../embeddings/chart-data-snapshot-010.xlsx"/></Relationships>
</file>

<file path=ppt/slides/charts/_rels/chart11.xml.rels><Relationships xmlns="http://schemas.openxmlformats.org/package/2006/relationships"><Relationship Id="rIdChartSnapshot1" Type="http://schemas.openxmlformats.org/officeDocument/2006/relationships/package" Target="../../embeddings/chart-data-snapshot-011.xlsx"/></Relationships>
</file>

<file path=ppt/slides/charts/_rels/chart12.xml.rels><Relationships xmlns="http://schemas.openxmlformats.org/package/2006/relationships"><Relationship Id="rIdChartSnapshot1" Type="http://schemas.openxmlformats.org/officeDocument/2006/relationships/package" Target="../../embeddings/chart-data-snapshot-012.xlsx"/></Relationships>
</file>

<file path=ppt/slides/charts/_rels/chart13.xml.rels><Relationships xmlns="http://schemas.openxmlformats.org/package/2006/relationships"><Relationship Id="rIdChartSnapshot1" Type="http://schemas.openxmlformats.org/officeDocument/2006/relationships/package" Target="../../embeddings/chart-data-snapshot-01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Premiums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087C72"/>
              </a:solidFill>
            </c:spPr>
          </c:marker>
          <c:cat>
            <c:numRef>
              <c:f>'Chart Data'!$A$2:$A$11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Data'!$B$2:$B$11</c:f>
              <c:numCache>
                <c:formatCode>0.00</c:formatCode>
                <c:ptCount val="10"/>
                <c:pt idx="0">
                  <c:v>8</c:v>
                </c:pt>
                <c:pt idx="1">
                  <c:v>7.50496</c:v>
                </c:pt>
                <c:pt idx="2">
                  <c:v>7.111888</c:v>
                </c:pt>
                <c:pt idx="3">
                  <c:v>6.771477</c:v>
                </c:pt>
                <c:pt idx="4">
                  <c:v>6.477866</c:v>
                </c:pt>
                <c:pt idx="5">
                  <c:v>6.226136</c:v>
                </c:pt>
                <c:pt idx="6">
                  <c:v>6.012175</c:v>
                </c:pt>
                <c:pt idx="7">
                  <c:v>5.832561</c:v>
                </c:pt>
                <c:pt idx="8">
                  <c:v>5.681615</c:v>
                </c:pt>
                <c:pt idx="9">
                  <c:v>5.557216</c:v>
                </c:pt>
              </c:numCache>
            </c:numRef>
          </c:val>
          <c:smooth val="0"/>
        </c:ser>
        <c:ser>
          <c:idx val="1"/>
          <c:order val="1"/>
          <c:tx>
            <c:v>Death benefits</c:v>
          </c:tx>
          <c:spPr>
            <a:solidFill xmlns:a="http://schemas.openxmlformats.org/drawingml/2006/main">
              <a:srgbClr val="C17B39"/>
            </a:solidFill>
            <a:ln xmlns:a="http://schemas.openxmlformats.org/drawingml/2006/main" w="28575">
              <a:solidFill>
                <a:srgbClr val="C17B39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C17B39"/>
              </a:solidFill>
            </c:spPr>
          </c:marker>
          <c:cat>
            <c:numRef>
              <c:f>'Chart Data'!$C$2:$C$11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Data'!$D$2:$D$11</c:f>
              <c:numCache>
                <c:formatCode>0.00</c:formatCode>
                <c:ptCount val="10"/>
                <c:pt idx="0">
                  <c:v>5</c:v>
                </c:pt>
                <c:pt idx="1">
                  <c:v>5.86325</c:v>
                </c:pt>
                <c:pt idx="2">
                  <c:v>6.667395</c:v>
                </c:pt>
                <c:pt idx="3">
                  <c:v>7.406303</c:v>
                </c:pt>
                <c:pt idx="4">
                  <c:v>8.097332</c:v>
                </c:pt>
                <c:pt idx="5">
                  <c:v>8.755504</c:v>
                </c:pt>
                <c:pt idx="6">
                  <c:v>9.394023</c:v>
                </c:pt>
                <c:pt idx="7">
                  <c:v>10.936052</c:v>
                </c:pt>
                <c:pt idx="8">
                  <c:v>12.428532</c:v>
                </c:pt>
                <c:pt idx="9">
                  <c:v>13.893039</c:v>
                </c:pt>
              </c:numCache>
            </c:numRef>
          </c:val>
          <c:smooth val="0"/>
        </c:ser>
        <c:ser>
          <c:idx val="2"/>
          <c:order val="2"/>
          <c:tx>
            <c:v>Expenses</c:v>
          </c:tx>
          <c:spPr>
            <a:solidFill xmlns:a="http://schemas.openxmlformats.org/drawingml/2006/main">
              <a:srgbClr val="446990"/>
            </a:solidFill>
            <a:ln xmlns:a="http://schemas.openxmlformats.org/drawingml/2006/main" w="28575">
              <a:solidFill>
                <a:srgbClr val="446990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446990"/>
              </a:solidFill>
            </c:spPr>
          </c:marker>
          <c:cat>
            <c:numRef>
              <c:f>'Chart Data'!$E$2:$E$11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Data'!$F$2:$F$11</c:f>
              <c:numCache>
                <c:formatCode>0.00</c:formatCode>
                <c:ptCount val="10"/>
                <c:pt idx="0">
                  <c:v>0.6</c:v>
                </c:pt>
                <c:pt idx="1">
                  <c:v>0.574129</c:v>
                </c:pt>
                <c:pt idx="2">
                  <c:v>0.554941</c:v>
                </c:pt>
                <c:pt idx="3">
                  <c:v>0.538946</c:v>
                </c:pt>
                <c:pt idx="4">
                  <c:v>0.525889</c:v>
                </c:pt>
                <c:pt idx="5">
                  <c:v>0.515562</c:v>
                </c:pt>
                <c:pt idx="6">
                  <c:v>0.507801</c:v>
                </c:pt>
                <c:pt idx="7">
                  <c:v>0.502483</c:v>
                </c:pt>
                <c:pt idx="8">
                  <c:v>0.499269</c:v>
                </c:pt>
                <c:pt idx="9">
                  <c:v>0.498104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CU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102C33"/>
              </a:solidFill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Remaining reserve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087C72"/>
              </a:solidFill>
            </c:spPr>
          </c:marker>
          <c:cat>
            <c:numRef>
              <c:f>'Chart Data'!$A$2:$A$12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'Chart Data'!$B$2:$B$12</c:f>
              <c:numCache>
                <c:formatCode>0.00</c:formatCode>
                <c:ptCount val="11"/>
                <c:pt idx="0">
                  <c:v>21.923164</c:v>
                </c:pt>
                <c:pt idx="1">
                  <c:v>24.980859</c:v>
                </c:pt>
                <c:pt idx="2">
                  <c:v>26.797865</c:v>
                </c:pt>
                <c:pt idx="3">
                  <c:v>27.491354</c:v>
                </c:pt>
                <c:pt idx="4">
                  <c:v>27.142322</c:v>
                </c:pt>
                <c:pt idx="5">
                  <c:v>25.811237</c:v>
                </c:pt>
                <c:pt idx="6">
                  <c:v>23.540644</c:v>
                </c:pt>
                <c:pt idx="7">
                  <c:v>20.357214</c:v>
                </c:pt>
                <c:pt idx="8">
                  <c:v>15.361956</c:v>
                </c:pt>
                <c:pt idx="9">
                  <c:v>8.576629</c:v>
                </c:pt>
                <c:pt idx="10">
                  <c:v>0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CU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Base mortality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087C72"/>
              </a:solidFill>
            </c:spPr>
          </c:marker>
          <c:cat>
            <c:numRef>
              <c:f>'Chart Data'!$A$2:$A$11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Data'!$B$2:$B$11</c:f>
              <c:numCache>
                <c:formatCode>0.00</c:formatCode>
                <c:ptCount val="10"/>
                <c:pt idx="0">
                  <c:v>11.82</c:v>
                </c:pt>
                <c:pt idx="1">
                  <c:v>11.61906</c:v>
                </c:pt>
                <c:pt idx="2">
                  <c:v>11.398298</c:v>
                </c:pt>
                <c:pt idx="3">
                  <c:v>11.158934</c:v>
                </c:pt>
                <c:pt idx="4">
                  <c:v>10.891119</c:v>
                </c:pt>
                <c:pt idx="5">
                  <c:v>10.597059</c:v>
                </c:pt>
                <c:pt idx="6">
                  <c:v>10.26855</c:v>
                </c:pt>
                <c:pt idx="7">
                  <c:v>9.909151</c:v>
                </c:pt>
                <c:pt idx="8">
                  <c:v>9.512785</c:v>
                </c:pt>
                <c:pt idx="9">
                  <c:v>9.075197</c:v>
                </c:pt>
              </c:numCache>
            </c:numRef>
          </c:val>
          <c:smooth val="0"/>
        </c:ser>
        <c:ser>
          <c:idx val="1"/>
          <c:order val="1"/>
          <c:tx>
            <c:v>20% lower mortality</c:v>
          </c:tx>
          <c:spPr>
            <a:solidFill xmlns:a="http://schemas.openxmlformats.org/drawingml/2006/main">
              <a:srgbClr val="C17B39"/>
            </a:solidFill>
            <a:ln xmlns:a="http://schemas.openxmlformats.org/drawingml/2006/main" w="28575">
              <a:solidFill>
                <a:srgbClr val="C17B39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C17B39"/>
              </a:solidFill>
            </c:spPr>
          </c:marker>
          <c:cat>
            <c:numRef>
              <c:f>'Chart Data'!$C$2:$C$11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Data'!$D$2:$D$11</c:f>
              <c:numCache>
                <c:formatCode>0.00</c:formatCode>
                <c:ptCount val="10"/>
                <c:pt idx="0">
                  <c:v>11.856</c:v>
                </c:pt>
                <c:pt idx="1">
                  <c:v>11.694758</c:v>
                </c:pt>
                <c:pt idx="2">
                  <c:v>11.516998</c:v>
                </c:pt>
                <c:pt idx="3">
                  <c:v>11.323513</c:v>
                </c:pt>
                <c:pt idx="4">
                  <c:v>11.106101</c:v>
                </c:pt>
                <c:pt idx="5">
                  <c:v>10.866209</c:v>
                </c:pt>
                <c:pt idx="6">
                  <c:v>10.596727</c:v>
                </c:pt>
                <c:pt idx="7">
                  <c:v>10.300019</c:v>
                </c:pt>
                <c:pt idx="8">
                  <c:v>9.970418</c:v>
                </c:pt>
                <c:pt idx="9">
                  <c:v>9.603507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CU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102C33"/>
              </a:solidFill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Expected deaths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cat>
            <c:strRef>
              <c:f>'Chart Data'!$A$2:$A$5</c:f>
              <c:strCache>
                <c:ptCount val="4"/>
                <c:pt idx="0">
                  <c:v>40–49</c:v>
                </c:pt>
                <c:pt idx="1">
                  <c:v>50–59</c:v>
                </c:pt>
                <c:pt idx="2">
                  <c:v>60–69</c:v>
                </c:pt>
                <c:pt idx="3">
                  <c:v>70–79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120</c:v>
                </c:pt>
                <c:pt idx="1">
                  <c:v>160</c:v>
                </c:pt>
                <c:pt idx="2">
                  <c:v>210</c:v>
                </c:pt>
                <c:pt idx="3">
                  <c:v>260</c:v>
                </c:pt>
              </c:numCache>
            </c:numRef>
          </c:val>
        </c:ser>
        <c:ser>
          <c:idx val="1"/>
          <c:order val="1"/>
          <c:tx>
            <c:v>Actual deaths</c:v>
          </c:tx>
          <c:spPr>
            <a:solidFill xmlns:a="http://schemas.openxmlformats.org/drawingml/2006/main">
              <a:srgbClr val="C17B39"/>
            </a:solidFill>
            <a:ln xmlns:a="http://schemas.openxmlformats.org/drawingml/2006/main" w="28575">
              <a:solidFill>
                <a:srgbClr val="C17B39"/>
              </a:solidFill>
            </a:ln>
          </c:spPr>
          <c:cat>
            <c:strRef>
              <c:f>'Chart Data'!$C$2:$C$5</c:f>
              <c:strCache>
                <c:ptCount val="4"/>
                <c:pt idx="0">
                  <c:v>40–49</c:v>
                </c:pt>
                <c:pt idx="1">
                  <c:v>50–59</c:v>
                </c:pt>
                <c:pt idx="2">
                  <c:v>60–69</c:v>
                </c:pt>
                <c:pt idx="3">
                  <c:v>70–79</c:v>
                </c:pt>
              </c:strCache>
            </c:strRef>
          </c:cat>
          <c:val>
            <c:numRef>
              <c:f>'Chart Data'!$D$2:$D$5</c:f>
              <c:numCache>
                <c:formatCode>0</c:formatCode>
                <c:ptCount val="4"/>
                <c:pt idx="0">
                  <c:v>132</c:v>
                </c:pt>
                <c:pt idx="1">
                  <c:v>152</c:v>
                </c:pt>
                <c:pt idx="2">
                  <c:v>231</c:v>
                </c:pt>
                <c:pt idx="3">
                  <c:v>286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Deaths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102C33"/>
              </a:solidFill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5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Expected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087C72"/>
              </a:solidFill>
            </c:spPr>
          </c:marker>
          <c:cat>
            <c:numRef>
              <c:f>'Chart Data'!$A$2:$A$7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'Chart Data'!$B$2:$B$7</c:f>
              <c:numCache>
                <c:formatCode>0.0%</c:formatCode>
                <c:ptCount val="6"/>
                <c:pt idx="0">
                  <c:v>0.06</c:v>
                </c:pt>
                <c:pt idx="1">
                  <c:v>0.05</c:v>
                </c:pt>
                <c:pt idx="2">
                  <c:v>0.04</c:v>
                </c:pt>
                <c:pt idx="3">
                  <c:v>0.035</c:v>
                </c:pt>
                <c:pt idx="4">
                  <c:v>0.03</c:v>
                </c:pt>
                <c:pt idx="5">
                  <c:v>0.025</c:v>
                </c:pt>
              </c:numCache>
            </c:numRef>
          </c:val>
          <c:smooth val="0"/>
        </c:ser>
        <c:ser>
          <c:idx val="1"/>
          <c:order val="1"/>
          <c:tx>
            <c:v>Observed</c:v>
          </c:tx>
          <c:spPr>
            <a:solidFill xmlns:a="http://schemas.openxmlformats.org/drawingml/2006/main">
              <a:srgbClr val="C17B39"/>
            </a:solidFill>
            <a:ln xmlns:a="http://schemas.openxmlformats.org/drawingml/2006/main" w="28575">
              <a:solidFill>
                <a:srgbClr val="C17B39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C17B39"/>
              </a:solidFill>
            </c:spPr>
          </c:marker>
          <c:cat>
            <c:numRef>
              <c:f>'Chart Data'!$C$2:$C$7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'Chart Data'!$D$2:$D$7</c:f>
              <c:numCache>
                <c:formatCode>0.0%</c:formatCode>
                <c:ptCount val="6"/>
                <c:pt idx="0">
                  <c:v>0.075</c:v>
                </c:pt>
                <c:pt idx="1">
                  <c:v>0.055</c:v>
                </c:pt>
                <c:pt idx="2">
                  <c:v>0.042</c:v>
                </c:pt>
                <c:pt idx="3">
                  <c:v>0.035</c:v>
                </c:pt>
                <c:pt idx="4">
                  <c:v>0.027</c:v>
                </c:pt>
                <c:pt idx="5">
                  <c:v>0.026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Rate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102C33"/>
              </a:solidFill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6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Base 2% inflation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087C72"/>
              </a:solidFill>
            </c:spPr>
          </c:marker>
          <c:cat>
            <c:numRef>
              <c:f>'Chart Data'!$A$2:$A$11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Data'!$B$2:$B$11</c:f>
              <c:numCache>
                <c:formatCode>0.00</c:formatCode>
                <c:ptCount val="10"/>
                <c:pt idx="0">
                  <c:v>60</c:v>
                </c:pt>
                <c:pt idx="1">
                  <c:v>61.2</c:v>
                </c:pt>
                <c:pt idx="2">
                  <c:v>62.424</c:v>
                </c:pt>
                <c:pt idx="3">
                  <c:v>63.67248</c:v>
                </c:pt>
                <c:pt idx="4">
                  <c:v>64.94593</c:v>
                </c:pt>
                <c:pt idx="5">
                  <c:v>66.244848</c:v>
                </c:pt>
                <c:pt idx="6">
                  <c:v>67.569745</c:v>
                </c:pt>
                <c:pt idx="7">
                  <c:v>68.92114</c:v>
                </c:pt>
                <c:pt idx="8">
                  <c:v>70.299563</c:v>
                </c:pt>
                <c:pt idx="9">
                  <c:v>71.705554</c:v>
                </c:pt>
              </c:numCache>
            </c:numRef>
          </c:val>
          <c:smooth val="0"/>
        </c:ser>
        <c:ser>
          <c:idx val="1"/>
          <c:order val="1"/>
          <c:tx>
            <c:v>Stress 5% inflation</c:v>
          </c:tx>
          <c:spPr>
            <a:solidFill xmlns:a="http://schemas.openxmlformats.org/drawingml/2006/main">
              <a:srgbClr val="C17B39"/>
            </a:solidFill>
            <a:ln xmlns:a="http://schemas.openxmlformats.org/drawingml/2006/main" w="28575">
              <a:solidFill>
                <a:srgbClr val="C17B39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C17B39"/>
              </a:solidFill>
            </c:spPr>
          </c:marker>
          <c:cat>
            <c:numRef>
              <c:f>'Chart Data'!$C$2:$C$11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Data'!$D$2:$D$11</c:f>
              <c:numCache>
                <c:formatCode>0.00</c:formatCode>
                <c:ptCount val="10"/>
                <c:pt idx="0">
                  <c:v>60</c:v>
                </c:pt>
                <c:pt idx="1">
                  <c:v>63</c:v>
                </c:pt>
                <c:pt idx="2">
                  <c:v>66.15</c:v>
                </c:pt>
                <c:pt idx="3">
                  <c:v>69.4575</c:v>
                </c:pt>
                <c:pt idx="4">
                  <c:v>72.930375</c:v>
                </c:pt>
                <c:pt idx="5">
                  <c:v>76.576894</c:v>
                </c:pt>
                <c:pt idx="6">
                  <c:v>80.405738</c:v>
                </c:pt>
                <c:pt idx="7">
                  <c:v>84.426025</c:v>
                </c:pt>
                <c:pt idx="8">
                  <c:v>88.647327</c:v>
                </c:pt>
                <c:pt idx="9">
                  <c:v>93.079693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CU / policy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102C33"/>
              </a:solidFill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7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Reserve change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invertIfNegative val="0"/>
          <c:cat>
            <c:strRef>
              <c:f>'Chart Data'!$A$2:$A$6</c:f>
              <c:strCache>
                <c:ptCount val="5"/>
                <c:pt idx="0">
                  <c:v>Mortality +20%</c:v>
                </c:pt>
                <c:pt idx="1">
                  <c:v>Mortality −20%</c:v>
                </c:pt>
                <c:pt idx="2">
                  <c:v>Lapse +2pp</c:v>
                </c:pt>
                <c:pt idx="3">
                  <c:v>Discount −1pp</c:v>
                </c:pt>
                <c:pt idx="4">
                  <c:v>Expenses +10%</c:v>
                </c:pt>
              </c:strCache>
            </c:strRef>
          </c:cat>
          <c:val>
            <c:numRef>
              <c:f>'Chart Data'!$B$2:$B$6</c:f>
              <c:numCache>
                <c:formatCode>0.00</c:formatCode>
                <c:ptCount val="5"/>
                <c:pt idx="0">
                  <c:v>14.519969</c:v>
                </c:pt>
                <c:pt idx="1">
                  <c:v>-14.624788</c:v>
                </c:pt>
                <c:pt idx="2">
                  <c:v>-3.427533</c:v>
                </c:pt>
                <c:pt idx="3">
                  <c:v>2.014156</c:v>
                </c:pt>
                <c:pt idx="4">
                  <c:v>0.455864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CU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8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Profit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invertIfNegative val="0"/>
          <c:cat>
            <c:numRef>
              <c:f>'Chart Data'!$A$2:$A$11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Data'!$B$2:$B$11</c:f>
              <c:numCache>
                <c:formatCode>0.00</c:formatCode>
                <c:ptCount val="10"/>
                <c:pt idx="0">
                  <c:v>-8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1.5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v>Required capital</c:v>
          </c:tx>
          <c:spPr>
            <a:solidFill xmlns:a="http://schemas.openxmlformats.org/drawingml/2006/main">
              <a:srgbClr val="C17B39"/>
            </a:solidFill>
            <a:ln xmlns:a="http://schemas.openxmlformats.org/drawingml/2006/main" w="28575">
              <a:solidFill>
                <a:srgbClr val="C17B39"/>
              </a:solidFill>
            </a:ln>
          </c:spPr>
          <c:cat>
            <c:numRef>
              <c:f>'Chart Data'!$C$2:$C$11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Data'!$D$2:$D$11</c:f>
              <c:numCache>
                <c:formatCode>0.00</c:formatCode>
                <c:ptCount val="10"/>
                <c:pt idx="0">
                  <c:v>30</c:v>
                </c:pt>
                <c:pt idx="1">
                  <c:v>29</c:v>
                </c:pt>
                <c:pt idx="2">
                  <c:v>27</c:v>
                </c:pt>
                <c:pt idx="3">
                  <c:v>24</c:v>
                </c:pt>
                <c:pt idx="4">
                  <c:v>21</c:v>
                </c:pt>
                <c:pt idx="5">
                  <c:v>18</c:v>
                </c:pt>
                <c:pt idx="6">
                  <c:v>15</c:v>
                </c:pt>
                <c:pt idx="7">
                  <c:v>12</c:v>
                </c:pt>
                <c:pt idx="8">
                  <c:v>8</c:v>
                </c:pt>
                <c:pt idx="9">
                  <c:v>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CU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102C33"/>
              </a:solidFill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9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Asset cash flow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cat>
            <c:numRef>
              <c:f>'Chart Data'!$A$2:$A$11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Data'!$B$2:$B$11</c:f>
              <c:numCache>
                <c:formatCode>0.00</c:formatCode>
                <c:ptCount val="10"/>
                <c:pt idx="0">
                  <c:v>18</c:v>
                </c:pt>
                <c:pt idx="1">
                  <c:v>18</c:v>
                </c:pt>
                <c:pt idx="2">
                  <c:v>18</c:v>
                </c:pt>
                <c:pt idx="3">
                  <c:v>18</c:v>
                </c:pt>
                <c:pt idx="4">
                  <c:v>18</c:v>
                </c:pt>
                <c:pt idx="5">
                  <c:v>18</c:v>
                </c:pt>
                <c:pt idx="6">
                  <c:v>18</c:v>
                </c:pt>
                <c:pt idx="7">
                  <c:v>18</c:v>
                </c:pt>
                <c:pt idx="8">
                  <c:v>18</c:v>
                </c:pt>
                <c:pt idx="9">
                  <c:v>118</c:v>
                </c:pt>
              </c:numCache>
            </c:numRef>
          </c:val>
        </c:ser>
        <c:ser>
          <c:idx val="1"/>
          <c:order val="1"/>
          <c:tx>
            <c:v>Liability cash flow</c:v>
          </c:tx>
          <c:spPr>
            <a:solidFill xmlns:a="http://schemas.openxmlformats.org/drawingml/2006/main">
              <a:srgbClr val="C17B39"/>
            </a:solidFill>
            <a:ln xmlns:a="http://schemas.openxmlformats.org/drawingml/2006/main" w="28575">
              <a:solidFill>
                <a:srgbClr val="C17B39"/>
              </a:solidFill>
            </a:ln>
          </c:spPr>
          <c:cat>
            <c:numRef>
              <c:f>'Chart Data'!$C$2:$C$11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'Chart Data'!$D$2:$D$11</c:f>
              <c:numCache>
                <c:formatCode>0.00</c:formatCode>
                <c:ptCount val="10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20</c:v>
                </c:pt>
                <c:pt idx="5">
                  <c:v>22</c:v>
                </c:pt>
                <c:pt idx="6">
                  <c:v>24</c:v>
                </c:pt>
                <c:pt idx="7">
                  <c:v>26</c:v>
                </c:pt>
                <c:pt idx="8">
                  <c:v>29</c:v>
                </c:pt>
                <c:pt idx="9">
                  <c:v>33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CU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102C33"/>
              </a:solidFill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10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Revalued surplus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087C72"/>
              </a:solidFill>
            </c:spPr>
          </c:marker>
          <c:cat>
            <c:strRef>
              <c:f>'Chart Data'!$A$2:$A$6</c:f>
              <c:strCache>
                <c:ptCount val="5"/>
                <c:pt idx="0">
                  <c:v>−200bp</c:v>
                </c:pt>
                <c:pt idx="1">
                  <c:v>−100bp</c:v>
                </c:pt>
                <c:pt idx="2">
                  <c:v>Base</c:v>
                </c:pt>
                <c:pt idx="3">
                  <c:v>+100bp</c:v>
                </c:pt>
                <c:pt idx="4">
                  <c:v>+200bp</c:v>
                </c:pt>
              </c:strCache>
            </c:strRef>
          </c:cat>
          <c:val>
            <c:numRef>
              <c:f>'Chart Data'!$B$2:$B$6</c:f>
              <c:numCache>
                <c:formatCode>0.00</c:formatCode>
                <c:ptCount val="5"/>
                <c:pt idx="0">
                  <c:v>54.137846</c:v>
                </c:pt>
                <c:pt idx="1">
                  <c:v>48.916503</c:v>
                </c:pt>
                <c:pt idx="2">
                  <c:v>44.261376</c:v>
                </c:pt>
                <c:pt idx="3">
                  <c:v>40.107084</c:v>
                </c:pt>
                <c:pt idx="4">
                  <c:v>36.396251</c:v>
                </c:pt>
              </c:numCache>
            </c:numRef>
          </c:val>
          <c:smooth val="0"/>
        </c:ser>
        <c:ser>
          <c:idx val="1"/>
          <c:order val="1"/>
          <c:tx>
            <c:v>Duration approximation</c:v>
          </c:tx>
          <c:spPr>
            <a:solidFill xmlns:a="http://schemas.openxmlformats.org/drawingml/2006/main">
              <a:srgbClr val="C17B39"/>
            </a:solidFill>
            <a:ln xmlns:a="http://schemas.openxmlformats.org/drawingml/2006/main" w="28575">
              <a:solidFill>
                <a:srgbClr val="C17B39"/>
              </a:solidFill>
            </a:ln>
          </c:spPr>
          <c:marker>
            <c:symbol val="circle"/>
            <c:size val="5"/>
            <c:spPr>
              <a:solidFill xmlns:a="http://schemas.openxmlformats.org/drawingml/2006/main">
                <a:srgbClr val="C17B39"/>
              </a:solidFill>
            </c:spPr>
          </c:marker>
          <c:cat>
            <c:strRef>
              <c:f>'Chart Data'!$C$2:$C$6</c:f>
              <c:strCache>
                <c:ptCount val="5"/>
                <c:pt idx="0">
                  <c:v>−200bp</c:v>
                </c:pt>
                <c:pt idx="1">
                  <c:v>−100bp</c:v>
                </c:pt>
                <c:pt idx="2">
                  <c:v>Base</c:v>
                </c:pt>
                <c:pt idx="3">
                  <c:v>+100bp</c:v>
                </c:pt>
                <c:pt idx="4">
                  <c:v>+200bp</c:v>
                </c:pt>
              </c:strCache>
            </c:strRef>
          </c:cat>
          <c:val>
            <c:numRef>
              <c:f>'Chart Data'!$D$2:$D$6</c:f>
              <c:numCache>
                <c:formatCode>0.00</c:formatCode>
                <c:ptCount val="5"/>
                <c:pt idx="0">
                  <c:v>53.05041</c:v>
                </c:pt>
                <c:pt idx="1">
                  <c:v>48.655893</c:v>
                </c:pt>
                <c:pt idx="2">
                  <c:v>44.261376</c:v>
                </c:pt>
                <c:pt idx="3">
                  <c:v>39.866859</c:v>
                </c:pt>
                <c:pt idx="4">
                  <c:v>35.472342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CU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102C33"/>
              </a:solidFill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1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Ultimate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cat>
            <c:strRef>
              <c:f>'Chart Data'!$A$2:$A$5</c:f>
              <c:strCache>
                <c:ptCount val="4"/>
                <c:pt idx="0">
                  <c:v>Chain ladder</c:v>
                </c:pt>
                <c:pt idx="1">
                  <c:v>BF, 70% ELR</c:v>
                </c:pt>
                <c:pt idx="2">
                  <c:v>Cape Cod</c:v>
                </c:pt>
                <c:pt idx="3">
                  <c:v>70% ELR</c:v>
                </c:pt>
              </c:strCache>
            </c:strRef>
          </c:cat>
          <c:val>
            <c:numRef>
              <c:f>'Chart Data'!$B$2:$B$5</c:f>
              <c:numCache>
                <c:formatCode>0.00</c:formatCode>
                <c:ptCount val="4"/>
                <c:pt idx="0">
                  <c:v>920</c:v>
                </c:pt>
                <c:pt idx="1">
                  <c:v>929.45</c:v>
                </c:pt>
                <c:pt idx="2">
                  <c:v>920</c:v>
                </c:pt>
                <c:pt idx="3">
                  <c:v>966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CU k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1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Expected loss cost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cat>
            <c:strRef>
              <c:f>'Chart Data'!$A$2:$A$4</c:f>
              <c:strCache>
                <c:ptCount val="3"/>
                <c:pt idx="0">
                  <c:v>Segment A</c:v>
                </c:pt>
                <c:pt idx="1">
                  <c:v>Segment B</c:v>
                </c:pt>
                <c:pt idx="2">
                  <c:v>Segment C</c:v>
                </c:pt>
              </c:strCache>
            </c:strRef>
          </c:cat>
          <c:val>
            <c:numRef>
              <c:f>'Chart Data'!$B$2:$B$4</c:f>
              <c:numCache>
                <c:formatCode>0.00</c:formatCode>
                <c:ptCount val="3"/>
                <c:pt idx="0">
                  <c:v>480</c:v>
                </c:pt>
                <c:pt idx="1">
                  <c:v>595</c:v>
                </c:pt>
                <c:pt idx="2">
                  <c:v>810</c:v>
                </c:pt>
              </c:numCache>
            </c:numRef>
          </c:val>
        </c:ser>
        <c:ser>
          <c:idx val="1"/>
          <c:order val="1"/>
          <c:tx>
            <c:v>Technical premium</c:v>
          </c:tx>
          <c:spPr>
            <a:solidFill xmlns:a="http://schemas.openxmlformats.org/drawingml/2006/main">
              <a:srgbClr val="C17B39"/>
            </a:solidFill>
            <a:ln xmlns:a="http://schemas.openxmlformats.org/drawingml/2006/main" w="28575">
              <a:solidFill>
                <a:srgbClr val="C17B39"/>
              </a:solidFill>
            </a:ln>
          </c:spPr>
          <c:cat>
            <c:strRef>
              <c:f>'Chart Data'!$C$2:$C$4</c:f>
              <c:strCache>
                <c:ptCount val="3"/>
                <c:pt idx="0">
                  <c:v>Segment A</c:v>
                </c:pt>
                <c:pt idx="1">
                  <c:v>Segment B</c:v>
                </c:pt>
                <c:pt idx="2">
                  <c:v>Segment C</c:v>
                </c:pt>
              </c:strCache>
            </c:strRef>
          </c:cat>
          <c:val>
            <c:numRef>
              <c:f>'Chart Data'!$D$2:$D$4</c:f>
              <c:numCache>
                <c:formatCode>0.00</c:formatCode>
                <c:ptCount val="3"/>
                <c:pt idx="0">
                  <c:v>738.461538</c:v>
                </c:pt>
                <c:pt idx="1">
                  <c:v>915.384615</c:v>
                </c:pt>
                <c:pt idx="2">
                  <c:v>1246.153846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CU / exposure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102C33"/>
              </a:solidFill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1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Share of trials</c:v>
          </c:tx>
          <c:spPr>
            <a:solidFill xmlns:a="http://schemas.openxmlformats.org/drawingml/2006/main">
              <a:srgbClr val="087C72"/>
            </a:solidFill>
            <a:ln xmlns:a="http://schemas.openxmlformats.org/drawingml/2006/main" w="28575">
              <a:solidFill>
                <a:srgbClr val="087C72"/>
              </a:solidFill>
            </a:ln>
          </c:spPr>
          <c:cat>
            <c:strRef>
              <c:f>'Chart Data'!$A$2:$A$11</c:f>
              <c:strCache>
                <c:ptCount val="10"/>
                <c:pt idx="0">
                  <c:v>0.0–0.5</c:v>
                </c:pt>
                <c:pt idx="1">
                  <c:v>0.5–1.0</c:v>
                </c:pt>
                <c:pt idx="2">
                  <c:v>1.0–1.5</c:v>
                </c:pt>
                <c:pt idx="3">
                  <c:v>1.5–2.0</c:v>
                </c:pt>
                <c:pt idx="4">
                  <c:v>2.0–2.5</c:v>
                </c:pt>
                <c:pt idx="5">
                  <c:v>2.5–3.0</c:v>
                </c:pt>
                <c:pt idx="6">
                  <c:v>3.0–3.5</c:v>
                </c:pt>
                <c:pt idx="7">
                  <c:v>3.5–4.0</c:v>
                </c:pt>
                <c:pt idx="8">
                  <c:v>4.0–4.5</c:v>
                </c:pt>
                <c:pt idx="9">
                  <c:v>4.5+</c:v>
                </c:pt>
              </c:strCache>
            </c:strRef>
          </c:cat>
          <c:val>
            <c:numRef>
              <c:f>'Chart Data'!$B$2:$B$11</c:f>
              <c:numCache>
                <c:formatCode>0.0%</c:formatCode>
                <c:ptCount val="10"/>
                <c:pt idx="0">
                  <c:v>0.0006</c:v>
                </c:pt>
                <c:pt idx="1">
                  <c:v>0.0318</c:v>
                </c:pt>
                <c:pt idx="2">
                  <c:v>0.19045</c:v>
                </c:pt>
                <c:pt idx="3">
                  <c:v>0.31955</c:v>
                </c:pt>
                <c:pt idx="4">
                  <c:v>0.26</c:v>
                </c:pt>
                <c:pt idx="5">
                  <c:v>0.13135</c:v>
                </c:pt>
                <c:pt idx="6">
                  <c:v>0.04785</c:v>
                </c:pt>
                <c:pt idx="7">
                  <c:v>0.01345</c:v>
                </c:pt>
                <c:pt idx="8">
                  <c:v>0.00365</c:v>
                </c:pt>
                <c:pt idx="9">
                  <c:v>0.0013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102C33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  <c:dLblPos val="out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spPr>
          <a:ln xmlns:a="http://schemas.openxmlformats.org/drawingml/2006/main" w="9525">
            <a:solidFill>
              <a:srgbClr val="D4D7E3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4D7E3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4F5870"/>
                    </a:solidFill>
                    <a:latin typeface="Liberation Sans"/>
                    <a:ea typeface="Liberation Sans"/>
                    <a:cs typeface="Liberation Sans"/>
                  </a:rPr>
                  <a:t>Probability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4F5870"/>
                  </a:solidFill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7F5F1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7F5F1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C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be3901561a44f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7E236D-2C2C-4253-A874-8FCDFB3D6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3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726794-4551-4D70-9E83-266289829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C33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272b638eb34b09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A0B620-BAC1-41CA-90B3-B9BF69AE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63CD6C-D471-4FFF-9BC8-E2079B7F6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GENELLIPSE ACTUARIAL AI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D38516-8B4C-4892-8B95-5F57B4F3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6619875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2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  <a:p xmlns:a="http://schemas.openxmlformats.org/drawingml/2006/main">
            <a:pPr>
              <a:defRPr sz="42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2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Models, processes &amp; reports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8E7F7C-80B7-4A91-AB8B-F1A683F1E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67250"/>
            <a:ext cx="5667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Life, annuities and valuation in depth, with reserving, pricing and capital models. Worked calculations and sample review reports.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CAE23A-16DC-42A1-B501-3E7C1440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641320-5EA9-4089-8F4F-32CFFF68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6C36BF-1053-4335-AB06-5F70716D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01 / 56</a:t>
            </a:r>
          </a:p>
        </p:txBody>
      </p:sp>
    </p:spTree>
    <p:extLst>
      <p:ext uri="{BB962C8B-B14F-4D97-AF65-F5344CB8AC3E}">
        <p14:creationId xmlns:p14="http://schemas.microsoft.com/office/powerpoint/2010/main" val="5918306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91b0c98e254cd2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4E45F-F0F5-47D6-907B-E6F13C62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EC2B0F-E9A5-4E6D-9C2C-12C4B5DDE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Actuarial capability map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F91954-EB1B-4B60-9CF0-864D10761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model produces the number. The workflow records how the team reached and approved it.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77593"/>
                <a:gridCol w="4920615"/>
                <a:gridCol w="3936492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Domain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Models and calculations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Decision / output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Life valuation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Policy projections, decrements, discounted cash flows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Gross-premium reserve and sensitivities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Annuities &amp; ALM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Survival cash flows, duration, convexity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Liability run-off and asset mismatch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Profitability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Profit signatures and traditional embedded value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Capital strain, PVFP and cost of capital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IFRS 17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GMM, VFA, PAA and CSM movements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Measurement and movement reports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P&amp;C and capital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Reserving, pricing, aggregate loss, SCR / RBC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Reserve range, rates and capital view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5CB09-1CFD-4A39-B5EF-3D9877CE7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ACBECE-8895-4932-99E5-AD29955AB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388656-1169-4160-AEC5-4D925ECFE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56</a:t>
            </a:r>
          </a:p>
        </p:txBody>
      </p:sp>
    </p:spTree>
    <p:extLst>
      <p:ext uri="{BB962C8B-B14F-4D97-AF65-F5344CB8AC3E}">
        <p14:creationId xmlns:p14="http://schemas.microsoft.com/office/powerpoint/2010/main" val="16020719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6cadbf68ad4ca6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F9A066-B555-4327-B292-A928305F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45F71F-9B26-403D-B7EC-34EB1A56B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End-to-end actuarial process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276147-4668-409F-B2CA-087AF9E8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Every stage has a calculation, a control and an output that the next stage uses.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49552"/>
                <a:gridCol w="5139309"/>
                <a:gridCol w="4045839"/>
              </a:tblGrid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Stage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Work performed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Retained output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1. Prepare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Map policy, claim, premium, asset and treaty data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Reconciled model-point / triangle version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2. Set basis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Choose model, mortality, lapse, expense and curves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Versioned assumptions and approval status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3. Execute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Project cash flows or run the selected estimator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Run ID, parameters, seeds and diagnostics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4. Challenge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Compare prior results, sensitivities and benchmarks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Exceptions, movement and validation reports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5. Approve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Resolve issues and record independent review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Authorized result and sign-off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6. Publish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Assemble report and seal supporting evidence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Identifiable pack and export history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69064-F220-45DA-97FB-DEFB7434D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902159-DC88-470B-A1CA-94BF8549F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6E935A-63C9-485A-9CBB-2C454419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56</a:t>
            </a:r>
          </a:p>
        </p:txBody>
      </p:sp>
    </p:spTree>
    <p:extLst>
      <p:ext uri="{BB962C8B-B14F-4D97-AF65-F5344CB8AC3E}">
        <p14:creationId xmlns:p14="http://schemas.microsoft.com/office/powerpoint/2010/main" val="2703282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c44835de8a4f18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59D06E-983B-426D-96DE-7B395182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B289E2-617B-4E7C-8E8C-05299F62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Life and annuity model inventory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47437A-49E0-41A2-9376-D0AD66FF6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life workflow connects policy-level calculations to portfolio-level review.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24328"/>
                <a:gridCol w="3827145"/>
                <a:gridCol w="4483227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Model family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Inputs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Calculation / output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Policy projection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Benefits, premiums, model points, time step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In-force states and period cash flows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Mortality / lapse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Tables, exposure, experience and adjustments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Decrement rates and A/E studies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Valuation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Projected cash flows and discount basis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PV benefits + expenses − premiums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Sensitivity / change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Base run and changed basis or data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Revalued reserve and movement attribution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Value / ALM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Profit, required capital and asset cash flows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Traditional EV, duration and surplus stress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119417-9BE4-426C-A3E0-D223F7AF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947E44-C87E-4E99-8761-71DD785E2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899FC8-4C8B-4E04-AD0C-F951DF93A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04 / 56</a:t>
            </a:r>
          </a:p>
        </p:txBody>
      </p:sp>
    </p:spTree>
    <p:extLst>
      <p:ext uri="{BB962C8B-B14F-4D97-AF65-F5344CB8AC3E}">
        <p14:creationId xmlns:p14="http://schemas.microsoft.com/office/powerpoint/2010/main" val="9191032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63028a5be7467e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DF4590-D653-488E-9365-A7CE32248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D6E56D-37D9-4C28-AAE3-490CDD74F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Reserving, pricing and capital inventory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514B82-B9CE-4D5A-9DA4-331501807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These model families complement the life valuation workflow.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05634"/>
                <a:gridCol w="5029962"/>
                <a:gridCol w="3499104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Family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Methods covered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Main output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Loss reserves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Chain ladder, BF, Cape Cod, ELR, Munich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Ultimate loss and outstanding reserve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Uncertainty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Mack standard error and residual bootstrap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Reserve variability and percentiles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Pricing / experience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Frequency–severity, trend, credibility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Technical premium and rate indication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Aggregate loss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Count / severity models, Monte Carlo, Panjer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Loss distribution, VaR and TVaR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Capital / risk transfer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Correlation aggregation, Co-TVaR, RBC, layers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Diversification, allocation and recoveries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F74BE-ED76-44F8-AF2E-8735BA17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310897-7F0F-4641-A17A-A6C1B7A67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D853B7-E662-40BA-9D9A-371D82AA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05 / 56</a:t>
            </a:r>
          </a:p>
        </p:txBody>
      </p:sp>
    </p:spTree>
    <p:extLst>
      <p:ext uri="{BB962C8B-B14F-4D97-AF65-F5344CB8AC3E}">
        <p14:creationId xmlns:p14="http://schemas.microsoft.com/office/powerpoint/2010/main" val="3065145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06136280cd4972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75BF5A-3390-4C1D-8765-69E98CFD9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B77C4D-7870-4BB8-BC02-CDD38E46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Life model-point input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60F2C1-6F84-4ED2-B16E-BC3F0958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model point represents a policy or a validated group of similar policies.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68246"/>
                <a:gridCol w="4701921"/>
                <a:gridCol w="4264533"/>
              </a:tblGrid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Field group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Example fields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Validation before projection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Identity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Policy ID, product, issue date, valuation date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No duplicates; issue date ≤ valuation date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Risk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Attained age, sex where permitted, smoker class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Valid coding and supported table range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Benefits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Sum assured, riders, maturity, guarantees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Terms match the policy administration record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Premiums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Amount, frequency, remaining payment term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Premium totals reconcile by product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Policy status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 force, paid-up, surrendered, in claim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State transitions and eligibility reconcile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Grouping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Policy count, weight and grouping dimensions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Grouped and individual sample results agree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26C85-701D-4035-BA83-9CC4CB14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Sample data specification. Product terms determine which fields the model requires.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BB594B-B932-4D4E-955C-BD505D8B2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B10754-FB65-462F-9EC0-2B17C7AF6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31AABE-19A0-43AA-ACFA-713AD038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56</a:t>
            </a:r>
          </a:p>
        </p:txBody>
      </p:sp>
    </p:spTree>
    <p:extLst>
      <p:ext uri="{BB962C8B-B14F-4D97-AF65-F5344CB8AC3E}">
        <p14:creationId xmlns:p14="http://schemas.microsoft.com/office/powerpoint/2010/main" val="376899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1b13243f0946af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E1D568-A030-42C6-AD6A-ABD02BE4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8A85A5-CC97-48FD-95C7-6906BC43E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Versioned assumption basis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4B69EF-D97C-4AF5-937E-99FAAF7ED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run must retain the exact basis that produced its result.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77593"/>
                <a:gridCol w="5139309"/>
                <a:gridCol w="3717798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Assumption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Synthetic basis for the term example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Review question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Mortality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Annual q: 0.20% rising to 0.80% over 10 years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Does the cohort match the chosen mortality basis?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Lapse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6% declining to 0% at contractual expiry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Are duration and surrender incentives represented?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Premium / benefit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800 annual premium; 250,000 death benefit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Are payment timing and benefit definitions correct?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Expenses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60 per opening policy; 2% annual inflation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Which expenses are attributable to this book?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Discount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Flat 3% annual effective rate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Which valuation purpose and curve apply?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EBA633-E40C-4D05-A8FB-EB7BEA5C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10,000 policies. Currency units (CU). Synthetic rates are not a published mortality table.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937154-50F3-4744-B09E-A49CD6411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D09B58-48C6-41D3-B415-6DFDBB41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19B921-FB61-4556-969E-BD8579177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56</a:t>
            </a:r>
          </a:p>
        </p:txBody>
      </p:sp>
    </p:spTree>
    <p:extLst>
      <p:ext uri="{BB962C8B-B14F-4D97-AF65-F5344CB8AC3E}">
        <p14:creationId xmlns:p14="http://schemas.microsoft.com/office/powerpoint/2010/main" val="14883982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C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f6cfa04ec4141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EEE0C3-BB8C-4CFE-B774-B247A3E38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96D213-2D45-45B9-81B6-21B7A2E5A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Model authoring and execution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27E44-4F13-40B0-A008-16211EEF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The model definition specifies inputs, formulas, time-step references and requested outputs.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C592B-FE67-494D-8EF5-4E83416F9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360467-8EF5-4FE7-8A76-1B4482DE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472D32-7081-41EB-803F-A0C6A979B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Define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40D1FE-A5A1-4A07-A700-FB94FC3C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Declare policy fields, assumption references and cash-flow formulas.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5C4F72-C564-47BA-ADD0-47E91D19B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4CA77F-D807-4655-A046-08E78EB7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F17689-C230-4CD2-9CD0-22811D9BE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CD1F61-DF04-45E7-A252-EAD6CD426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Validate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58324A-7327-4FDE-B72F-608C99074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Resolve references and return diagnostics for every invalid expression.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93B33D-14AB-45F6-82C8-7B9BB4BE9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4E16BF-19C1-4FC0-966F-E0112ACD6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FF3823-F577-4433-B52D-8527F516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1CB06A-674B-434A-A14E-B91801BDC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Run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B64671-8257-46FD-9247-5253985A5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Execute over the frozen model-point set and retain point-level failures.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B711BC-625E-45D2-BED2-02FB6538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01A1A3-74BB-4A98-950B-35790240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B23C8F-97DA-447D-916A-36EBFB75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41B20A-631D-45EE-BAA3-150A03F7D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Review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5A8BAD-731E-419C-983D-8BBA7208C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Reconcile aggregate output and test representative cells independently.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748485-6107-4203-AFCF-1C220F1A5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24575"/>
            <a:ext cx="10915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A valid definition can still represent the wrong economics. Calculation validation remains necessary.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8D3338-F3EB-4BD7-912B-28A9FDA75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088973-7D76-49E9-95E9-977FDFDD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E9AE7BE-232E-4B7B-BC23-9097CF5AD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08 / 56</a:t>
            </a:r>
          </a:p>
        </p:txBody>
      </p:sp>
    </p:spTree>
    <p:extLst>
      <p:ext uri="{BB962C8B-B14F-4D97-AF65-F5344CB8AC3E}">
        <p14:creationId xmlns:p14="http://schemas.microsoft.com/office/powerpoint/2010/main" val="8248311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1a15974ae84c90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7881E5-6B4C-452F-9104-0CDFF2AE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0D7889-8F68-4FB0-8405-B1CDFC30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Decrement calculation by policy year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5EA516-7EE0-4529-B4A5-79A125BC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Deaths occur first in this example. Lapses then apply to surviving policies.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093470"/>
                <a:gridCol w="2460308"/>
                <a:gridCol w="2460308"/>
                <a:gridCol w="2460308"/>
                <a:gridCol w="2460308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Year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Opening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Deaths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Lapses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Closing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10,000.00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598.80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9,381.20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9,381.20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23.45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467.89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8,889.86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8,889.86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26.67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398.84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8,464.35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8,464.35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29.63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337.39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8,097.33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8,097.33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32.39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282.27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7,782.67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A683DB-B838-42B5-B078-8F7BD221D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Deaths = opening × q. Lapses = (opening − deaths) × lapse rate. Closing = opening − deaths − lapses.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76098D-8474-44AD-A09C-328840DF9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4395AB-C3C4-4577-AB9F-6A2FAC2E4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24FDD9-F43E-433C-BA6D-0BC8D705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56</a:t>
            </a:r>
          </a:p>
        </p:txBody>
      </p:sp>
    </p:spTree>
    <p:extLst>
      <p:ext uri="{BB962C8B-B14F-4D97-AF65-F5344CB8AC3E}">
        <p14:creationId xmlns:p14="http://schemas.microsoft.com/office/powerpoint/2010/main" val="8635189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7f06d4a08c4ccc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3D4DDE-B2EB-4D33-AF02-FB25734F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FC447E-8D0F-4CF0-842E-CCFF96AD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Term-life projected cash flows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9D95B3-29B1-4F7C-AACF-F79D35858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10-year term book. Annual expected amounts, CU millions. All cash flows occur at year-end in this example.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d6bf15a66c54390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CAA112-4610-4103-AAF2-206CBF974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D08175-EAED-4102-A2A5-996311ED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Premium income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06F71B-3E81-4C09-97A2-606E4340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Run-off reduces the policies that pay premiums.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847849-6345-4264-A3D7-CC54ECBA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4B8E30-E1F9-4D28-8078-FDD8C82A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Death benefits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8BD757-C190-4EE1-8EEF-5A7FD2A0D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Increasing mortality can outweigh the shrinking in-force book.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61A7FE-52A7-4B0F-AE2C-5D456E964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ABC5F9-8266-4B45-A6A9-C8C40531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Review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E27FE0-8FBB-4359-B083-E04D9293F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The report must explain both premiums and claims.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12E7DD-A752-400B-8EE8-16092714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18CB06-3256-49C2-85B1-FC6656B7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6DDB1A-E459-43C5-9C24-A8D0C628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10 / 56</a:t>
            </a:r>
          </a:p>
        </p:txBody>
      </p:sp>
    </p:spTree>
    <p:extLst>
      <p:ext uri="{BB962C8B-B14F-4D97-AF65-F5344CB8AC3E}">
        <p14:creationId xmlns:p14="http://schemas.microsoft.com/office/powerpoint/2010/main" val="131413391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c15e9cffd94631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BD85CE-5F3C-4C93-966D-4F80788E7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F776B3-3C24-4ADB-A3B3-E6D1672C3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Gross-premium reserve calculation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ECBA4F-95BE-43D6-9DA0-E2E55221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Prospective reserve = PV future benefits + PV future expenses − PV future premiums.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8451"/>
                <a:gridCol w="1858899"/>
                <a:gridCol w="5467350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Component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CU m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Treatment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PV death benefits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73.51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Expected deaths × insured benefit, discounted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PV expenses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4.56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Per-policy costs with expense inflation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Less PV premiums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−56.15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Future premiums from the opening in-force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Gross-premium reserve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21.92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Before any accounting-specific margins or floors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E98F01-5DF6-43C3-A8BD-AB1F0FF6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This is a teaching calculation, not an IFRS 17 liability or a prescribed statutory reserve.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54C003-2D24-4116-B898-31F2C295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8E79B0-07BC-43E1-A974-540850EC7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ACAE5B-4987-429A-A847-D7740EA68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11 / 56</a:t>
            </a:r>
          </a:p>
        </p:txBody>
      </p:sp>
    </p:spTree>
    <p:extLst>
      <p:ext uri="{BB962C8B-B14F-4D97-AF65-F5344CB8AC3E}">
        <p14:creationId xmlns:p14="http://schemas.microsoft.com/office/powerpoint/2010/main" val="7247228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a647a80e9f4eac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9C4324-B23D-4207-BEB5-6CF3EA2A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F495A5-932D-4332-873E-E4D909614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Reserve run-off by valuation duration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8357A7-AEDE-4DDF-9F73-FD3EE2ED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Same closed cohort and basis. Remaining liability immediately after each year-end, CU millions.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6019c9ea21743bb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686359-B87D-4C25-AD62-0E75B505E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9A804F-2A9E-4927-905B-F7A2976E0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Duration 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7814A6-D753-4FDD-99A5-38422F16A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21.92m is the present value of all remaining net outflows.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BC6848-5B4E-4953-97C9-C75346E3C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04F740-618F-4559-9CFE-22B0B7A2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During run-off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58A6C6-08A2-4A99-9FD8-3DA91F100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Reserve development reflects both emerging cash flows and discount unwind.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EC2E41-91AF-4706-B913-72B8F4456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7C4AA2-8772-4818-8ABE-3FDFE49E4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Expiry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84FC46-8D43-4604-817F-6E767E9CC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Reserve reaches zero when the 10-year term ends.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6A5B41-F56C-4A9D-96A1-E46C6C06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CE87A9-1D38-473C-9A67-69F3B567D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E8E870-8F2F-4BDD-B253-257F97D6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12 / 56</a:t>
            </a:r>
          </a:p>
        </p:txBody>
      </p:sp>
    </p:spTree>
    <p:extLst>
      <p:ext uri="{BB962C8B-B14F-4D97-AF65-F5344CB8AC3E}">
        <p14:creationId xmlns:p14="http://schemas.microsoft.com/office/powerpoint/2010/main" val="10615095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5a84fb750e42e4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B871F-36D2-475F-A5FE-B61A27B3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8BE2B4-6727-41E0-80A0-2FB87149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Whole life, endowment and universal life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08F14B-108E-45F7-AFD1-5D4D0765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Model specifications must reflect each contract’s benefit and account mechanics.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14981"/>
                <a:gridCol w="5139309"/>
                <a:gridCol w="3280410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Product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Additional state or calculation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Report to inspect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Whole life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Long-horizon mortality, premiums and terminal treatment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PV by age; tail and truncation sensitivity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Endowment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Survival benefit at maturity plus death benefit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Maturity cash flow and survival reconciliation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Universal life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Account value, charges, crediting, premium flexibility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Account roll-forward and guarantee shortfall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Participating life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Bonuses, asset shares and management actions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Benefit allocation and scenario sensitivity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302DA2-F58E-4B2E-A915-B7AA06DD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design requirements. The reviewed public demo proves a term projection; these variants require configured models and acceptance tests.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36CCCD-5459-4FC0-B01A-C9394CAC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7D0AF5-D57D-4D00-9E4F-A6CD13900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B6D41C-7E02-4374-99E8-3091AABFF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13 / 56</a:t>
            </a:r>
          </a:p>
        </p:txBody>
      </p:sp>
    </p:spTree>
    <p:extLst>
      <p:ext uri="{BB962C8B-B14F-4D97-AF65-F5344CB8AC3E}">
        <p14:creationId xmlns:p14="http://schemas.microsoft.com/office/powerpoint/2010/main" val="3073693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0f04953527437a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BC68B2-540C-4012-A4CD-524D37BDD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565154-82AB-470C-8BD9-ED64F5932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Annuity modelling requirements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2B66C-6AF3-42CD-A3C7-404AAACEB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Payment timing, survival and guarantees determine the cash-flow model.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24328"/>
                <a:gridCol w="5029962"/>
                <a:gridCol w="3280410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Annuity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Core calculation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Risk and output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Immediate life annuity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Payment × survival probability, discounted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Longevity liability and payment run-off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Deferred / fixed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Accumulation, credited rate, surrender and annuitisation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Account value and spread margin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Indexed annuity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Index crediting, caps, participation and floors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Crediting cost and scenario distribution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Variable annuity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Fund paths, withdrawals, fees and rider guarantees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Guarantee cost and tail exposure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Joint life / guarantee period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Multiple-life states and certain payments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Survivor benefits and contingent cash flows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6CCF27-4140-44E9-B4DA-6B0C344B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Coverage specification, not a claim that every rider or stochastic guarantee engine ships in the demonstrated configuration.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8611BD-82D4-4804-95FA-63E5AA19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7E79D6-2852-47CA-9652-E75780F8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169607-97EF-4FFD-8DC0-D39A9644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14 / 56</a:t>
            </a:r>
          </a:p>
        </p:txBody>
      </p:sp>
    </p:spTree>
    <p:extLst>
      <p:ext uri="{BB962C8B-B14F-4D97-AF65-F5344CB8AC3E}">
        <p14:creationId xmlns:p14="http://schemas.microsoft.com/office/powerpoint/2010/main" val="3908312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aae5ffc61047d7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E9AE4E-EE11-427E-9F93-6839F5D7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C2E69D-42FC-49DC-AA7E-0E8ADDD4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Annuity payments and longevity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5E3E72-2F72-4A2E-9181-679EF349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10-year temporary life annuity: 1,000 lives, 12,000 annual benefit paid to year-end survivors.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0772087422147ff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E9D931-4D04-4782-9E0F-F7F23CBD0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22F53A-009C-44D3-B5BC-7F47D2BD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Longevity effect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A1F9EA-AC6B-4D3A-9ADB-6C7999FA1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Lower mortality leaves more lives receiving payments.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A6DC17-1711-40C2-BFD5-09DFBBC5A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1ADEAA-94AA-418C-AF15-C8E61C291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Expense basis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B7A94D-01F0-4FAF-A9F4-4C99BD7F4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100 per surviving life per year accompanies the benefit.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8EF79B-FD95-49CE-94E7-D19D1D6CA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4F0278-0980-4E30-A6DF-797BC3F34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Term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9C2055-847A-47C4-B305-C26F8443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Payments stop after year 10 by contract design.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CEBC17-033B-4581-8DC1-1F9DD594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D7509D-32C3-4236-AE3A-395E6417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490C2E-E882-41F5-A890-2218A4430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15 / 56</a:t>
            </a:r>
          </a:p>
        </p:txBody>
      </p:sp>
    </p:spTree>
    <p:extLst>
      <p:ext uri="{BB962C8B-B14F-4D97-AF65-F5344CB8AC3E}">
        <p14:creationId xmlns:p14="http://schemas.microsoft.com/office/powerpoint/2010/main" val="1241817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fb48403c94f59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F40F3-67EE-40A4-A648-FB8D0B32C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9E9E95-17E6-4E5C-91FB-AB4EA138E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Annuity valuation sensitivity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C50568-9903-4A77-B079-E1DCCB8C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Liability includes expected benefits and expenses. All amounts are CU millions.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9757"/>
                <a:gridCol w="1858899"/>
                <a:gridCol w="1968246"/>
                <a:gridCol w="3717798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Scenario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Liability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Change vs base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Interpretation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Base: 3% discount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92.02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0.00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Reference basis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Mortality reduced 20%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94.13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2.11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Longer survival increases payments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Discount reduced to 2%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96.68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4.66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Future payments discount less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Discount increased to 4%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87.69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-4.33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Future payments discount more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498E5C-F5C2-4420-B5E9-97DB99BB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Independent shocks. Combined scenarios require another projection.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94757C-1E12-4E25-A08A-1573C335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4E55DF-3C1D-4D83-B94F-0F9C2086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E842B0-FC21-4360-8830-74642AF78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16 / 56</a:t>
            </a:r>
          </a:p>
        </p:txBody>
      </p:sp>
    </p:spTree>
    <p:extLst>
      <p:ext uri="{BB962C8B-B14F-4D97-AF65-F5344CB8AC3E}">
        <p14:creationId xmlns:p14="http://schemas.microsoft.com/office/powerpoint/2010/main" val="67267987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eae31a66f444f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B45A71-5266-4469-B0F5-ACFB4648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834A50-8C27-440F-B748-28FE32B48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Mortality experience study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1806BC-D1A7-4842-BBBB-9421EAE16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Illustrative one-year observation. Expected deaths = exposure × expected annual mortality.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49552"/>
                <a:gridCol w="2077593"/>
                <a:gridCol w="1858899"/>
                <a:gridCol w="1858899"/>
                <a:gridCol w="1749552"/>
                <a:gridCol w="1640205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Age band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Exposure years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Expected q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Expected deaths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Actual deaths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A/E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40–49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60,000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0.20%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120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132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110%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50–59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40,000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0.40%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160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152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95%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60–69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30,000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0.70%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210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231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110%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70–79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20,000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1.30%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260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286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110%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Total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150,000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Varies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750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801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106.8%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6F6CEB-BCFA-438D-9255-609AD02A2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An A/E ratio above 100% indicates more deaths than expected on this basis; it does not establish the cause.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1CC8A8-E466-4EB5-BBDC-B47255C8A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D5144A-3284-49FF-8AB3-443485E9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F09A1A-53A3-4C45-9956-51DC2321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17 / 56</a:t>
            </a:r>
          </a:p>
        </p:txBody>
      </p:sp>
    </p:spTree>
    <p:extLst>
      <p:ext uri="{BB962C8B-B14F-4D97-AF65-F5344CB8AC3E}">
        <p14:creationId xmlns:p14="http://schemas.microsoft.com/office/powerpoint/2010/main" val="70503719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28055d54234a61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DE2BB1-F8D2-47CD-BE5D-7C444086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FB4AC5-59FB-4C9A-9FAB-465C8CB51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Mortality actual versus expected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2B410-600B-4D4E-85E1-B081D97A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aggregate A/E of 106.8% conceals different cohort experience.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c35daaa90c54cd6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5B49FF-0931-4F80-BB90-443F45DEB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2C95E9-374D-4666-9932-B746A7094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50–59 cohort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F4433F-78F4-47EE-81D4-8BA09FEDB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Actual deaths are 5% below expected.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BE89BC-CE63-46E8-ABD0-514472996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F08562-B339-4613-98BF-D62A1ADC7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Other cohorts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27E646-9B9B-4C1E-90A8-0CF056C7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Actual deaths are 10% above expected.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A67AE9-CBB3-44A8-8506-3F0ADEFC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0ACCFE-F99E-4DC1-B4BB-7BB977B21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Next analysis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CE2C67-3B65-4BAE-9742-3B3D3C35C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Test mix, exposure quality, selection effects and statistical uncertainty.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C53E7F-AD45-45CE-8BFA-CEAF4E429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99FE66-DAB2-449E-8A8E-5F36D21A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E41608-FBC9-42AC-8DD6-5B6EEA515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18 / 56</a:t>
            </a:r>
          </a:p>
        </p:txBody>
      </p:sp>
    </p:spTree>
    <p:extLst>
      <p:ext uri="{BB962C8B-B14F-4D97-AF65-F5344CB8AC3E}">
        <p14:creationId xmlns:p14="http://schemas.microsoft.com/office/powerpoint/2010/main" val="81220797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3e5388848d47be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23CA85-11AC-42D0-B5F5-68257D42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1580D7-3035-4CFE-BF1F-F1F092827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Lapse and persistency by duration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5276B7-380C-40E1-9C38-F6BCF26A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lapse study. Annual lapse rate as a percentage of eligible exposed policies.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d519e76d3514771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F541A4-7C64-4F90-A34B-1E6BFA2B0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C6B5DA-BED9-47D5-8EE8-7CC6E09C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Early duration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29A6D6-87F4-4E9C-8D38-4D884B2A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Year 1 exceeds the basis by 1.5 percentage points.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2AA2E8-2B37-455D-81D9-77EA11DC1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0AE49F-28F2-493C-ADF2-725480205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Valuation effect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F7289-434A-4B64-B87E-0791A2A1F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Lapse changes both future premiums and benefits.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B7DEE0-071F-4D10-B3BF-E99C1A68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68548E-3BDD-42EE-B1B3-66DD11655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Segmentation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0CF737-4AAD-47F2-AD02-165DEB1E6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Separate product, distribution, surrender-charge and premium cohorts.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01F8EA-1C8B-4C31-A3DD-0F124D4D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4A0C3A-4FEB-4C71-B4D0-B91575786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822052-47A3-4AFD-BFF3-8FED92917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19 / 56</a:t>
            </a:r>
          </a:p>
        </p:txBody>
      </p:sp>
    </p:spTree>
    <p:extLst>
      <p:ext uri="{BB962C8B-B14F-4D97-AF65-F5344CB8AC3E}">
        <p14:creationId xmlns:p14="http://schemas.microsoft.com/office/powerpoint/2010/main" val="205188959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a44be361d64d64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29DE44-4C90-477F-92D4-91A016D7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BAF75B-CC16-4DED-BFFD-166A97B6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Credibility-weighted assumption selection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CB07E-25E8-47AC-9669-BE6564B0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small cohort should not determine the full portfolio assumption.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777E72-C83E-4D00-8948-895B0E7E4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F65B59-D63E-4C5B-9B8C-85081F82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Worked selection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8A3637-C01A-4922-80B3-EA633793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Raw mortality A/E = 120%. Prior factor = 100%. If credibility Z = 25%, selected factor = 25% × 120% + 75% × 100% = 105%.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9C490-2ED0-47DF-8205-0F96E667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17B741-6598-4D7F-91EF-4BC6301E3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Model and judgement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DC4F14-ABA7-41EA-974C-8E9BBC29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Bühlmann-Straub uses exposure weights and estimates of within- and between-segment variation. Review parameter stability and cohort relevance before adopting the result.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D0C73D-4019-48EF-9485-A3ABB8B20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24575"/>
            <a:ext cx="10915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25% credibility weight is an illustrative assumption, not a fitted result.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241BDB-FD2A-4728-9CD1-585240CD5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97DAB6-6A00-4C88-AC7B-8FFB56124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378C1F-AE0C-4BF8-B9CD-C830CFFF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20 / 56</a:t>
            </a:r>
          </a:p>
        </p:txBody>
      </p:sp>
    </p:spTree>
    <p:extLst>
      <p:ext uri="{BB962C8B-B14F-4D97-AF65-F5344CB8AC3E}">
        <p14:creationId xmlns:p14="http://schemas.microsoft.com/office/powerpoint/2010/main" val="43984502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0de18734d14141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88C254-A64E-456C-94BB-416B3311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D124A5-F24F-42D0-8126-61659D2A3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Expense inflation in a closed book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06F582-5885-4E02-902B-F4060466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Per-policy expense increases while total expense also depends on in-force run-off.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826c0996f9f407d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DB17C5-AAF8-462E-8432-C113D41C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D7F38-A2AD-434D-A47D-660DA217B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Expense structure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101A38-AC3E-4B66-A80C-054A0F1C8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Separate fixed overhead, acquisition and maintenance costs.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48DE92-27E1-42F4-ACD4-9D8D40EDF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99B4BC-7F7C-4122-99AC-09DB3904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Run-off risk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F6DF9-8936-4A66-9A78-4787A1696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Fixed costs may fall more slowly than policy counts.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0774DC-5F64-4469-A211-D77DBC443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49E95A-C698-4658-889D-5DC920627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Reporting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722E61-1B11-4CFE-AEB3-C8A8B26D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Show both per-policy expense and total cash outflow.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0D2A92-FBF6-42DA-84A2-BE117BCC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5AD1AE-EAFE-41B3-A6A8-A396B28CE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981BA3-1AED-471C-AE9B-C5DB8DD99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21 / 56</a:t>
            </a:r>
          </a:p>
        </p:txBody>
      </p:sp>
    </p:spTree>
    <p:extLst>
      <p:ext uri="{BB962C8B-B14F-4D97-AF65-F5344CB8AC3E}">
        <p14:creationId xmlns:p14="http://schemas.microsoft.com/office/powerpoint/2010/main" val="94181086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698af0774c405d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A8821F-E346-4327-9AEC-4351C0B3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39D702-2CA4-451C-A6EC-174193B87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Deterministic and stochastic 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153F2E-B7DF-4EBD-A1C7-17E605B3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chosen method must represent the contract’s nonlinear behaviour.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14981"/>
                <a:gridCol w="4701921"/>
                <a:gridCol w="3717798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Method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How the model works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Typical review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Deterministic projection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One specified basis produces one cash-flow path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Reconciliation, sensitivities and cell tests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Scenario testing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Re-run specified economic / biometric stresses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Adverse combinations and material drivers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Stochastic valuation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Probability-weighted outcomes across simulated paths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Calibration, convergence and tail stability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Risk-neutral valuation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Market-consistent pricing assumptions where appropriate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Instrument fit, hedging and option consistency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Real-world projection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Physical probabilities for planning and risk analysis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Experience fit and plausible dependence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B27575-E098-4974-BD0C-66A5C0F77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demonstrated traditional EV model is deterministic. It does not establish market-consistent guarantee valuation.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39B901-2B22-4D9D-862D-7FE8FFA3E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EDB8B9-54AD-4502-8982-FFB88EB36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1AA084-77EE-465E-8955-381F95B6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22 / 56</a:t>
            </a:r>
          </a:p>
        </p:txBody>
      </p:sp>
    </p:spTree>
    <p:extLst>
      <p:ext uri="{BB962C8B-B14F-4D97-AF65-F5344CB8AC3E}">
        <p14:creationId xmlns:p14="http://schemas.microsoft.com/office/powerpoint/2010/main" val="37250314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102C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9e0c1538f484b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09D8B9-C80A-498A-9433-0F429ED6E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92CE7-581D-4B4D-A6D4-E5BD181EC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Options and guarantees valuation process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03FE77-1E34-4643-B1C0-A401CEE01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Variable, indexed and participating contracts require product-specific treatment of policyholder options.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4654E4-D2A7-4BCA-B0AD-CAB7AA226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9BC2F3-AFAC-483A-8741-F6BDFF0C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3EA3B8-85E5-4898-BEEF-DA8B73EBE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Scenarios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8908FA-D1CA-4DFD-8430-1FA913BD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Calibrate economic paths to the purpose of the valuation.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F60838-5720-4C9A-8807-3A4160B3B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1FAB45-FE27-4CEA-B2F5-174033223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AB1E64-A7CC-4CB4-85DE-50CB57B5C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1085C-1AB6-49DE-90EB-E67BCBB6F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Contract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20B6A1-9662-4EBB-B48C-342D61ED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Apply fund returns, fees, crediting rules and benefit guarantees.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C9E7B1-A732-4945-BFDA-18CA7E24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72092D-BDF3-40D1-93E5-E4ECB38D0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CCCF3E-929D-429F-B3B1-7B70CC38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F0DDED-E006-49A9-9F4F-83F48121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Behaviour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8DD3A1-C319-4DA4-BF08-F1250EC4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Model exercise, lapse and withdrawal behaviour conditional on the path.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BDF0E0-A3A2-4F82-9801-6CF5A4ECC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DC762F-5F84-412E-8EFC-74A76D602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96FB26-23AA-4501-80C3-7BC1BE24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6F4C80-4277-46AB-AE18-6718909B1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Results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EF8AA4-958C-470B-B9B8-9125C986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Value guarantee shortfalls and test convergence, sensitivities and tail risk.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8C19A5-A727-4840-ADCD-3F80A3C0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24575"/>
            <a:ext cx="10915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Illustrative model design. Confirm the stochastic engine, calibration and rider coverage before implementation.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8DFE52-B62E-455F-A2FF-ACD1381AF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5D817F-AABE-445D-A153-C7C49C49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AA5195-E4E4-4FE0-B6DD-12EB4FBCB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23 / 56</a:t>
            </a:r>
          </a:p>
        </p:txBody>
      </p:sp>
    </p:spTree>
    <p:extLst>
      <p:ext uri="{BB962C8B-B14F-4D97-AF65-F5344CB8AC3E}">
        <p14:creationId xmlns:p14="http://schemas.microsoft.com/office/powerpoint/2010/main" val="40134257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4765803bc44703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8EB76C-2D65-469A-A586-D56F3475D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8251D4-A287-42DD-8AF2-5F812077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Life reserve sensitivities by revaluation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A377AF-EE1F-4FA7-8FD0-924129689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Each result comes from re-running the 10-year term model. Change from base reserve, CU millions.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fa2e1f8e78d4751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59463B-295E-4A23-ACFB-F0636D3AF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6C2654-E94C-4E77-9E51-A0D5BE0A7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Mechanism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D378C4-411F-428D-A445-BA282812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Mortality affects claims and the policies available to lapse later.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9DA7BF-E800-452A-97CA-EA310181B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ABAA6C-696D-4BD4-BA05-F080FACA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Lapse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339724-FC2A-4474-96A5-BE31B37F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Lost premium and avoided claims offset each other.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DB1D13-E7DF-4AB7-BAA5-83AFF9B8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4CDE7D-FAEA-4931-A6E2-E5DB1323D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Interpretation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7591D3-FF76-4199-9F91-E076A3750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Single-factor results do not measure a joint stress.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2971D8-D0E3-471F-8E8E-6879CC79F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D854B-DF12-40D2-8A91-C20F162F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71BA80-3D00-4976-A8E4-1C5C6A46E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24 / 56</a:t>
            </a:r>
          </a:p>
        </p:txBody>
      </p:sp>
    </p:spTree>
    <p:extLst>
      <p:ext uri="{BB962C8B-B14F-4D97-AF65-F5344CB8AC3E}">
        <p14:creationId xmlns:p14="http://schemas.microsoft.com/office/powerpoint/2010/main" val="63162989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b341fde3c54376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07E61C-5321-4C94-AC9E-CC627F23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F79C4-1DC1-448F-8A21-8172FB08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Analysis of change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0B1329-4060-41E7-B19B-B9D1A8DFC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reserve bridge. CU millions. A production bridge uses a stated sequence of revaluations.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9757"/>
                <a:gridCol w="1530858"/>
                <a:gridCol w="1968246"/>
                <a:gridCol w="4045839"/>
              </a:tblGrid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Step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Movement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Running reserve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Explanation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Opening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—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Prior approved closing reserve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Unwind / expected run-off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−1.00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19.00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Time progression and expected cash flows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New business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+2.50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21.50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New policies added to the model-point set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Experience / basis change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+1.20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22.70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Actual movements and revised assumptions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Economic / model change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−0.40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22.30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Curve and implementation changes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Interaction / residual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+0.10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22.40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Disclosed residual; investigate material amounts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84B3E4-9BE3-4968-A32F-B3C52A83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Closing reserve = 20.00 − 1.00 + 2.50 + 1.20 − 0.40 + 0.10 = 22.40. Attribution depends on step order.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C3BBF4-6EF2-41C5-8C4D-2C0D0CDB2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F49167-EC58-4556-BCEB-E8D65E35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17949-1514-4BE4-B26A-6D50CDBD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25 / 56</a:t>
            </a:r>
          </a:p>
        </p:txBody>
      </p:sp>
    </p:spTree>
    <p:extLst>
      <p:ext uri="{BB962C8B-B14F-4D97-AF65-F5344CB8AC3E}">
        <p14:creationId xmlns:p14="http://schemas.microsoft.com/office/powerpoint/2010/main" val="164132112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bf2ec595264b52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632D85-C231-4FD2-A464-36C765A50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54F3AB-21B7-4358-9F18-C6C3493FF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Sample life valuation review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79A188-1CE9-494B-B76E-A3AE9184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Term model TERM-ILL-01. Valuation date 31 December 2026. Synthetic closed cohort.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71063"/>
                <a:gridCol w="3608451"/>
                <a:gridCol w="4155186"/>
              </a:tblGrid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Report line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Reviewer check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Opening policies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10,000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Reconcile to model-point control total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Projection term / basis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 years / basis ILL-2026-01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Check contractual expiry and pinned versions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PV benefits / expenses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73.51 / 4.56m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Trace to discounted cash-flow detail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PV premiums / reserve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56.15 / 21.92m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Confirm reserve identity and sign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Mortality +20% reserve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36.44m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Confirm full revaluation and decrement effect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Release status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Illustrative example only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Production use needs independent review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F02905-1B10-48B3-8B41-78D78A251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Sample report layout created for this presentation. It is not a platform screenshot or a production export.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159504-9475-4681-82F2-2DDC75B0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44349-4353-4D71-B00F-0E0C4105A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139B60-7A94-4D57-837A-248489D2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26 / 56</a:t>
            </a:r>
          </a:p>
        </p:txBody>
      </p:sp>
    </p:spTree>
    <p:extLst>
      <p:ext uri="{BB962C8B-B14F-4D97-AF65-F5344CB8AC3E}">
        <p14:creationId xmlns:p14="http://schemas.microsoft.com/office/powerpoint/2010/main" val="186313122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2919eaeba4926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0FE031-8E6C-4D62-85C1-DDECA986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BC9C0C-D28D-43EE-8713-020164CA1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Traditional embedded value calculation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D77AE6-3D65-484C-9BCD-1BE4ED03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profit and required-capital projections, CU millions. Hurdle 8%; capital earns 4%.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27145"/>
                <a:gridCol w="1749552"/>
                <a:gridCol w="5358003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Component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Value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Interpretation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PV future profits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11.98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Discount the post-tax profit signature at 8%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Frictional cost of capital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5.54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Discount required capital × (8% − 4%)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Value of in-force profit stream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6.45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PVFP less cost of capital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Adjusted net worth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Separate input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Add if the reporting EV definition requires 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F7D041-11A3-4B56-9AF9-44FD57E9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simplified traditional EV illustration. It excludes stochastic options, guarantees and other framework-specific adjustments.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E9F523-351D-4BF5-BD48-31E60C7E6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EB5311-04BD-4C9E-8803-05344AF1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B902D3-782A-41B2-B473-668D0EE9F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27 / 56</a:t>
            </a:r>
          </a:p>
        </p:txBody>
      </p:sp>
    </p:spTree>
    <p:extLst>
      <p:ext uri="{BB962C8B-B14F-4D97-AF65-F5344CB8AC3E}">
        <p14:creationId xmlns:p14="http://schemas.microsoft.com/office/powerpoint/2010/main" val="12644635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23b1445be24d65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D43830-BD65-4684-A84C-2D50C1DD3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17F460-65B3-4A00-8CBA-52A18EE4D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Profit emergence and new-business strain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78A858-21D0-4B03-97E2-79C3A537C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annual post-tax profit signature and required capital, CU millions.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bfd0a20393040da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46B6D6-7DCE-4AF9-AEE0-04C105D6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8DED04-839A-4CCB-A383-06AB0043A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Year 1 strain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0B1431-CE9D-42E9-97E5-BCEEC81B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Acquisition cost and initial reserve funding produce an 8m loss.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9D795D-761D-4EA9-8775-82DF8321B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54C8AD-FD79-447F-800D-9F5EE9434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Capital capacity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C2418E-D025-4120-8136-B7D45DDC2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The book also requires capital that cannot be distributed.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27F786-B0C3-4E50-AB78-9F01111D2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33D027-1912-4686-B0C1-78448A426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Pricing review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CA3415-82A7-4DEC-A24B-C80A8594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Check value per policy, return and the capacity to fund new volume.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4BB022-A266-4174-AEBD-887C08C09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CA182E-1FEF-4803-97FD-A82865F1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ED6A51-989D-4319-8F07-E74766FC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28 / 56</a:t>
            </a:r>
          </a:p>
        </p:txBody>
      </p:sp>
    </p:spTree>
    <p:extLst>
      <p:ext uri="{BB962C8B-B14F-4D97-AF65-F5344CB8AC3E}">
        <p14:creationId xmlns:p14="http://schemas.microsoft.com/office/powerpoint/2010/main" val="74161908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aef248d1a64f9e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A7808C-9E10-438F-8498-4E455F6FB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615EC6-503A-4812-87CF-7E79F16F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Life and annuity pricing process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ADB5AB-2888-43E4-8999-30DFA7B3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Profitability depends on the projected contract cash flows and the capital supporting them.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33675"/>
                <a:gridCol w="4701921"/>
                <a:gridCol w="3499104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Step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Calculation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Decision / report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Product specification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Benefits, premiums, guarantees and surrender terms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Product model and test cases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Best estimate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Mortality, lapse, expenses and economic basis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Expected profit signature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Risk and capital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Adverse scenarios and required capital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Capital strain and sensitivity report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Price iteration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Re-run alternative premiums, fees or benefits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Target margin / return comparison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Approval and monitoring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Independent challenge and experience tracking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Approved basis and repricing triggers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DBFE1C-E48F-4BDF-AAC1-946749303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AF97C8-B72B-4D92-A2A3-A63FF32E9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454F86-2A9B-41AA-B8BD-F029A05F1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29 / 56</a:t>
            </a:r>
          </a:p>
        </p:txBody>
      </p:sp>
    </p:spTree>
    <p:extLst>
      <p:ext uri="{BB962C8B-B14F-4D97-AF65-F5344CB8AC3E}">
        <p14:creationId xmlns:p14="http://schemas.microsoft.com/office/powerpoint/2010/main" val="34188761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5e73c877564898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F54541-9A18-44AB-ABCC-412E86BF2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B13739-1740-463D-9F19-634C31895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Asset and liability cash-flow mismatch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7E2B5E-4E69-4648-AC4D-D1CB3A898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asset portfolio and benefit obligations, CU millions. A terminal bond maturity creates concentration.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3dbeeb49b1f4beb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3BFA76-DB0F-45D3-906D-2FDFEDAA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6181CA-88F0-4233-8371-F6A74C96C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Liquidity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91A4F8-2BA2-4011-B797-735DDECFB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Annual surplus does not remove shortfalls in other periods.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46EFE4-C295-47A5-B5FD-DACA5EA6B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CD8AC6-A306-4A8A-984A-4EBF9A9E6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Reinvestment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E42E37-3ABF-46D9-8E6D-216BE14E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Interim surpluses require an explicit reinvestment assumption.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CCD6C9-4D0B-4D20-9A3E-7B15FFC2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F7EBA2-DDE7-4C77-A536-D05DF8F19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Concentration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ECD3FA-D75C-4A19-8B06-E2C17017D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Year 10 asset maturity dominates the portfolio cash flow.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2FDF56-D3DE-4C88-85B1-58A5F676C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4FF3C3-63F2-4D23-BDFB-748D54542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F60DBC-0064-4C81-A275-243F0CC3E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30 / 56</a:t>
            </a:r>
          </a:p>
        </p:txBody>
      </p:sp>
    </p:spTree>
    <p:extLst>
      <p:ext uri="{BB962C8B-B14F-4D97-AF65-F5344CB8AC3E}">
        <p14:creationId xmlns:p14="http://schemas.microsoft.com/office/powerpoint/2010/main" val="44695738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5dc5555cfb40f7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8667A7-56F6-4A54-8A2B-7F3474ED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DF96C9-8521-459A-9C18-36ECF6F8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Duration and dollar-duration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55414-B204-459B-B8F6-77A220734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Flat 3% rate. Modified duration measures first-order sensitivity to a parallel yield shift.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61716"/>
                <a:gridCol w="2186940"/>
                <a:gridCol w="2186940"/>
                <a:gridCol w="3499104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Metric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Assets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Liabilities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Gap / implication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Present value, CU 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227.95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183.69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44.26m surplus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Modified duration, years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6.61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5.81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0.80 years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Dollar duration, CU 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1,506.02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1,066.56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439.45m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+100bp surplus change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−DD assets × 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−DD liabilities × 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-4.39m first-order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35BB34-35D7-42CE-B67E-B56D151D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Matching duration in years is insufficient when asset and liability values differ. Convexity and curve twists need separate tests.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BE9569-1D3B-4F90-8F74-B65168784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DA9DA-95FF-49BA-8F63-2230D208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28F8C0-7CA5-49B3-8150-B5E346319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31 / 56</a:t>
            </a:r>
          </a:p>
        </p:txBody>
      </p:sp>
    </p:spTree>
    <p:extLst>
      <p:ext uri="{BB962C8B-B14F-4D97-AF65-F5344CB8AC3E}">
        <p14:creationId xmlns:p14="http://schemas.microsoft.com/office/powerpoint/2010/main" val="137242847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8d465cb68d487a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3483C6-F881-460F-92B0-473FD4BA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D453C6-EFC3-4FE3-AD82-04DBD99BE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ALM surplus under parallel rate shocks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22623F-2724-402D-BA9A-02D0D666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Full cash-flow revaluation at flat rates of 1%, 2%, 3%, 4% and 5%. CU millions.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a2c680511e34ec2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113787-ED1C-4918-86F0-EF35697C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3E9DF5-F5DB-4BB1-ACAF-53261AEE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Nonlinearity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667CB2-D5F9-47CB-BC8F-53855ED92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The difference from the straight-line estimate reflects higher-order effects.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7948E2-4679-41ED-824C-E74A56F8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B9FEDA-8043-4978-AF25-A35AF685D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Next tests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0372C8-876E-490E-9431-7BCA3B243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Curve twists, spreads, defaults and liquidity are separate risks.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660C6D-8FBC-4338-B2C4-F4635CA0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33ED61-624A-4EF4-8EE7-9B280D82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Model boundary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203D6A-AD73-46F6-BC80-9C56DF4F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Fixed cash flows here exclude behaviour changes as rates move.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9D3C9F-758E-43F4-ABD5-AF892CD3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1951E9-E909-4296-90F1-27F14F88D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4B2321-58BD-43C9-A51C-0D0ABEF6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32 / 56</a:t>
            </a:r>
          </a:p>
        </p:txBody>
      </p:sp>
    </p:spTree>
    <p:extLst>
      <p:ext uri="{BB962C8B-B14F-4D97-AF65-F5344CB8AC3E}">
        <p14:creationId xmlns:p14="http://schemas.microsoft.com/office/powerpoint/2010/main" val="954796518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2e17994928428e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1B05B7-DB8B-42BB-B1E5-FF023461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99F464-2FDA-464C-B17E-E2E1E713E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IFRS 17 measurement model selection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DA3718-B11F-4321-A9AE-A0273F1A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Contract features and eligibility determine the applicable measurement approach.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68246"/>
                <a:gridCol w="5139309"/>
                <a:gridCol w="3827145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Approach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Core measurement idea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Primary review outputs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GMM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Fulfilment cash flows plus unearned profit in the CSM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FCF, risk adjustment, CSM and service result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VFA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Modification for qualifying direct participation contracts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Variable fee effects and CSM movements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PAA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Simplified measurement of remaining coverage when eligible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Remaining coverage and incurred-claim liabilities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Onerous groups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Recognise loss when a group is onerous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Loss component and subsequent movements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B54052-63C1-4380-A587-DA9D4ECF0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This is a high-level model map. Eligibility, grouping and detailed accounting treatment require the applicable IFRS 17 analysis.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B852F6-4809-4357-973F-DBC62E85C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DC8FFB-79DA-4FF3-92EE-5067FC917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60F397-8A28-4BAE-9665-A83A46C7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33 / 56</a:t>
            </a:r>
          </a:p>
        </p:txBody>
      </p:sp>
    </p:spTree>
    <p:extLst>
      <p:ext uri="{BB962C8B-B14F-4D97-AF65-F5344CB8AC3E}">
        <p14:creationId xmlns:p14="http://schemas.microsoft.com/office/powerpoint/2010/main" val="35083596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746460e2ff43e1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706B9-35E6-4862-B0E2-10A76DE0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925EFB-0BCF-4376-BBBE-AE471F30E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CSM roll-forward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72030D-E6B6-42DA-844C-8560D779D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GMM illustration, CU millions. Movement signs reflect this example’s group.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73880"/>
                <a:gridCol w="1749552"/>
                <a:gridCol w="4811268"/>
              </a:tblGrid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Movement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CU m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Explanation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Opening CSM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40.00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Prior period closing balance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Interest accretion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+1.20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Accretion on the applicable basis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New business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+6.00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Unearned profit from new groups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Future-service assumption change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−3.00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Change allocated to CSM in this illustration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Release for service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−5.20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Profit recognised for services provided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Closing CSM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39.00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40.00 + 1.20 + 6.00 − 3.00 − 5.20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B9F382-E97A-47E5-85AF-09C8C9CB2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Illustrative arithmetic only. VFA mechanics and actual accounting classification may differ.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2C8C11-2A8C-4FBA-816C-3A74E7B6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9007A5-1675-4319-9E42-69BA405C1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D67034-48DB-4E1A-BE5A-D146FD04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34 / 56</a:t>
            </a:r>
          </a:p>
        </p:txBody>
      </p:sp>
    </p:spTree>
    <p:extLst>
      <p:ext uri="{BB962C8B-B14F-4D97-AF65-F5344CB8AC3E}">
        <p14:creationId xmlns:p14="http://schemas.microsoft.com/office/powerpoint/2010/main" val="51266493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876193117d45ee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B2CB9B-CFDC-4884-B756-5B72EA65C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E930F4-8BFC-4ABE-9D68-53DC0D57B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IFRS 17 measurement and reconciliation pack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939C36-930D-44A6-B12C-48480747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useful report connects the measurement result to accounting movements and review evidence.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33675"/>
                <a:gridCol w="4701921"/>
                <a:gridCol w="3499104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Report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What it shows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Reconciliation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Measurement summary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PV cash flows, risk adjustment, CSM / loss component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Group results to entity measurement totals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Liability roll-forward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Opening, service, finance, cash flows and closing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Opening + movements = closing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CSM analysis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New business, assumption effects and service release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Coverage-unit basis and remaining CSM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Onerous group report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Loss recognition and subsequent allocation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Loss component to the measured group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Assumption / data report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Basis versions, source changes and exceptions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Model inputs to approved datasets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EF13A0-4759-4A63-BD4F-B68EA72E5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Proposed reporting pack. The examples are presentation layouts, not claimed built-in PDF exports.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C6DA5E-A144-4165-9FD1-9664F242A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11A3E-FEBD-4FF4-A0C0-5090DD23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1731B7-1C53-482C-8CDE-9E16CFC2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35 / 56</a:t>
            </a:r>
          </a:p>
        </p:txBody>
      </p:sp>
    </p:spTree>
    <p:extLst>
      <p:ext uri="{BB962C8B-B14F-4D97-AF65-F5344CB8AC3E}">
        <p14:creationId xmlns:p14="http://schemas.microsoft.com/office/powerpoint/2010/main" val="193970737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8582ded2264b35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3EA7A6-11D7-45FD-BC21-95BE3F57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143062-1DBC-407A-83DA-57365699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P&amp;C reserving methods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48860C-B449-45E0-99FB-0C6540E2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Each method uses a different balance of observed claims and prior expectations.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369"/>
                <a:gridCol w="5029962"/>
                <a:gridCol w="2952369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Method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Calculation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Main dependency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Chain ladder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Ultimate = latest cumulative loss × CDF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Stable development pattern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Bornhuetter-Ferguson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Latest + expected ultimate × unreported fraction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Prior expected loss and emergence pattern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Cape Cod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Estimate expected loss ratio from adjusted experience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Exposure / premium comparability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Expected loss ratio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Ultimate = premium × selected loss ratio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Selected expectation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Munich chain ladder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Joint information from paid and incurred triangles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Paid–incurred residual relationship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D0B6BC-8817-4850-A2B0-4EDF5D75B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4CC2C9-89EC-478B-96D7-42DA812F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1CF25F-93B6-49B2-92D5-0C7D609E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36 / 56</a:t>
            </a:r>
          </a:p>
        </p:txBody>
      </p:sp>
    </p:spTree>
    <p:extLst>
      <p:ext uri="{BB962C8B-B14F-4D97-AF65-F5344CB8AC3E}">
        <p14:creationId xmlns:p14="http://schemas.microsoft.com/office/powerpoint/2010/main" val="135243250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62ff5fa68435a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ABEC10-FAA0-481A-8666-078C87DA2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6F63CF-BDFB-42CD-ABA9-0429B5D6F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Loss development triangle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E974EF-27C1-48BD-9A61-205B8330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cumulative reported claims, CU thousands. Empty cells represent future development.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24328"/>
                <a:gridCol w="2077593"/>
                <a:gridCol w="2077593"/>
                <a:gridCol w="2077593"/>
                <a:gridCol w="2077593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Accident year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12 months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24 months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36 months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48 months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2023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100.00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160.00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190.00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200.00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2024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110.00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176.00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209.00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—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2025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120.00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192.00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—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—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2026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130.00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—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—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—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Selected factor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1.6000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1.1875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1.0526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1.0000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CB34F5-4442-4BC6-9AD7-4C46F985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Volume-weighted age-to-age factors. This short example assumes no development after 48 months.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728B0B-D4DE-4F9B-BD7B-05A62EEE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A48F0E-515E-48C2-AA2B-B8CF1511E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FEB667-AA3E-4CEA-8C8D-5270ADC1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37 / 56</a:t>
            </a:r>
          </a:p>
        </p:txBody>
      </p:sp>
    </p:spTree>
    <p:extLst>
      <p:ext uri="{BB962C8B-B14F-4D97-AF65-F5344CB8AC3E}">
        <p14:creationId xmlns:p14="http://schemas.microsoft.com/office/powerpoint/2010/main" val="20342665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fd883549254914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09380-3684-45C4-85B8-FE61F4CF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7E9251-E0ED-4DE5-B6EA-69D7A5E8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Four methods on the same triangle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ECD290-E41C-4BD0-B369-C0BC23DA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Estimated total ultimate claims, CU thousands. Paid-to-date is separate from reported-to-date.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ea2d38473af4344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6E840E-68CE-4CA7-8374-01ED71FB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7AF1A9-D0EC-45B7-98F6-BC8C63569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Chain ladder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81A951-DDAE-43AE-A46D-7249E40FA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920.00k develops observed experience.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109DAF-0E78-41A0-9EC5-417A4E1A6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5E7584-92B1-4569-A2CA-DD4903C31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Cape Cod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BFC227-F723-4D33-A6E1-EF23451A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Implied loss ratio = 66.67%.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9047D4-47D1-41AC-902A-2982A8D7E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F116A4-B265-426F-808C-958FE9A4A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Selection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9D7515-E4CA-4E5F-BEE0-BB5EF19FB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Differences are model evidence; the average is not automatically the reserve.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161B78-6E2A-44F8-817B-31E4EB15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98ECE6-B717-4EE3-AB8D-DE21B1C97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FCCF4D-8B22-4854-8F9F-A8D2324FC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38 / 56</a:t>
            </a:r>
          </a:p>
        </p:txBody>
      </p:sp>
    </p:spTree>
    <p:extLst>
      <p:ext uri="{BB962C8B-B14F-4D97-AF65-F5344CB8AC3E}">
        <p14:creationId xmlns:p14="http://schemas.microsoft.com/office/powerpoint/2010/main" val="119652562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b3a02460124bf0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AF00E4-6610-4B58-AC64-9A2B59507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3C076B-F7D5-43CF-9F8A-BA6F68F3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Reserve uncertainty models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DCFE3-91CA-46D8-A170-EBF41FFA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Mack and bootstrap answer uncertainty questions under different model assumptions.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184B77-7C47-498E-94EB-4F575040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7E7264-19BD-449D-8FB4-92861B4F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Mack standard error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D74C9A-D207-4727-8F1C-98C58E1C1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Analytic prediction error around chain-ladder estimates. Review development independence, volume assumptions and the distinction between estimation and process risk.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C4093D-A817-48CF-85A6-E4A249929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F59C2-7083-4D90-837E-71E1EEB90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Residual bootstrap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A2A6E8-EFED-4424-88B7-7FBC55EEC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Fit the development model, resample adjusted residuals, rebuild pseudo-triangles and simulate future development. Retain seed, iteration count and convergence checks.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D608FA-396A-45C3-A4C0-5381100D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24575"/>
            <a:ext cx="10915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source describes a reserving bootstrap capped at 5,000 iterations. This is distinct from the aggregate-loss demo.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50492D-5298-4EA0-A359-C63D5B178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512158-C56D-4D9B-BB21-636DBECCA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2B45A-9F89-41B9-B2C1-D155F4D7E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39 / 56</a:t>
            </a:r>
          </a:p>
        </p:txBody>
      </p:sp>
    </p:spTree>
    <p:extLst>
      <p:ext uri="{BB962C8B-B14F-4D97-AF65-F5344CB8AC3E}">
        <p14:creationId xmlns:p14="http://schemas.microsoft.com/office/powerpoint/2010/main" val="1027802603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b041698438420a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BBEAA-8953-456F-9767-E5958848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5A0C34-A9DD-4984-8DC2-ECF3643C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Paid / incurred reconciliation and credibility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3144B0-A257-46DC-BB25-841561E5C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Two additional methods address different sources of instability.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C49367-7CC4-4C4B-8CDC-345EB960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6F1C9D-74D1-435B-8382-0497DAE9B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Munich chain ladder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A615C8-5094-4E2B-A2C0-A93ABC73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Uses information in both paid and incurred triangles. Compare the remaining ultimate gap and the fitted relationship; investigate changes in settlement and case-reserving practice.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A73087-1C70-4DAD-A44E-97D9F2E0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263E7B-89E7-4682-AE79-ABD5E9A4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Bühlmann-Straub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334AA9-8492-4552-AD22-AE685BE1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Credibility-weights segment experience using exposure and variance components. Retain segment weights, portfolio basis and the adjusted estimate in the selection report.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EC61F6-9AD4-40D1-AEFA-5234D076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DB3B62-DF33-4FCA-A28C-3480E154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E3C108-AC0D-4B58-AA59-E9F308B0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40 / 56</a:t>
            </a:r>
          </a:p>
        </p:txBody>
      </p:sp>
    </p:spTree>
    <p:extLst>
      <p:ext uri="{BB962C8B-B14F-4D97-AF65-F5344CB8AC3E}">
        <p14:creationId xmlns:p14="http://schemas.microsoft.com/office/powerpoint/2010/main" val="1298838126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f52819ba3144f5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F0E29E-E800-4CB3-836B-F60725D8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6D90FA-7B2C-493D-AF2B-14C91436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Frequency and severity pricing components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BE61C0-AEF1-47DA-9789-685A124B1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segments. Expected loss cost = claim frequency × mean severity.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f6776b4a0584c8b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066238-E869-4E49-8E2B-87D31333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56AF70-A890-4D14-BD7B-EB55AE87F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Segment 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220EF7-882D-4511-AFCC-0C6940C89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6% × 8,000 = 480 loss cost.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D6E117-04F3-4708-91C8-B129C0F29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FD3B8A-D84F-4056-86AD-AFC8B5AC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Loads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F7D821-AB42-41F8-8C0A-410355F8C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35% combined expense and margin assumption leaves 65% for loss.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1460A1-DB51-4AB6-AE47-ABE4FC42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3F70CC-F266-4FED-8DA0-324C66D4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Rate review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826E00-C270-45AB-9D40-6D568ED7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Trend, on-level premium and credibility precede comparison to the current rate.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8BEFDA-AE71-4AB9-BEA5-AC24F53AB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5582FB-E1DE-4839-B2F2-E1BB05E9A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8FE10C-70CF-4008-9556-3007DEE6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41 / 56</a:t>
            </a:r>
          </a:p>
        </p:txBody>
      </p:sp>
    </p:spTree>
    <p:extLst>
      <p:ext uri="{BB962C8B-B14F-4D97-AF65-F5344CB8AC3E}">
        <p14:creationId xmlns:p14="http://schemas.microsoft.com/office/powerpoint/2010/main" val="2056853780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c2506c2bf4569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CF7DE7-ACE8-4A84-9E09-765CD6A79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3EC505-0FE1-4F97-8B3D-A16E7FE69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Severity distributions and fit diagnostics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A237F-A013-4E52-906B-605B77F9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pricing demonstration compares several candidate distributions on the same sample.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14981"/>
                <a:gridCol w="4701921"/>
                <a:gridCol w="3717798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Distribution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Shape / application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Diagnostic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Lognormal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Positive, skewed claim sizes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Tail quantiles and log-scale residuals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Gamma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Positive costs with flexible skew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Likelihood and systematic residual pattern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Exponential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Constant hazard; mean equals standard deviation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Compare tail fit to more flexible families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Pareto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Heavy-tail behaviour above a threshold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Shape stability and existence of moments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8F2C4-7FD9-452D-9929-61AE5AB90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Distribution fit does not validate censoring, deductibles, inflation or the choice of tail threshold.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7FFAB-1378-4564-A69E-2366040FB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197C63-4A8F-4B9A-B210-CE40D6C9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3E5D6D-9BC6-4675-A634-6B7723CEE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42 / 56</a:t>
            </a:r>
          </a:p>
        </p:txBody>
      </p:sp>
    </p:spTree>
    <p:extLst>
      <p:ext uri="{BB962C8B-B14F-4D97-AF65-F5344CB8AC3E}">
        <p14:creationId xmlns:p14="http://schemas.microsoft.com/office/powerpoint/2010/main" val="1688305829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1079d25e9c49a5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341B3D-70EE-40EB-A548-3BB11F00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EBABE6-2951-4669-AAC9-1429D0757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Catastrophe and reinsurance analysis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8E83D6-7B11-47B5-8FBE-5163BB0E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Exposure accumulation and risk-transfer terms must feed the calculation.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43022"/>
                <a:gridCol w="4701921"/>
                <a:gridCol w="3389757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Calculation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Required inputs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Report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Zone accumulation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Insured values, location, occupancy, policy terms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Concentration by zone and peril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PML assessment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Exposure and explicit damage / event assumptions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Loss estimate with basis and limitations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Occurrence layer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Each event loss, attachment, limit and reinstatement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Recovery by event and probability of attachment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Aggregate cover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Annual aggregate loss and aggregate terms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Annual recoveries and retained-loss distribution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1B018A-5C35-400F-960C-DCFB599D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An accumulation PML does not establish a validated catastrophe event-set model or a return-period curve.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32BF14-6D7F-4A26-8839-6E6D5F02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A9CBB2-0056-402C-83E2-F1C992389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2EFA3D-6437-44EC-8A19-72F839FC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43 / 56</a:t>
            </a:r>
          </a:p>
        </p:txBody>
      </p:sp>
    </p:spTree>
    <p:extLst>
      <p:ext uri="{BB962C8B-B14F-4D97-AF65-F5344CB8AC3E}">
        <p14:creationId xmlns:p14="http://schemas.microsoft.com/office/powerpoint/2010/main" val="1323175329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1c22bca76d4f40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A9D82B-34B0-4A3D-981A-9A3579FD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EBCFAC-875A-4C2D-B4B4-4621E7CBD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Aggregate loss distribution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177B41-6DF3-4CB9-B5F7-FC475B24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compound Poisson model: mean count 20; lognormal severity mean 100,000 and CV 1.</a:t>
            </a:r>
          </a:p>
        </p:txBody>
      </p:sp>
      <p:graphicFrame>
        <p:nvGraphicFramePr>
          <p:cNvPr id="23" name="Chart"/>
          <p:cNvGraphicFramePr/>
          <p:nvPr/>
        </p:nvGraphicFramePr>
        <p:xfrm>
          <a:off xmlns:a="http://schemas.openxmlformats.org/drawingml/2006/main" x="552450" y="2800350"/>
          <a:ext xmlns:a="http://schemas.openxmlformats.org/drawingml/2006/main" cx="7905750" cy="32289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b8f63388dad4d52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F110A0-7269-4700-87A6-8A804AB35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876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DF3A63-BE0A-46A2-8EF3-1B5A4EF9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971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Reproducibility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3F55D4-3D72-4378-8581-566C7B14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20,000 trials; seed 20260928. Frequency and severity are independent.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A41B1A-B02A-45F7-B03A-0F053FBF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19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BF030A-911E-43A4-A846-A399DD6E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114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Closed-form check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0544F9-E1C3-4918-BC98-CFCBEABC0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438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Expected loss = 2.00m; standard deviation = 0.632m.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DC6579-D9DE-4A10-B572-94A5B84D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162550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393C3D-CEA2-4146-BDA2-F936785C3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257800"/>
            <a:ext cx="27717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Simulated result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CA7711-302A-4984-9DBC-D252F54E0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5581650"/>
            <a:ext cx="27717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5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Mean 2.00m; standard deviation 0.63m.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9C06E5-6441-4DDB-9AB8-90320B3FE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05525"/>
            <a:ext cx="10915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Horizontal bins show CU millions. This independently calculated example is not the platform reserving bootstrap.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C3A339-0C2D-44A9-B114-B8EFD6AF8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70CF00-3CDE-47DA-A2BF-9C232554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264669-7884-4045-B52B-00E4F802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44 / 56</a:t>
            </a:r>
          </a:p>
        </p:txBody>
      </p:sp>
    </p:spTree>
    <p:extLst>
      <p:ext uri="{BB962C8B-B14F-4D97-AF65-F5344CB8AC3E}">
        <p14:creationId xmlns:p14="http://schemas.microsoft.com/office/powerpoint/2010/main" val="287455350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d8cf96e1f74728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A803BB-B0F9-4A4C-BDD1-48009A30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B792B7-948D-4506-9807-CD68A9F39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Tail-risk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1E233C-7CC4-48D4-92DA-5BED615CD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VaR is the loss percentile. TVaR here is the mean of simulated losses at or beyond that percentile.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33675"/>
                <a:gridCol w="2733675"/>
                <a:gridCol w="2733675"/>
                <a:gridCol w="2733675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Percentile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VaR, CU m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TVaR, CU m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Trials in tail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50.0%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1.93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2.49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10001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90.0%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2.83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3.23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95.0%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3.12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3.51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1001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99.0%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3.74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4.12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99.5%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4.00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4.38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101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B3D9CE-4B67-4656-B38E-8C817F017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extreme tail contains few trials. Review Monte Carlo error and model sensitivity before using a capital metric.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A6B9BB-6E04-4CDD-85D0-92CAA748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3F385D-BAD9-488F-89F2-223BD0638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351B65-1129-4DEB-9CAA-B46BDFC8B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45 / 56</a:t>
            </a:r>
          </a:p>
        </p:txBody>
      </p:sp>
    </p:spTree>
    <p:extLst>
      <p:ext uri="{BB962C8B-B14F-4D97-AF65-F5344CB8AC3E}">
        <p14:creationId xmlns:p14="http://schemas.microsoft.com/office/powerpoint/2010/main" val="1293085989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7f81b1db44074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FB97FA-7BD8-4473-A41E-C3FB7EF0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90790-6309-4718-9A1E-D87841899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Correlation aggregation of capital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DBCDF1-1BEC-438D-921B-7986ECCB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Simplified three-risk example, CU millions. The correlation assumptions are illustrative.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9757"/>
                <a:gridCol w="2405634"/>
                <a:gridCol w="5139309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Element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Value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Calculation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Standalone components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30, 20, 10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Sum of standalone capital = 60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Pairwise correlation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25%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Illustrative common correlation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Diversified component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44.16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Square root of Σi Σj ρij × Ki × Kj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Diversification benefit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15.84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60 less diversified component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Full regulatory result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Separate calculation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Apply required modules, adjustments and rules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E28959-4AD2-429C-9E7E-3EAB08FC5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This demonstrates aggregation, not a complete Solvency II SCR calculation. The capital demo also shows SCR and economic-capital allocation.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4BCA5E-0BAB-4D23-9DCB-4BFBBA1E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F52CF5-7B2E-4A17-B334-BA79CAB81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B32EF-7C2D-4167-B2B6-2B617B6CB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46 / 56</a:t>
            </a:r>
          </a:p>
        </p:txBody>
      </p:sp>
    </p:spTree>
    <p:extLst>
      <p:ext uri="{BB962C8B-B14F-4D97-AF65-F5344CB8AC3E}">
        <p14:creationId xmlns:p14="http://schemas.microsoft.com/office/powerpoint/2010/main" val="51775422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cb92a9bb6e4903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ABDEB0-3592-4BAC-9277-7EE12527D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D84CAE-37CB-47AD-B6E0-F989EAB66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NAIC RBC review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B21F49-84CE-4DAD-A995-14A24EC4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ratio example. Total adjusted capital / authorised control level RBC.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2362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9757"/>
                <a:gridCol w="2514981"/>
                <a:gridCol w="2514981"/>
                <a:gridCol w="2514981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Scenario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Total adjusted capital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ACL RBC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Ratio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Base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120m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40m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300%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Adverse claims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100m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45m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222%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Combined stress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80m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50m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160%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A5897-4108-4DC3-AEC2-91D09428A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2930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Ratios alone are not a solvency opinion. Use the entity-specific formula and current rules for regulatory interpretation.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AB5FE0-FF28-4302-988B-92AF55A7D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B37B4A-E386-464C-A9CF-A0233365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BE23E8-C318-4563-98CF-88658B3F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47 / 56</a:t>
            </a:r>
          </a:p>
        </p:txBody>
      </p:sp>
    </p:spTree>
    <p:extLst>
      <p:ext uri="{BB962C8B-B14F-4D97-AF65-F5344CB8AC3E}">
        <p14:creationId xmlns:p14="http://schemas.microsoft.com/office/powerpoint/2010/main" val="678215884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f49ffa7f64099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E1F0D8-C915-405E-96B9-D89CD0CC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CA0D6B-5E41-4292-913B-A351DB2C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Economic capital and ruin models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9F6967-752A-4FA1-A21C-5B8C525F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Capital adequacy needs both a loss-tail view and a view of the business over time.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39EB0B-F0E0-415D-ACDD-051193D3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42A33B-EB40-4439-A7EA-3A82FCE46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Economic capital allocation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BB6C4A-84A3-407A-923F-333DA9DB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The capital demo includes Co-TVaR allocation. Attribute each risk’s expected contribution in portfolio-tail scenarios and reconcile contributions to the diversified total.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4678E8-CF7B-43BA-9D47-312DA8EDE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C7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9E8A79-9B3A-40C4-BA61-EFAE39807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087C72"/>
                </a:solidFill>
                <a:latin typeface="Liberation Sans"/>
                <a:ea typeface="Liberation Sans"/>
                <a:cs typeface="Liberation Sans"/>
              </a:rPr>
              <a:t>Ruin / buffer analysis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D4AE58-CBCE-4D72-B11E-5BF55478E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The actuarial demo includes a capital-buffer workflow. Project premium inflow and claims outflow against opening capital, and examine whether the buffer crosses zero under the specified process.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F02469-040F-4877-86F9-383E845AB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24575"/>
            <a:ext cx="10915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finite-horizon ruin probability and a one-year loss percentile answer different questions.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0539F4-C643-4007-AD98-0D7A23353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B4A071-BC68-4353-9302-8E1AB064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C2BA1C-EA64-495E-893B-D89B05E3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48 / 56</a:t>
            </a:r>
          </a:p>
        </p:txBody>
      </p:sp>
    </p:spTree>
    <p:extLst>
      <p:ext uri="{BB962C8B-B14F-4D97-AF65-F5344CB8AC3E}">
        <p14:creationId xmlns:p14="http://schemas.microsoft.com/office/powerpoint/2010/main" val="558803476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17debad6004ae9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52A028-A3FE-47E2-8DA4-062494CD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431B1F-754B-4DB4-AC55-46AFEAF23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Production data and assumption controls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F59C0-9E15-475C-AA73-C26782920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release decision must reflect the state of the data and basis at run time.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96287"/>
                <a:gridCol w="5358003"/>
                <a:gridCol w="3280410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Control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Behaviour described by the platform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Evidence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Data quality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Measure reconciliation and row-level exceptions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Quality results against a source version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Certification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Named person authorises an eligible dataset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Purpose, scope, validity and decision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Assumptions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Pin version IDs and require independent approval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Approved basis used by the run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Exploration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Permit analysis while restricting reportability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Exploratory label and unresolved conditions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Release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Retain review and approved result identity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Reviewer, timestamp and evidence-pack hash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6B17C9-48A1-4124-A438-D820C6DC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1ED59D-8F6C-466B-A016-BD73E956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A4A767-4E00-4D78-8E6E-9BEA60E9A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49 / 56</a:t>
            </a:r>
          </a:p>
        </p:txBody>
      </p:sp>
    </p:spTree>
    <p:extLst>
      <p:ext uri="{BB962C8B-B14F-4D97-AF65-F5344CB8AC3E}">
        <p14:creationId xmlns:p14="http://schemas.microsoft.com/office/powerpoint/2010/main" val="1899298543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5b05a5d4cb481d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26ECE2-D8A6-4122-A4A0-4DEDF934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C483D1-DC22-401F-952B-61C7F9A1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AI assistance within actuarial 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B499F1-C004-4F0D-A9CB-BAA7D0C7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Cortex prepares and coordinates work around the calculation. Actuaries own methods and conclusions.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14981"/>
                <a:gridCol w="4811268"/>
                <a:gridCol w="3608451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Workflow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AI-assisted task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Output for actuarial review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Input preparation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Identify mapping gaps and prepare exception explanations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Source-linked data issue report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Model review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Explain diagnostics and locate relevant assumptions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Model / basis review pack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Result analysis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Draft commentary on movements and sensitivities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Cited draft tied to run outputs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Close / reporting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Assemble evidence and flag missing approvals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Review checklist and report draft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Follow-up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Route unresolved issues to named owners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Issue history and resolution record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67A05B-B1CF-42BC-A387-FE46AF958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Numerical results must come from the specified calculation engine and reconcile to the reviewed run.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2CC806-5A68-4A37-9BE1-D6A13F4F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01AFCF-C312-4B04-8124-C6DBF936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0C1BD7-D76C-4633-A395-F5AD82D01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50 / 56</a:t>
            </a:r>
          </a:p>
        </p:txBody>
      </p:sp>
    </p:spTree>
    <p:extLst>
      <p:ext uri="{BB962C8B-B14F-4D97-AF65-F5344CB8AC3E}">
        <p14:creationId xmlns:p14="http://schemas.microsoft.com/office/powerpoint/2010/main" val="1258904118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fcad15639948e3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54BA75-4209-4901-B15B-1A3DC04A1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01684F-874C-4B3C-A89D-B8F047867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Model validation process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38D5E3-FCB9-4AFD-9DE8-BF4DFE56B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syntactically valid model still needs independent testing of its economic and numerical behaviour.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96287"/>
                <a:gridCol w="4811268"/>
                <a:gridCol w="3827145"/>
              </a:tblGrid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Test level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Example test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Acceptance evidence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Data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Policy counts and premiums match source totals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Reconciliation with resolved exceptions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Cell / formula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Independent one-policy decrement and PV calculation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Expected-versus-model comparison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Portfolio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Grouped versus individual runs and roll-forwards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Material differences explained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Sensitivity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Direction, size and nonlinearity of shocks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Revaluation table and rationale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Benchmark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Alternative method or independent implementation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Difference attribution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Release regression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Prior approved cases after model changes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Versioned test results and sign-off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65F85E-334D-49AE-A5E0-4129BD2B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2B51EE-27FF-4E68-B814-14B688FF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9FC642-4521-4ADE-9D14-6F9B2CC9F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51 / 56</a:t>
            </a:r>
          </a:p>
        </p:txBody>
      </p:sp>
    </p:spTree>
    <p:extLst>
      <p:ext uri="{BB962C8B-B14F-4D97-AF65-F5344CB8AC3E}">
        <p14:creationId xmlns:p14="http://schemas.microsoft.com/office/powerpoint/2010/main" val="127014523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2dca024aa940cd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FA0758-66C9-47C4-9C55-D2DDA2DE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2D6B4B-E1A3-4384-8CB8-7A8374B5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Report catalogue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63EBD4-9D8A-4EE1-8E31-34CF042D2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Each report should identify the model, source version, assumption version and run date.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14981"/>
                <a:gridCol w="5248656"/>
                <a:gridCol w="3171063"/>
              </a:tblGrid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Report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Principal contents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Primary user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Life valuation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Reserve, PV components, roll-forward, sensitivities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Valuation actuary / finance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Annuity / ALM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Payment run-off, survival, gaps, duration, stresses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ALM and risk teams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Experience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Exposure, actual, expected, A/E and credibility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Assumption committee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Pricing / profitability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Loss cost or profit signature, capital and rate tests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Pricing / product committee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Reserving / capital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Method comparison, tail metrics and capital ratios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Reserving / capital committee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Validation / evidence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Tests, limitations, approvals and source references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Independent reviewer / audit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B9F1E-8622-4F8E-BA52-ADB1E9A59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Sample presentation layouts show the intended information. Confirm available export formats in the chosen platform release.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E3A6CB-A243-4B89-8B4B-1CDE322FE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CEABE9-8EC1-4BEC-95F2-3B394914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34A8C4-198B-40BF-B47F-B17EDF715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52 / 56</a:t>
            </a:r>
          </a:p>
        </p:txBody>
      </p:sp>
    </p:spTree>
    <p:extLst>
      <p:ext uri="{BB962C8B-B14F-4D97-AF65-F5344CB8AC3E}">
        <p14:creationId xmlns:p14="http://schemas.microsoft.com/office/powerpoint/2010/main" val="937755126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e7fe0371a64c3d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C71B40-D523-429F-A214-5FF3E19C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C871B-0E81-4C99-AECA-2F53E3AF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Sample model validation report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D241AB-4B25-4D66-A879-FA89F9D7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Synthetic term model TERM-ILL-01. Numerical checks accompany the business review.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33675"/>
                <a:gridCol w="3389757"/>
                <a:gridCol w="2405634"/>
                <a:gridCol w="2405634"/>
              </a:tblGrid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Check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Expected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Result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Assessment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Opening in-force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10,000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10,000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Reconciled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Year 1 deaths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10,000 × 0.002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Matched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Year 1 closing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10,000 − 20 − 598.8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9,381.2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Matched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Reserve identity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PV benefits + expenses − premiums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21.92m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Matched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Contract expiry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No cash flows after year 10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Reserve = 0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Matched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48305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Accounting interpretation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Purpose-specific review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Pending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Not a production approval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2341E3-0C91-4CCB-9969-D31C7DC0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These checks validate the teaching calculation only. They do not validate the AegisNow implementation.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74C100-94E4-4D23-B022-EF1BB501D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5962DB-AD32-47AD-B9BF-ACE1C36B5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10B456-B01F-4FBF-875F-C6C48A6AF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53 / 56</a:t>
            </a:r>
          </a:p>
        </p:txBody>
      </p:sp>
    </p:spTree>
    <p:extLst>
      <p:ext uri="{BB962C8B-B14F-4D97-AF65-F5344CB8AC3E}">
        <p14:creationId xmlns:p14="http://schemas.microsoft.com/office/powerpoint/2010/main" val="706446644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356d6fadd04bac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41553F-D687-42AE-9782-E626EB3A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FF3B2F-5208-44C5-A2C3-D1244B66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Current capability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4E05E-997C-4F8B-8E20-7904B912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demonstration establishes a workflow to evaluate. Production coverage needs a specific configuration and tests.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86940"/>
                <a:gridCol w="5029962"/>
                <a:gridCol w="3717798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Area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What the reviewed material supports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Boundary to confirm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Life / value / ALM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Term projection, traditional EV and duration demo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Whole-life riders, MCEV and stochastic guarantees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IFRS / statutory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GMM, VFA and PAA described on the product page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PBR / VM-20 not implemented; LDTI is a filing category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Capital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Live demo shows aggregate risk, SCR and allocation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Product page contains older conflicting capital limits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Evidence exports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Sealed JSON evidence pack described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No built-in PDF / XLSX pack rendering claimed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Execution / monitoring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Versioned runs, diagnostics and approval controls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Input caps, job execution and drift-monitor scope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7278D9-35E8-486D-A911-848E044FF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53150"/>
            <a:ext cx="10915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Capability review: 28 September 2026. Confirm conflicting descriptions against the deployed version during a working demonstration.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1832A8-8B7E-427B-B15E-B54C0CA83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4C7930-7012-4638-80D5-E61484C96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E64A5A-93E6-46FE-AED3-02105D943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54 / 56</a:t>
            </a:r>
          </a:p>
        </p:txBody>
      </p:sp>
    </p:spTree>
    <p:extLst>
      <p:ext uri="{BB962C8B-B14F-4D97-AF65-F5344CB8AC3E}">
        <p14:creationId xmlns:p14="http://schemas.microsoft.com/office/powerpoint/2010/main" val="361707024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a5910194584b78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D4B365-303D-4DE3-A85F-B31F9254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44DA43-0364-4D32-BB04-3EF1671CD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1001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150" b="1">
                <a:solidFill>
                  <a:srgbClr val="102C33"/>
                </a:solidFill>
                <a:latin typeface="Liberation Sans"/>
                <a:ea typeface="Liberation Sans"/>
                <a:cs typeface="Liberation Sans"/>
              </a:rPr>
              <a:t>Working demonstration and acceptance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268EFD-30DA-422D-A9CD-8A7B5A91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90725"/>
            <a:ext cx="109347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meaningful evaluation follows one life or annuity book through the complete process.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28650" y="2752725"/>
          <a:ext xmlns:a="http://schemas.openxmlformats.org/drawingml/2006/main" cx="109347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61716"/>
                <a:gridCol w="4701921"/>
                <a:gridCol w="3171063"/>
              </a:tblGrid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Demonstration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What the team should see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F7F5F1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Acceptance question</a:t>
                      </a:r>
                    </a:p>
                  </a:txBody>
                  <a:tcPr marL="91440" marR="91440" marT="45720" marB="45720">
                    <a:solidFill>
                      <a:srgbClr val="102C33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Load a representative book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Controls, model points and reconciled premiums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Can the team reproduce the input totals?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Run the valuation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Cash flows, basis IDs, failures and reserve components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Can a reviewer reproduce selected cells?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Stress and explain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Mortality, lapse, curve and expense revaluations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Can the team explain the movements?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Review and report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Valuation pack, validation and limitations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Is the evidence sufficient for the intended use?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Reproduce the run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Same source, model and assumption versions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102C3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Do the calculations agree within tolerance?</a:t>
                      </a:r>
                    </a:p>
                  </a:txBody>
                  <a:tcPr marL="91440" marR="91440" marT="45720" marB="45720">
                    <a:solidFill>
                      <a:srgbClr val="F1F2E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6861E-7ABC-4E7B-A59C-D5D96F53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B0493-7AA9-4D40-8CF0-61E2CD5F8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F98236-F950-46FB-897E-A58E72C74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55 / 56</a:t>
            </a:r>
          </a:p>
        </p:txBody>
      </p:sp>
    </p:spTree>
    <p:extLst>
      <p:ext uri="{BB962C8B-B14F-4D97-AF65-F5344CB8AC3E}">
        <p14:creationId xmlns:p14="http://schemas.microsoft.com/office/powerpoint/2010/main" val="518481474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102C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58258423a14cb5"/>
          <a:stretch xmlns:a="http://schemas.openxmlformats.org/drawingml/2006/main"/>
        </p:blipFill>
        <p:spPr>
          <a:xfrm xmlns:a="http://schemas.openxmlformats.org/drawingml/2006/main">
            <a:off x="733652" y="390525"/>
            <a:ext cx="2295071" cy="2190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D982B1-8763-4BC6-A61E-DD69423E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B3634B-A904-44ED-B3DB-B430BE1D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Actuarial AI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model you can inspect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7B134B-81B1-4172-AB35-AAB2B04D5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Begin with a life or annuity portfolio, its current valuation basis, and the reports your team already reviews.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3417A-563B-49DE-BAE3-74113865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E52867-E804-4E8F-97E0-B1596CF1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The working session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26AD6A-8E23-445E-B01D-EE85D2D0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Policy data, model coverage, valuation outputs, sensitivities and acceptance tests.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BB6B6A-5E27-493D-8CC3-2710FD6F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CD5188-13F1-44B3-8896-6AECC15A1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The result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B8E55F-09A1-4917-B41A-D0F23CEA1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defined implementation scope and a concrete demonstration against your calculations.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20FD1A-93F2-42BF-8F38-7173F657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b6fdbd5e33d84b9b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F12732-B37D-45D0-8E14-BA3B475B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1125340e47d04c7f"/>
              </a:rPr>
              <a:t>Discuss your workflow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4305AF-5DF3-4AD4-BE27-0DB9F4A8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BB2218-4472-4846-90BD-737D7A6A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Genellipse actuarial platform overview. Numerical examples use synthetic data.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2BC1E6-FDAB-4CFF-90C8-F4941A25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D2E0DB"/>
                </a:solidFill>
                <a:latin typeface="Liberation Sans"/>
                <a:ea typeface="Liberation Sans"/>
                <a:cs typeface="Liberation Sans"/>
              </a:rPr>
              <a:t>56 / 56</a:t>
            </a:r>
          </a:p>
        </p:txBody>
      </p:sp>
    </p:spTree>
    <p:extLst>
      <p:ext uri="{BB962C8B-B14F-4D97-AF65-F5344CB8AC3E}">
        <p14:creationId xmlns:p14="http://schemas.microsoft.com/office/powerpoint/2010/main" val="1778636738"/>
      </p:ext>
    </p:extLst>
  </p:cSld>
</p:sld>
</file>

<file path=ppt/theme/theme1.xml><?xml version="1.0" encoding="utf-8"?>
<a:theme xmlns:a="http://schemas.openxmlformats.org/drawingml/2006/main" name="ChatGPT">
  <a:themeElements>
    <a:clrScheme name="Genellipse Actuarial AI">
      <a:dk1>
        <a:srgbClr val="000000"/>
      </a:dk1>
      <a:lt1>
        <a:srgbClr val="FFFFFF"/>
      </a:lt1>
      <a:dk2>
        <a:srgbClr val="102C33"/>
      </a:dk2>
      <a:lt2>
        <a:srgbClr val="F7F5F1"/>
      </a:lt2>
      <a:accent1>
        <a:srgbClr val="087C72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llipse Actuarial A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2026-09-28T11:15:36.5430000Z</dcterms:created>
  <dcterms:modified xsi:type="dcterms:W3CDTF">2026-09-28T11:15:36.5430000Z</dcterms:modified>
</coreProperties>
</file>